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3"/>
  </p:notesMasterIdLst>
  <p:sldIdLst>
    <p:sldId id="256" r:id="rId2"/>
    <p:sldId id="395" r:id="rId3"/>
    <p:sldId id="258" r:id="rId4"/>
    <p:sldId id="263" r:id="rId5"/>
    <p:sldId id="335" r:id="rId6"/>
    <p:sldId id="336" r:id="rId7"/>
    <p:sldId id="266" r:id="rId8"/>
    <p:sldId id="264" r:id="rId9"/>
    <p:sldId id="257" r:id="rId10"/>
    <p:sldId id="265" r:id="rId11"/>
    <p:sldId id="339" r:id="rId12"/>
    <p:sldId id="359" r:id="rId13"/>
    <p:sldId id="360" r:id="rId14"/>
    <p:sldId id="358" r:id="rId15"/>
    <p:sldId id="299" r:id="rId16"/>
    <p:sldId id="300" r:id="rId17"/>
    <p:sldId id="338" r:id="rId18"/>
    <p:sldId id="337" r:id="rId19"/>
    <p:sldId id="309" r:id="rId20"/>
    <p:sldId id="310" r:id="rId21"/>
    <p:sldId id="311" r:id="rId22"/>
    <p:sldId id="312" r:id="rId23"/>
    <p:sldId id="362" r:id="rId24"/>
    <p:sldId id="333" r:id="rId25"/>
    <p:sldId id="373" r:id="rId26"/>
    <p:sldId id="364" r:id="rId27"/>
    <p:sldId id="365" r:id="rId28"/>
    <p:sldId id="374" r:id="rId29"/>
    <p:sldId id="369" r:id="rId30"/>
    <p:sldId id="324" r:id="rId31"/>
    <p:sldId id="341" r:id="rId32"/>
    <p:sldId id="342" r:id="rId33"/>
    <p:sldId id="361" r:id="rId34"/>
    <p:sldId id="378" r:id="rId35"/>
    <p:sldId id="379" r:id="rId36"/>
    <p:sldId id="380" r:id="rId37"/>
    <p:sldId id="381" r:id="rId38"/>
    <p:sldId id="382" r:id="rId39"/>
    <p:sldId id="371" r:id="rId40"/>
    <p:sldId id="330" r:id="rId41"/>
    <p:sldId id="331" r:id="rId4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423AE40-E60F-45E9-83EA-FBDA3D348463}">
          <p14:sldIdLst>
            <p14:sldId id="256"/>
            <p14:sldId id="395"/>
            <p14:sldId id="258"/>
            <p14:sldId id="263"/>
            <p14:sldId id="335"/>
            <p14:sldId id="336"/>
            <p14:sldId id="266"/>
            <p14:sldId id="264"/>
            <p14:sldId id="257"/>
            <p14:sldId id="265"/>
            <p14:sldId id="339"/>
            <p14:sldId id="359"/>
            <p14:sldId id="360"/>
            <p14:sldId id="358"/>
            <p14:sldId id="299"/>
            <p14:sldId id="300"/>
            <p14:sldId id="338"/>
            <p14:sldId id="337"/>
            <p14:sldId id="309"/>
            <p14:sldId id="310"/>
            <p14:sldId id="311"/>
            <p14:sldId id="312"/>
            <p14:sldId id="362"/>
            <p14:sldId id="333"/>
            <p14:sldId id="373"/>
            <p14:sldId id="364"/>
            <p14:sldId id="365"/>
            <p14:sldId id="374"/>
            <p14:sldId id="369"/>
            <p14:sldId id="324"/>
            <p14:sldId id="341"/>
            <p14:sldId id="342"/>
            <p14:sldId id="361"/>
            <p14:sldId id="378"/>
            <p14:sldId id="379"/>
            <p14:sldId id="380"/>
            <p14:sldId id="381"/>
            <p14:sldId id="382"/>
            <p14:sldId id="371"/>
            <p14:sldId id="330"/>
            <p14:sldId id="33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AFBFE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3" autoAdjust="0"/>
    <p:restoredTop sz="94789" autoAdjust="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7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A1E9F-1C9B-4540-9737-40ECD1D90224}" type="datetimeFigureOut">
              <a:rPr lang="en-US" smtClean="0"/>
              <a:t>10/19/2012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029DC-7F9B-4249-8A43-064F3F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08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45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75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98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smtClean="0"/>
              <a:t>Denis Perret-Gallix</a:t>
            </a:r>
          </a:p>
          <a:p>
            <a:r>
              <a:rPr lang="fr-BE" smtClean="0"/>
              <a:t>IN2P3-CNRS (France)</a:t>
            </a:r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Denis Perret-Gallix</a:t>
            </a:r>
          </a:p>
          <a:p>
            <a:r>
              <a:rPr lang="fr-BE" smtClean="0"/>
              <a:t>IN2P3-CNRS (France)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166733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Denis Perret-Gallix</a:t>
            </a:r>
          </a:p>
          <a:p>
            <a:r>
              <a:rPr lang="fr-BE" smtClean="0"/>
              <a:t>IN2P3-CNRS (France)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71602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BE" smtClean="0"/>
              <a:t>Denis Perret-Gallix</a:t>
            </a:r>
          </a:p>
          <a:p>
            <a:r>
              <a:rPr lang="fr-BE" smtClean="0"/>
              <a:t>IN2P3-CNRS (France)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‹#›</a:t>
            </a:fld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96562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dirty="0" smtClean="0"/>
              <a:t>-Gallix IN2P3-CNRS (France)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70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89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05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17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24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72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67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536" y="6356350"/>
            <a:ext cx="2195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9832" y="6356350"/>
            <a:ext cx="3312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dirty="0" smtClean="0"/>
              <a:t>-Gallix IN2P3-CNRS (France)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F2B08-18F6-4160-A7BC-A215CB9BE6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4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696" r:id="rId13"/>
    <p:sldLayoutId id="2147483697" r:id="rId14"/>
    <p:sldLayoutId id="2147483698" r:id="rId15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Comic Sans MS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acat2013.ihep.ac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484784" y="1844824"/>
            <a:ext cx="10657184" cy="1754326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Computational Particle Physics</a:t>
            </a:r>
          </a:p>
          <a:p>
            <a:pPr algn="ctr"/>
            <a:r>
              <a:rPr lang="en-US" sz="36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for</a:t>
            </a:r>
          </a:p>
          <a:p>
            <a:pPr algn="ctr"/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Event simulation </a:t>
            </a:r>
            <a:r>
              <a:rPr lang="en-US" sz="3600" b="1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and</a:t>
            </a: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Analysis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699792" y="5013176"/>
            <a:ext cx="3528392" cy="720080"/>
          </a:xfrm>
        </p:spPr>
        <p:txBody>
          <a:bodyPr/>
          <a:lstStyle/>
          <a:p>
            <a:r>
              <a:rPr lang="fr-BE" sz="2000" dirty="0" smtClean="0"/>
              <a:t>Denis Perret-Gallix</a:t>
            </a:r>
          </a:p>
          <a:p>
            <a:r>
              <a:rPr lang="fr-BE" sz="2000" dirty="0" smtClean="0"/>
              <a:t>LAPP</a:t>
            </a:r>
          </a:p>
          <a:p>
            <a:r>
              <a:rPr lang="fr-BE" sz="1400" dirty="0" smtClean="0"/>
              <a:t>IN2P3-CNRS (France)</a:t>
            </a:r>
            <a:endParaRPr lang="fr-BE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1</a:t>
            </a:fld>
            <a:endParaRPr lang="fr-BE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CCP 2012, Osaka  Oct 14-18</a:t>
            </a:r>
            <a:endParaRPr lang="fr-BE" dirty="0"/>
          </a:p>
        </p:txBody>
      </p:sp>
      <p:pic>
        <p:nvPicPr>
          <p:cNvPr id="6149" name="Picture 5" descr="CCP2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7151"/>
            <a:ext cx="3888432" cy="1588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98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2012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780928"/>
            <a:ext cx="53955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3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Computing needed at all stages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Accelerator Design, monitoring, operation and optimization </a:t>
            </a:r>
          </a:p>
          <a:p>
            <a:r>
              <a:rPr lang="en-US" sz="2800" dirty="0">
                <a:latin typeface="Comic Sans MS" pitchFamily="66" charset="0"/>
              </a:rPr>
              <a:t>Data acquisition (150 million sensors)</a:t>
            </a:r>
          </a:p>
          <a:p>
            <a:r>
              <a:rPr lang="en-US" sz="2800" dirty="0">
                <a:latin typeface="Comic Sans MS" pitchFamily="66" charset="0"/>
              </a:rPr>
              <a:t>D</a:t>
            </a:r>
            <a:r>
              <a:rPr lang="en-US" sz="2800" dirty="0" smtClean="0">
                <a:latin typeface="Comic Sans MS" pitchFamily="66" charset="0"/>
              </a:rPr>
              <a:t>etector design, acceptance/efficiency, </a:t>
            </a:r>
          </a:p>
          <a:p>
            <a:r>
              <a:rPr lang="en-US" sz="2800" dirty="0" smtClean="0">
                <a:latin typeface="Comic Sans MS" pitchFamily="66" charset="0"/>
              </a:rPr>
              <a:t>Event reconstruction</a:t>
            </a:r>
          </a:p>
          <a:p>
            <a:r>
              <a:rPr lang="en-US" sz="2800" dirty="0" smtClean="0">
                <a:latin typeface="Comic Sans MS" pitchFamily="66" charset="0"/>
              </a:rPr>
              <a:t>Event selection and classification</a:t>
            </a:r>
            <a:endParaRPr lang="en-US" sz="2800" dirty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</a:rPr>
              <a:t>Event analysis</a:t>
            </a:r>
          </a:p>
          <a:p>
            <a:r>
              <a:rPr lang="en-US" sz="2800" dirty="0" smtClean="0">
                <a:latin typeface="Comic Sans MS" pitchFamily="66" charset="0"/>
              </a:rPr>
              <a:t>Theory interpretation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50084" y="2553728"/>
            <a:ext cx="7848872" cy="3107520"/>
          </a:xfrm>
          <a:prstGeom prst="wedgeRoundRectCallout">
            <a:avLst>
              <a:gd name="adj1" fmla="val 4275"/>
              <a:gd name="adj2" fmla="val 59484"/>
              <a:gd name="adj3" fmla="val 16667"/>
            </a:avLst>
          </a:prstGeom>
          <a:solidFill>
            <a:srgbClr val="FF00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021288"/>
            <a:ext cx="6470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Build or tested by </a:t>
            </a:r>
            <a:r>
              <a:rPr lang="en-US" sz="2000" b="1" i="1" dirty="0" smtClean="0">
                <a:solidFill>
                  <a:srgbClr val="FF0000"/>
                </a:solidFill>
                <a:latin typeface="Comic Sans MS" pitchFamily="66" charset="0"/>
              </a:rPr>
              <a:t>Monte-Carlo Physics </a:t>
            </a:r>
            <a:r>
              <a:rPr lang="en-US" sz="2000" b="1" i="1" dirty="0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en-US" sz="2000" b="1" i="1" dirty="0" smtClean="0">
                <a:solidFill>
                  <a:srgbClr val="FF0000"/>
                </a:solidFill>
                <a:latin typeface="Comic Sans MS" pitchFamily="66" charset="0"/>
              </a:rPr>
              <a:t>imulation</a:t>
            </a:r>
            <a:endParaRPr lang="en-US" sz="20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dirty="0" smtClean="0"/>
              <a:t>-Gallix IN2P3-CNRS (France)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58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536" y="1772816"/>
            <a:ext cx="7847013" cy="272717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6000" dirty="0" smtClean="0">
                <a:solidFill>
                  <a:schemeClr val="accent1"/>
                </a:solidFill>
                <a:latin typeface="Comic Sans MS" pitchFamily="66" charset="0"/>
              </a:rPr>
              <a:t>Monte-Carlo Event Simulation </a:t>
            </a:r>
            <a:br>
              <a:rPr lang="en-US" sz="6000" dirty="0" smtClean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a major component of </a:t>
            </a:r>
            <a:b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Particle Physics </a:t>
            </a:r>
            <a:endParaRPr lang="en-US" sz="60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960440" cy="365125"/>
          </a:xfrm>
        </p:spPr>
        <p:txBody>
          <a:bodyPr/>
          <a:lstStyle/>
          <a:p>
            <a:r>
              <a:rPr lang="fr-BE" dirty="0" smtClean="0"/>
              <a:t>Denis Perret-Gallix IN2P3-CNRS (France)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12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99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61"/>
          <p:cNvSpPr>
            <a:spLocks noChangeArrowheads="1"/>
          </p:cNvSpPr>
          <p:nvPr/>
        </p:nvSpPr>
        <p:spPr bwMode="auto">
          <a:xfrm>
            <a:off x="496888" y="806450"/>
            <a:ext cx="3940175" cy="3187700"/>
          </a:xfrm>
          <a:prstGeom prst="foldedCorner">
            <a:avLst>
              <a:gd name="adj" fmla="val 12500"/>
            </a:avLst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Rectangle 8"/>
          <p:cNvSpPr>
            <a:spLocks noChangeArrowheads="1"/>
          </p:cNvSpPr>
          <p:nvPr/>
        </p:nvSpPr>
        <p:spPr bwMode="auto">
          <a:xfrm>
            <a:off x="533400" y="4114800"/>
            <a:ext cx="3505200" cy="609600"/>
          </a:xfrm>
          <a:prstGeom prst="rect">
            <a:avLst/>
          </a:prstGeom>
          <a:solidFill>
            <a:schemeClr val="hlink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dirty="0" smtClean="0"/>
              <a:t>Detector Simulations (GEANT4)</a:t>
            </a:r>
            <a:endParaRPr lang="fr-FR" dirty="0"/>
          </a:p>
        </p:txBody>
      </p:sp>
      <p:sp>
        <p:nvSpPr>
          <p:cNvPr id="18437" name="Rectangle 21"/>
          <p:cNvSpPr>
            <a:spLocks noChangeArrowheads="1"/>
          </p:cNvSpPr>
          <p:nvPr/>
        </p:nvSpPr>
        <p:spPr bwMode="auto">
          <a:xfrm>
            <a:off x="4953000" y="4114800"/>
            <a:ext cx="3429000" cy="609600"/>
          </a:xfrm>
          <a:prstGeom prst="rect">
            <a:avLst/>
          </a:prstGeom>
          <a:solidFill>
            <a:schemeClr val="hlink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dirty="0" err="1" smtClean="0"/>
              <a:t>Experiments</a:t>
            </a:r>
            <a:endParaRPr lang="fr-FR" dirty="0"/>
          </a:p>
        </p:txBody>
      </p:sp>
      <p:sp>
        <p:nvSpPr>
          <p:cNvPr id="18438" name="Rectangle 22"/>
          <p:cNvSpPr>
            <a:spLocks noChangeArrowheads="1"/>
          </p:cNvSpPr>
          <p:nvPr/>
        </p:nvSpPr>
        <p:spPr bwMode="auto">
          <a:xfrm>
            <a:off x="533400" y="3429000"/>
            <a:ext cx="3505200" cy="457200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sz="2000" dirty="0"/>
              <a:t>Event: E/P Quadri-</a:t>
            </a:r>
            <a:r>
              <a:rPr lang="fr-FR" sz="2000" dirty="0" err="1"/>
              <a:t>vectors</a:t>
            </a:r>
            <a:endParaRPr lang="fr-FR" sz="2000" dirty="0"/>
          </a:p>
        </p:txBody>
      </p:sp>
      <p:sp>
        <p:nvSpPr>
          <p:cNvPr id="18439" name="Rectangle 23"/>
          <p:cNvSpPr>
            <a:spLocks noChangeArrowheads="1"/>
          </p:cNvSpPr>
          <p:nvPr/>
        </p:nvSpPr>
        <p:spPr bwMode="auto">
          <a:xfrm>
            <a:off x="533400" y="4876800"/>
            <a:ext cx="3505200" cy="457200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sz="2000" dirty="0"/>
              <a:t>Event: Hits, Energies, Timing</a:t>
            </a:r>
          </a:p>
        </p:txBody>
      </p:sp>
      <p:sp>
        <p:nvSpPr>
          <p:cNvPr id="18440" name="Rectangle 25"/>
          <p:cNvSpPr>
            <a:spLocks noChangeArrowheads="1"/>
          </p:cNvSpPr>
          <p:nvPr/>
        </p:nvSpPr>
        <p:spPr bwMode="auto">
          <a:xfrm>
            <a:off x="2819400" y="6165304"/>
            <a:ext cx="3429000" cy="457200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fr-FR" sz="2000" dirty="0" smtClean="0"/>
              <a:t>       Event</a:t>
            </a:r>
            <a:r>
              <a:rPr lang="fr-FR" sz="2000" dirty="0"/>
              <a:t>: E/P Quadri-</a:t>
            </a:r>
            <a:r>
              <a:rPr lang="fr-FR" sz="2000" dirty="0" err="1"/>
              <a:t>vectors</a:t>
            </a:r>
            <a:endParaRPr lang="fr-FR" sz="2000" dirty="0"/>
          </a:p>
        </p:txBody>
      </p:sp>
      <p:sp>
        <p:nvSpPr>
          <p:cNvPr id="18441" name="Rectangle 26"/>
          <p:cNvSpPr>
            <a:spLocks noChangeArrowheads="1"/>
          </p:cNvSpPr>
          <p:nvPr/>
        </p:nvSpPr>
        <p:spPr bwMode="auto">
          <a:xfrm>
            <a:off x="4953000" y="4876800"/>
            <a:ext cx="3429000" cy="457200"/>
          </a:xfrm>
          <a:prstGeom prst="rect">
            <a:avLst/>
          </a:prstGeom>
          <a:solidFill>
            <a:srgbClr val="FF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sz="2000" dirty="0"/>
              <a:t>Event: Hits, Energies, Timing</a:t>
            </a:r>
          </a:p>
        </p:txBody>
      </p:sp>
      <p:sp>
        <p:nvSpPr>
          <p:cNvPr id="18442" name="Rectangle 27"/>
          <p:cNvSpPr>
            <a:spLocks noChangeArrowheads="1"/>
          </p:cNvSpPr>
          <p:nvPr/>
        </p:nvSpPr>
        <p:spPr bwMode="auto">
          <a:xfrm>
            <a:off x="2819400" y="5445224"/>
            <a:ext cx="3429000" cy="609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dirty="0" smtClean="0"/>
              <a:t>               </a:t>
            </a:r>
            <a:r>
              <a:rPr lang="fr-FR" dirty="0" smtClean="0">
                <a:solidFill>
                  <a:schemeClr val="bg1"/>
                </a:solidFill>
              </a:rPr>
              <a:t>Event Reconstruction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8443" name="Rectangle 29"/>
          <p:cNvSpPr>
            <a:spLocks noChangeArrowheads="1"/>
          </p:cNvSpPr>
          <p:nvPr/>
        </p:nvSpPr>
        <p:spPr bwMode="auto">
          <a:xfrm>
            <a:off x="609600" y="2590800"/>
            <a:ext cx="3429000" cy="609600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/>
              <a:t>Event </a:t>
            </a:r>
            <a:r>
              <a:rPr lang="fr-FR" dirty="0" err="1"/>
              <a:t>Generator</a:t>
            </a:r>
            <a:endParaRPr lang="fr-FR" dirty="0"/>
          </a:p>
        </p:txBody>
      </p:sp>
      <p:sp>
        <p:nvSpPr>
          <p:cNvPr id="18444" name="Rectangle 30"/>
          <p:cNvSpPr>
            <a:spLocks noChangeArrowheads="1"/>
          </p:cNvSpPr>
          <p:nvPr/>
        </p:nvSpPr>
        <p:spPr bwMode="auto">
          <a:xfrm>
            <a:off x="609600" y="1752600"/>
            <a:ext cx="3429000" cy="609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err="1" smtClean="0"/>
              <a:t>Process</a:t>
            </a:r>
            <a:r>
              <a:rPr lang="fr-FR" dirty="0" smtClean="0"/>
              <a:t> (</a:t>
            </a:r>
            <a:r>
              <a:rPr lang="fr-FR" dirty="0" err="1" smtClean="0"/>
              <a:t>e.g</a:t>
            </a:r>
            <a:r>
              <a:rPr lang="fr-FR" dirty="0" smtClean="0"/>
              <a:t>. PP-&gt;H+X-&gt;</a:t>
            </a:r>
            <a:r>
              <a:rPr lang="el-GR" dirty="0" err="1" smtClean="0"/>
              <a:t>γγ</a:t>
            </a:r>
            <a:r>
              <a:rPr lang="en-US" dirty="0" smtClean="0"/>
              <a:t>+X)</a:t>
            </a:r>
            <a:endParaRPr lang="fr-FR" dirty="0"/>
          </a:p>
        </p:txBody>
      </p:sp>
      <p:sp>
        <p:nvSpPr>
          <p:cNvPr id="18445" name="Rectangle 31"/>
          <p:cNvSpPr>
            <a:spLocks noChangeArrowheads="1"/>
          </p:cNvSpPr>
          <p:nvPr/>
        </p:nvSpPr>
        <p:spPr bwMode="auto">
          <a:xfrm>
            <a:off x="609600" y="914400"/>
            <a:ext cx="3429000" cy="6096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err="1"/>
              <a:t>Physics</a:t>
            </a:r>
            <a:r>
              <a:rPr lang="fr-FR" dirty="0"/>
              <a:t> </a:t>
            </a:r>
            <a:r>
              <a:rPr lang="fr-FR" dirty="0" smtClean="0"/>
              <a:t>Model (</a:t>
            </a:r>
            <a:r>
              <a:rPr lang="fr-FR" dirty="0" err="1" smtClean="0"/>
              <a:t>e.g</a:t>
            </a:r>
            <a:r>
              <a:rPr lang="fr-FR" dirty="0" smtClean="0"/>
              <a:t>. SM,SUSY,…)</a:t>
            </a:r>
            <a:endParaRPr lang="fr-FR" dirty="0"/>
          </a:p>
        </p:txBody>
      </p:sp>
      <p:sp>
        <p:nvSpPr>
          <p:cNvPr id="18446" name="Rectangle 32"/>
          <p:cNvSpPr>
            <a:spLocks noChangeArrowheads="1"/>
          </p:cNvSpPr>
          <p:nvPr/>
        </p:nvSpPr>
        <p:spPr bwMode="auto">
          <a:xfrm>
            <a:off x="4953000" y="914400"/>
            <a:ext cx="3429000" cy="6096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err="1" smtClean="0"/>
              <a:t>Nature’s</a:t>
            </a:r>
            <a:r>
              <a:rPr lang="fr-FR" dirty="0" smtClean="0"/>
              <a:t> </a:t>
            </a:r>
            <a:r>
              <a:rPr lang="fr-FR" dirty="0" err="1" smtClean="0"/>
              <a:t>Laws</a:t>
            </a:r>
            <a:endParaRPr lang="fr-FR" dirty="0"/>
          </a:p>
        </p:txBody>
      </p:sp>
      <p:sp>
        <p:nvSpPr>
          <p:cNvPr id="18447" name="Line 35"/>
          <p:cNvSpPr>
            <a:spLocks noChangeShapeType="1"/>
          </p:cNvSpPr>
          <p:nvPr/>
        </p:nvSpPr>
        <p:spPr bwMode="auto">
          <a:xfrm flipH="1">
            <a:off x="228600" y="3657600"/>
            <a:ext cx="304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8" name="Line 36"/>
          <p:cNvSpPr>
            <a:spLocks noChangeShapeType="1"/>
          </p:cNvSpPr>
          <p:nvPr/>
        </p:nvSpPr>
        <p:spPr bwMode="auto">
          <a:xfrm>
            <a:off x="228600" y="3657600"/>
            <a:ext cx="0" cy="28194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9" name="Line 37"/>
          <p:cNvSpPr>
            <a:spLocks noChangeShapeType="1"/>
          </p:cNvSpPr>
          <p:nvPr/>
        </p:nvSpPr>
        <p:spPr bwMode="auto">
          <a:xfrm>
            <a:off x="228600" y="64770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0" name="Line 38"/>
          <p:cNvSpPr>
            <a:spLocks noChangeShapeType="1"/>
          </p:cNvSpPr>
          <p:nvPr/>
        </p:nvSpPr>
        <p:spPr bwMode="auto">
          <a:xfrm>
            <a:off x="4038600" y="51054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1" name="Line 39"/>
          <p:cNvSpPr>
            <a:spLocks noChangeShapeType="1"/>
          </p:cNvSpPr>
          <p:nvPr/>
        </p:nvSpPr>
        <p:spPr bwMode="auto">
          <a:xfrm flipV="1">
            <a:off x="2286000" y="23622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2" name="Line 40"/>
          <p:cNvSpPr>
            <a:spLocks noChangeShapeType="1"/>
          </p:cNvSpPr>
          <p:nvPr/>
        </p:nvSpPr>
        <p:spPr bwMode="auto">
          <a:xfrm flipV="1">
            <a:off x="2286000" y="15240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3" name="Line 41"/>
          <p:cNvSpPr>
            <a:spLocks noChangeShapeType="1"/>
          </p:cNvSpPr>
          <p:nvPr/>
        </p:nvSpPr>
        <p:spPr bwMode="auto">
          <a:xfrm flipV="1">
            <a:off x="2286000" y="32004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4" name="Line 42"/>
          <p:cNvSpPr>
            <a:spLocks noChangeShapeType="1"/>
          </p:cNvSpPr>
          <p:nvPr/>
        </p:nvSpPr>
        <p:spPr bwMode="auto">
          <a:xfrm>
            <a:off x="2286000" y="38862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5" name="Line 43"/>
          <p:cNvSpPr>
            <a:spLocks noChangeShapeType="1"/>
          </p:cNvSpPr>
          <p:nvPr/>
        </p:nvSpPr>
        <p:spPr bwMode="auto">
          <a:xfrm>
            <a:off x="2286000" y="47244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6" name="Line 44"/>
          <p:cNvSpPr>
            <a:spLocks noChangeShapeType="1"/>
          </p:cNvSpPr>
          <p:nvPr/>
        </p:nvSpPr>
        <p:spPr bwMode="auto">
          <a:xfrm>
            <a:off x="2286000" y="5334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7" name="Line 45"/>
          <p:cNvSpPr>
            <a:spLocks noChangeShapeType="1"/>
          </p:cNvSpPr>
          <p:nvPr/>
        </p:nvSpPr>
        <p:spPr bwMode="auto">
          <a:xfrm>
            <a:off x="2286000" y="57912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8" name="Line 47"/>
          <p:cNvSpPr>
            <a:spLocks noChangeShapeType="1"/>
          </p:cNvSpPr>
          <p:nvPr/>
        </p:nvSpPr>
        <p:spPr bwMode="auto">
          <a:xfrm>
            <a:off x="6629400" y="1524000"/>
            <a:ext cx="0" cy="2590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9" name="Line 48"/>
          <p:cNvSpPr>
            <a:spLocks noChangeShapeType="1"/>
          </p:cNvSpPr>
          <p:nvPr/>
        </p:nvSpPr>
        <p:spPr bwMode="auto">
          <a:xfrm>
            <a:off x="6629400" y="47244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0" name="Line 49"/>
          <p:cNvSpPr>
            <a:spLocks noChangeShapeType="1"/>
          </p:cNvSpPr>
          <p:nvPr/>
        </p:nvSpPr>
        <p:spPr bwMode="auto">
          <a:xfrm>
            <a:off x="6629400" y="5334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1" name="Line 50"/>
          <p:cNvSpPr>
            <a:spLocks noChangeShapeType="1"/>
          </p:cNvSpPr>
          <p:nvPr/>
        </p:nvSpPr>
        <p:spPr bwMode="auto">
          <a:xfrm flipH="1">
            <a:off x="6248400" y="57912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2" name="Line 51"/>
          <p:cNvSpPr>
            <a:spLocks noChangeShapeType="1"/>
          </p:cNvSpPr>
          <p:nvPr/>
        </p:nvSpPr>
        <p:spPr bwMode="auto">
          <a:xfrm>
            <a:off x="4495800" y="602128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63" name="Text Box 52"/>
          <p:cNvSpPr txBox="1">
            <a:spLocks noChangeArrowheads="1"/>
          </p:cNvSpPr>
          <p:nvPr/>
        </p:nvSpPr>
        <p:spPr bwMode="auto">
          <a:xfrm>
            <a:off x="441325" y="5984875"/>
            <a:ext cx="167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fr-FR">
                <a:solidFill>
                  <a:srgbClr val="FF0000"/>
                </a:solidFill>
              </a:rPr>
              <a:t>Comparison</a:t>
            </a:r>
          </a:p>
        </p:txBody>
      </p:sp>
      <p:sp>
        <p:nvSpPr>
          <p:cNvPr id="18464" name="Text Box 71"/>
          <p:cNvSpPr txBox="1">
            <a:spLocks noChangeArrowheads="1"/>
          </p:cNvSpPr>
          <p:nvPr/>
        </p:nvSpPr>
        <p:spPr bwMode="auto">
          <a:xfrm>
            <a:off x="4375150" y="2251075"/>
            <a:ext cx="22749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CCCC00"/>
                </a:solidFill>
              </a:rPr>
              <a:t>Event </a:t>
            </a:r>
            <a:r>
              <a:rPr lang="en-US" dirty="0">
                <a:solidFill>
                  <a:srgbClr val="CCCC00"/>
                </a:solidFill>
              </a:rPr>
              <a:t>simulation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83568" y="-8930"/>
            <a:ext cx="7848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Simulation and Data Analysis Chain</a:t>
            </a:r>
            <a:endParaRPr lang="en-US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95536" y="6520259"/>
            <a:ext cx="2195264" cy="365125"/>
          </a:xfrm>
        </p:spPr>
        <p:txBody>
          <a:bodyPr/>
          <a:lstStyle/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59832" y="6592267"/>
            <a:ext cx="3312368" cy="365125"/>
          </a:xfrm>
        </p:spPr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5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90600"/>
            <a:ext cx="7924800" cy="1981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6000" dirty="0" smtClean="0">
                <a:solidFill>
                  <a:schemeClr val="accent2"/>
                </a:solidFill>
                <a:latin typeface="Comic Sans MS" pitchFamily="66" charset="0"/>
              </a:rPr>
              <a:t>Frontier Computation</a:t>
            </a:r>
            <a:r>
              <a:rPr lang="en-US" sz="6000" dirty="0" smtClean="0">
                <a:solidFill>
                  <a:schemeClr val="accent2"/>
                </a:solidFill>
              </a:rPr>
              <a:t/>
            </a:r>
            <a:br>
              <a:rPr lang="en-US" sz="6000" dirty="0" smtClean="0">
                <a:solidFill>
                  <a:schemeClr val="accent2"/>
                </a:solidFill>
              </a:rPr>
            </a:br>
            <a:endParaRPr lang="en-US" sz="4000" dirty="0" smtClean="0">
              <a:solidFill>
                <a:schemeClr val="accent1"/>
              </a:solidFill>
            </a:endParaRPr>
          </a:p>
        </p:txBody>
      </p:sp>
      <p:sp>
        <p:nvSpPr>
          <p:cNvPr id="3379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819400"/>
            <a:ext cx="7772400" cy="32004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Complexity</a:t>
            </a:r>
          </a:p>
          <a:p>
            <a:pPr eaLnBrk="1" hangingPunct="1">
              <a:buFontTx/>
              <a:buNone/>
            </a:pPr>
            <a:endParaRPr lang="en-US" sz="4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/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Worldwide collaborations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J:\private\LUCAS\SW_project\gif\cmscan_95_001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5"/>
          <a:stretch>
            <a:fillRect/>
          </a:stretch>
        </p:blipFill>
        <p:spPr bwMode="auto">
          <a:xfrm>
            <a:off x="457200" y="2819400"/>
            <a:ext cx="4191000" cy="350043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772400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omic Sans MS" pitchFamily="66" charset="0"/>
              </a:rPr>
              <a:t>Complexity</a:t>
            </a:r>
          </a:p>
        </p:txBody>
      </p:sp>
      <p:sp>
        <p:nvSpPr>
          <p:cNvPr id="34822" name="Rectangle 3"/>
          <p:cNvSpPr>
            <a:spLocks noGrp="1" noChangeArrowheads="1"/>
          </p:cNvSpPr>
          <p:nvPr>
            <p:ph idx="1"/>
          </p:nvPr>
        </p:nvSpPr>
        <p:spPr>
          <a:xfrm>
            <a:off x="507740" y="908721"/>
            <a:ext cx="8280920" cy="792088"/>
          </a:xfrm>
        </p:spPr>
        <p:txBody>
          <a:bodyPr>
            <a:noAutofit/>
          </a:bodyPr>
          <a:lstStyle/>
          <a:p>
            <a:pPr marL="57150" indent="0">
              <a:lnSpc>
                <a:spcPct val="80000"/>
              </a:lnSpc>
              <a:spcBef>
                <a:spcPct val="15000"/>
              </a:spcBef>
              <a:buNone/>
            </a:pPr>
            <a:r>
              <a:rPr lang="en-US" sz="1800" dirty="0" smtClean="0">
                <a:latin typeface="Comic Sans MS" pitchFamily="66" charset="0"/>
              </a:rPr>
              <a:t>Signal event is obscured by </a:t>
            </a:r>
          </a:p>
          <a:p>
            <a:pPr marL="57150" indent="0">
              <a:lnSpc>
                <a:spcPct val="80000"/>
              </a:lnSpc>
              <a:spcBef>
                <a:spcPct val="15000"/>
              </a:spcBef>
              <a:buNone/>
            </a:pPr>
            <a:r>
              <a:rPr lang="en-US" sz="1800" dirty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                  ~ 20 overlapping uninteresting collisions in same crossing</a:t>
            </a:r>
          </a:p>
        </p:txBody>
      </p:sp>
      <p:pic>
        <p:nvPicPr>
          <p:cNvPr id="34823" name="Picture 5" descr="J:\private\LUCAS\SW_project\gif\cmscan_95_001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05"/>
          <a:stretch>
            <a:fillRect/>
          </a:stretch>
        </p:blipFill>
        <p:spPr bwMode="auto">
          <a:xfrm>
            <a:off x="4648200" y="2819400"/>
            <a:ext cx="40386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63688" y="2203543"/>
            <a:ext cx="1279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One event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2175087"/>
            <a:ext cx="3054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One crossing (every 25 ns)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622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ChangeArrowheads="1"/>
          </p:cNvSpPr>
          <p:nvPr/>
        </p:nvSpPr>
        <p:spPr bwMode="auto">
          <a:xfrm>
            <a:off x="758825" y="377825"/>
            <a:ext cx="1217613" cy="14620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eaLnBrk="0" hangingPunct="0">
              <a:lnSpc>
                <a:spcPct val="90000"/>
              </a:lnSpc>
            </a:pPr>
            <a:endParaRPr lang="en-GB" i="1"/>
          </a:p>
        </p:txBody>
      </p:sp>
      <p:sp>
        <p:nvSpPr>
          <p:cNvPr id="35847" name="Text Box 5"/>
          <p:cNvSpPr txBox="1">
            <a:spLocks noChangeArrowheads="1"/>
          </p:cNvSpPr>
          <p:nvPr/>
        </p:nvSpPr>
        <p:spPr bwMode="auto">
          <a:xfrm>
            <a:off x="687063" y="5957189"/>
            <a:ext cx="774648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GB" sz="2000" i="1" dirty="0"/>
              <a:t>World Wide Collaboration </a:t>
            </a:r>
            <a:r>
              <a:rPr lang="en-GB" sz="2000" i="1" dirty="0" smtClean="0">
                <a:sym typeface="Symbol" pitchFamily="18" charset="2"/>
              </a:rPr>
              <a:t>    </a:t>
            </a:r>
            <a:r>
              <a:rPr lang="en-GB" sz="2000" i="1" dirty="0"/>
              <a:t>distributed computing &amp; storage capacity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3728" y="260648"/>
            <a:ext cx="4216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smtClean="0">
                <a:solidFill>
                  <a:srgbClr val="FF0000"/>
                </a:solidFill>
              </a:rPr>
              <a:t>LCG Data Grid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7" y="1198577"/>
            <a:ext cx="9144000" cy="475861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4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" y="0"/>
            <a:ext cx="913758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6255" y="147990"/>
            <a:ext cx="188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F. </a:t>
            </a:r>
            <a:r>
              <a:rPr lang="en-US" dirty="0" err="1">
                <a:solidFill>
                  <a:schemeClr val="bg1"/>
                </a:solidFill>
              </a:rPr>
              <a:t>F</a:t>
            </a:r>
            <a:r>
              <a:rPr lang="en-US" dirty="0" err="1" smtClean="0">
                <a:solidFill>
                  <a:schemeClr val="bg1"/>
                </a:solidFill>
              </a:rPr>
              <a:t>urano</a:t>
            </a:r>
            <a:r>
              <a:rPr lang="en-US" dirty="0" smtClean="0">
                <a:solidFill>
                  <a:schemeClr val="bg1"/>
                </a:solidFill>
              </a:rPr>
              <a:t>, CERN-IT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347864" y="40268"/>
            <a:ext cx="22719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Data Grid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0"/>
            <a:ext cx="8604448" cy="64533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9952" y="1196752"/>
            <a:ext cx="32078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820 million hours/month</a:t>
            </a:r>
          </a:p>
          <a:p>
            <a:r>
              <a:rPr lang="en-US" dirty="0" smtClean="0"/>
              <a:t>~ 100,000 dual core </a:t>
            </a:r>
            <a:r>
              <a:rPr lang="en-US" dirty="0" smtClean="0">
                <a:solidFill>
                  <a:srgbClr val="6867CF"/>
                </a:solidFill>
              </a:rPr>
              <a:t>Intel </a:t>
            </a:r>
            <a:r>
              <a:rPr lang="en-US" dirty="0">
                <a:solidFill>
                  <a:srgbClr val="6867CF"/>
                </a:solidFill>
              </a:rPr>
              <a:t>Xeon </a:t>
            </a:r>
            <a:endParaRPr lang="en-US" dirty="0" smtClean="0">
              <a:solidFill>
                <a:srgbClr val="6867CF"/>
              </a:solidFill>
            </a:endParaRPr>
          </a:p>
          <a:p>
            <a:r>
              <a:rPr lang="en-US" dirty="0">
                <a:solidFill>
                  <a:srgbClr val="6867CF"/>
                </a:solidFill>
              </a:rPr>
              <a:t> </a:t>
            </a:r>
            <a:r>
              <a:rPr lang="en-US" dirty="0" smtClean="0">
                <a:solidFill>
                  <a:srgbClr val="6867CF"/>
                </a:solidFill>
              </a:rPr>
              <a:t>                 3.20GHz</a:t>
            </a:r>
            <a:r>
              <a:rPr lang="en-US" dirty="0">
                <a:solidFill>
                  <a:srgbClr val="6867CF"/>
                </a:solidFill>
              </a:rPr>
              <a:t>, 800MHz FSB</a:t>
            </a:r>
          </a:p>
          <a:p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7200" y="3703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2009" y="0"/>
            <a:ext cx="188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F. </a:t>
            </a:r>
            <a:r>
              <a:rPr lang="en-US" dirty="0" err="1">
                <a:solidFill>
                  <a:schemeClr val="bg1"/>
                </a:solidFill>
              </a:rPr>
              <a:t>F</a:t>
            </a:r>
            <a:r>
              <a:rPr lang="en-US" dirty="0" err="1" smtClean="0">
                <a:solidFill>
                  <a:schemeClr val="bg1"/>
                </a:solidFill>
              </a:rPr>
              <a:t>urano</a:t>
            </a:r>
            <a:r>
              <a:rPr lang="en-US" dirty="0" smtClean="0">
                <a:solidFill>
                  <a:schemeClr val="bg1"/>
                </a:solidFill>
              </a:rPr>
              <a:t>, CERN-IT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57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96752"/>
            <a:ext cx="7848600" cy="338437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6000" dirty="0" smtClean="0">
                <a:solidFill>
                  <a:srgbClr val="FF0000"/>
                </a:solidFill>
              </a:rPr>
              <a:t>- II -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>
                <a:latin typeface="Comic Sans MS" pitchFamily="66" charset="0"/>
              </a:rPr>
              <a:t>Monte-Carlo </a:t>
            </a:r>
            <a:br>
              <a:rPr lang="en-US" sz="6000" dirty="0" smtClean="0">
                <a:latin typeface="Comic Sans MS" pitchFamily="66" charset="0"/>
              </a:rPr>
            </a:br>
            <a:r>
              <a:rPr lang="en-US" sz="6000" dirty="0" smtClean="0">
                <a:solidFill>
                  <a:schemeClr val="accent2"/>
                </a:solidFill>
                <a:latin typeface="Comic Sans MS" pitchFamily="66" charset="0"/>
              </a:rPr>
              <a:t>Event simulation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smtClean="0"/>
              <a:t>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35696" y="2361074"/>
            <a:ext cx="51732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From Goals to Means</a:t>
            </a:r>
            <a:endParaRPr lang="en-US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09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Oval 1029"/>
          <p:cNvSpPr>
            <a:spLocks noChangeArrowheads="1"/>
          </p:cNvSpPr>
          <p:nvPr/>
        </p:nvSpPr>
        <p:spPr bwMode="auto">
          <a:xfrm>
            <a:off x="1828800" y="4457700"/>
            <a:ext cx="469900" cy="1397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1031"/>
          <p:cNvSpPr>
            <a:spLocks noChangeArrowheads="1"/>
          </p:cNvSpPr>
          <p:nvPr/>
        </p:nvSpPr>
        <p:spPr bwMode="auto">
          <a:xfrm>
            <a:off x="7086600" y="4381500"/>
            <a:ext cx="469900" cy="1397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Line 1033"/>
          <p:cNvSpPr>
            <a:spLocks noChangeShapeType="1"/>
          </p:cNvSpPr>
          <p:nvPr/>
        </p:nvSpPr>
        <p:spPr bwMode="auto">
          <a:xfrm>
            <a:off x="2286000" y="5461000"/>
            <a:ext cx="1600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3" name="Line 1035"/>
          <p:cNvSpPr>
            <a:spLocks noChangeShapeType="1"/>
          </p:cNvSpPr>
          <p:nvPr/>
        </p:nvSpPr>
        <p:spPr bwMode="auto">
          <a:xfrm>
            <a:off x="5232400" y="5499100"/>
            <a:ext cx="191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430" name="Group 1142"/>
          <p:cNvGrpSpPr>
            <a:grpSpLocks/>
          </p:cNvGrpSpPr>
          <p:nvPr/>
        </p:nvGrpSpPr>
        <p:grpSpPr bwMode="auto">
          <a:xfrm>
            <a:off x="3873500" y="5187950"/>
            <a:ext cx="1397000" cy="900113"/>
            <a:chOff x="2440" y="3268"/>
            <a:chExt cx="880" cy="567"/>
          </a:xfrm>
        </p:grpSpPr>
        <p:sp>
          <p:nvSpPr>
            <p:cNvPr id="46167" name="Oval 1030"/>
            <p:cNvSpPr>
              <a:spLocks noChangeArrowheads="1"/>
            </p:cNvSpPr>
            <p:nvPr/>
          </p:nvSpPr>
          <p:spPr bwMode="auto">
            <a:xfrm rot="-5470239">
              <a:off x="2732" y="2976"/>
              <a:ext cx="296" cy="88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68" name="Line 1039"/>
            <p:cNvSpPr>
              <a:spLocks noChangeShapeType="1"/>
            </p:cNvSpPr>
            <p:nvPr/>
          </p:nvSpPr>
          <p:spPr bwMode="auto">
            <a:xfrm flipH="1">
              <a:off x="2440" y="3528"/>
              <a:ext cx="160" cy="16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9" name="Line 1040"/>
            <p:cNvSpPr>
              <a:spLocks noChangeShapeType="1"/>
            </p:cNvSpPr>
            <p:nvPr/>
          </p:nvSpPr>
          <p:spPr bwMode="auto">
            <a:xfrm>
              <a:off x="3144" y="3528"/>
              <a:ext cx="176" cy="16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70" name="Line 1041"/>
            <p:cNvSpPr>
              <a:spLocks noChangeShapeType="1"/>
            </p:cNvSpPr>
            <p:nvPr/>
          </p:nvSpPr>
          <p:spPr bwMode="auto">
            <a:xfrm>
              <a:off x="2880" y="3560"/>
              <a:ext cx="0" cy="275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40" name="Freeform 1052"/>
          <p:cNvSpPr>
            <a:spLocks/>
          </p:cNvSpPr>
          <p:nvPr/>
        </p:nvSpPr>
        <p:spPr bwMode="auto">
          <a:xfrm rot="-2650906">
            <a:off x="4673600" y="4532313"/>
            <a:ext cx="457200" cy="461962"/>
          </a:xfrm>
          <a:custGeom>
            <a:avLst/>
            <a:gdLst>
              <a:gd name="T0" fmla="*/ 66511 w 928"/>
              <a:gd name="T1" fmla="*/ 0 h 1009"/>
              <a:gd name="T2" fmla="*/ 31038 w 928"/>
              <a:gd name="T3" fmla="*/ 10988 h 1009"/>
              <a:gd name="T4" fmla="*/ 3449 w 928"/>
              <a:gd name="T5" fmla="*/ 36627 h 1009"/>
              <a:gd name="T6" fmla="*/ 70452 w 928"/>
              <a:gd name="T7" fmla="*/ 153835 h 1009"/>
              <a:gd name="T8" fmla="*/ 196576 w 928"/>
              <a:gd name="T9" fmla="*/ 98894 h 1009"/>
              <a:gd name="T10" fmla="*/ 141397 w 928"/>
              <a:gd name="T11" fmla="*/ 91568 h 1009"/>
              <a:gd name="T12" fmla="*/ 109866 w 928"/>
              <a:gd name="T13" fmla="*/ 139184 h 1009"/>
              <a:gd name="T14" fmla="*/ 98042 w 928"/>
              <a:gd name="T15" fmla="*/ 186799 h 1009"/>
              <a:gd name="T16" fmla="*/ 113807 w 928"/>
              <a:gd name="T17" fmla="*/ 238078 h 1009"/>
              <a:gd name="T18" fmla="*/ 129573 w 928"/>
              <a:gd name="T19" fmla="*/ 245403 h 1009"/>
              <a:gd name="T20" fmla="*/ 153221 w 928"/>
              <a:gd name="T21" fmla="*/ 252728 h 1009"/>
              <a:gd name="T22" fmla="*/ 228107 w 928"/>
              <a:gd name="T23" fmla="*/ 249066 h 1009"/>
              <a:gd name="T24" fmla="*/ 283287 w 928"/>
              <a:gd name="T25" fmla="*/ 216101 h 1009"/>
              <a:gd name="T26" fmla="*/ 310876 w 928"/>
              <a:gd name="T27" fmla="*/ 172148 h 1009"/>
              <a:gd name="T28" fmla="*/ 243873 w 928"/>
              <a:gd name="T29" fmla="*/ 201450 h 1009"/>
              <a:gd name="T30" fmla="*/ 295111 w 928"/>
              <a:gd name="T31" fmla="*/ 347959 h 1009"/>
              <a:gd name="T32" fmla="*/ 397587 w 928"/>
              <a:gd name="T33" fmla="*/ 325983 h 1009"/>
              <a:gd name="T34" fmla="*/ 397587 w 928"/>
              <a:gd name="T35" fmla="*/ 274705 h 1009"/>
              <a:gd name="T36" fmla="*/ 338466 w 928"/>
              <a:gd name="T37" fmla="*/ 296681 h 1009"/>
              <a:gd name="T38" fmla="*/ 354231 w 928"/>
              <a:gd name="T39" fmla="*/ 443191 h 1009"/>
              <a:gd name="T40" fmla="*/ 393645 w 928"/>
              <a:gd name="T41" fmla="*/ 450516 h 1009"/>
              <a:gd name="T42" fmla="*/ 452766 w 928"/>
              <a:gd name="T43" fmla="*/ 424877 h 1009"/>
              <a:gd name="T44" fmla="*/ 456707 w 928"/>
              <a:gd name="T45" fmla="*/ 410226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28575" cmpd="sng">
            <a:solidFill>
              <a:srgbClr val="FF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7" name="Freeform 1059"/>
          <p:cNvSpPr>
            <a:spLocks/>
          </p:cNvSpPr>
          <p:nvPr/>
        </p:nvSpPr>
        <p:spPr bwMode="auto">
          <a:xfrm rot="188766">
            <a:off x="4114800" y="4289425"/>
            <a:ext cx="457200" cy="461963"/>
          </a:xfrm>
          <a:custGeom>
            <a:avLst/>
            <a:gdLst>
              <a:gd name="T0" fmla="*/ 66511 w 928"/>
              <a:gd name="T1" fmla="*/ 0 h 1009"/>
              <a:gd name="T2" fmla="*/ 31038 w 928"/>
              <a:gd name="T3" fmla="*/ 10988 h 1009"/>
              <a:gd name="T4" fmla="*/ 3449 w 928"/>
              <a:gd name="T5" fmla="*/ 36627 h 1009"/>
              <a:gd name="T6" fmla="*/ 70452 w 928"/>
              <a:gd name="T7" fmla="*/ 153835 h 1009"/>
              <a:gd name="T8" fmla="*/ 196576 w 928"/>
              <a:gd name="T9" fmla="*/ 98894 h 1009"/>
              <a:gd name="T10" fmla="*/ 141397 w 928"/>
              <a:gd name="T11" fmla="*/ 91568 h 1009"/>
              <a:gd name="T12" fmla="*/ 109866 w 928"/>
              <a:gd name="T13" fmla="*/ 139184 h 1009"/>
              <a:gd name="T14" fmla="*/ 98042 w 928"/>
              <a:gd name="T15" fmla="*/ 186800 h 1009"/>
              <a:gd name="T16" fmla="*/ 113807 w 928"/>
              <a:gd name="T17" fmla="*/ 238078 h 1009"/>
              <a:gd name="T18" fmla="*/ 129573 w 928"/>
              <a:gd name="T19" fmla="*/ 245404 h 1009"/>
              <a:gd name="T20" fmla="*/ 153221 w 928"/>
              <a:gd name="T21" fmla="*/ 252729 h 1009"/>
              <a:gd name="T22" fmla="*/ 228107 w 928"/>
              <a:gd name="T23" fmla="*/ 249066 h 1009"/>
              <a:gd name="T24" fmla="*/ 283287 w 928"/>
              <a:gd name="T25" fmla="*/ 216102 h 1009"/>
              <a:gd name="T26" fmla="*/ 310876 w 928"/>
              <a:gd name="T27" fmla="*/ 172149 h 1009"/>
              <a:gd name="T28" fmla="*/ 243873 w 928"/>
              <a:gd name="T29" fmla="*/ 201451 h 1009"/>
              <a:gd name="T30" fmla="*/ 295111 w 928"/>
              <a:gd name="T31" fmla="*/ 347960 h 1009"/>
              <a:gd name="T32" fmla="*/ 397587 w 928"/>
              <a:gd name="T33" fmla="*/ 325984 h 1009"/>
              <a:gd name="T34" fmla="*/ 397587 w 928"/>
              <a:gd name="T35" fmla="*/ 274705 h 1009"/>
              <a:gd name="T36" fmla="*/ 338466 w 928"/>
              <a:gd name="T37" fmla="*/ 296682 h 1009"/>
              <a:gd name="T38" fmla="*/ 354231 w 928"/>
              <a:gd name="T39" fmla="*/ 443191 h 1009"/>
              <a:gd name="T40" fmla="*/ 393645 w 928"/>
              <a:gd name="T41" fmla="*/ 450517 h 1009"/>
              <a:gd name="T42" fmla="*/ 452766 w 928"/>
              <a:gd name="T43" fmla="*/ 424878 h 1009"/>
              <a:gd name="T44" fmla="*/ 456707 w 928"/>
              <a:gd name="T45" fmla="*/ 410227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28575" cmpd="sng">
            <a:solidFill>
              <a:srgbClr val="FF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9" name="Freeform 1061"/>
          <p:cNvSpPr>
            <a:spLocks/>
          </p:cNvSpPr>
          <p:nvPr/>
        </p:nvSpPr>
        <p:spPr bwMode="auto">
          <a:xfrm>
            <a:off x="4572000" y="4165600"/>
            <a:ext cx="584200" cy="584200"/>
          </a:xfrm>
          <a:custGeom>
            <a:avLst/>
            <a:gdLst>
              <a:gd name="T0" fmla="*/ 0 w 368"/>
              <a:gd name="T1" fmla="*/ 584200 h 368"/>
              <a:gd name="T2" fmla="*/ 584200 w 368"/>
              <a:gd name="T3" fmla="*/ 0 h 36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68" h="368">
                <a:moveTo>
                  <a:pt x="0" y="368"/>
                </a:moveTo>
                <a:lnTo>
                  <a:pt x="368" y="0"/>
                </a:lnTo>
              </a:path>
            </a:pathLst>
          </a:custGeom>
          <a:noFill/>
          <a:ln w="28575" cmpd="sng">
            <a:solidFill>
              <a:srgbClr val="FF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1" name="Line 1063"/>
          <p:cNvSpPr>
            <a:spLocks noChangeShapeType="1"/>
          </p:cNvSpPr>
          <p:nvPr/>
        </p:nvSpPr>
        <p:spPr bwMode="auto">
          <a:xfrm>
            <a:off x="3886200" y="4749800"/>
            <a:ext cx="685800" cy="0"/>
          </a:xfrm>
          <a:prstGeom prst="line">
            <a:avLst/>
          </a:prstGeom>
          <a:noFill/>
          <a:ln w="28575">
            <a:solidFill>
              <a:srgbClr val="FF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424" name="Group 1136"/>
          <p:cNvGrpSpPr>
            <a:grpSpLocks/>
          </p:cNvGrpSpPr>
          <p:nvPr/>
        </p:nvGrpSpPr>
        <p:grpSpPr bwMode="auto">
          <a:xfrm>
            <a:off x="4991100" y="4340225"/>
            <a:ext cx="2108200" cy="461963"/>
            <a:chOff x="3144" y="2734"/>
            <a:chExt cx="1328" cy="291"/>
          </a:xfrm>
        </p:grpSpPr>
        <p:sp>
          <p:nvSpPr>
            <p:cNvPr id="46164" name="Freeform 1057"/>
            <p:cNvSpPr>
              <a:spLocks/>
            </p:cNvSpPr>
            <p:nvPr/>
          </p:nvSpPr>
          <p:spPr bwMode="auto">
            <a:xfrm rot="-981256">
              <a:off x="3544" y="2734"/>
              <a:ext cx="288" cy="291"/>
            </a:xfrm>
            <a:custGeom>
              <a:avLst/>
              <a:gdLst>
                <a:gd name="T0" fmla="*/ 42 w 928"/>
                <a:gd name="T1" fmla="*/ 0 h 1009"/>
                <a:gd name="T2" fmla="*/ 20 w 928"/>
                <a:gd name="T3" fmla="*/ 7 h 1009"/>
                <a:gd name="T4" fmla="*/ 2 w 928"/>
                <a:gd name="T5" fmla="*/ 23 h 1009"/>
                <a:gd name="T6" fmla="*/ 44 w 928"/>
                <a:gd name="T7" fmla="*/ 97 h 1009"/>
                <a:gd name="T8" fmla="*/ 124 w 928"/>
                <a:gd name="T9" fmla="*/ 62 h 1009"/>
                <a:gd name="T10" fmla="*/ 89 w 928"/>
                <a:gd name="T11" fmla="*/ 58 h 1009"/>
                <a:gd name="T12" fmla="*/ 69 w 928"/>
                <a:gd name="T13" fmla="*/ 88 h 1009"/>
                <a:gd name="T14" fmla="*/ 62 w 928"/>
                <a:gd name="T15" fmla="*/ 118 h 1009"/>
                <a:gd name="T16" fmla="*/ 72 w 928"/>
                <a:gd name="T17" fmla="*/ 150 h 1009"/>
                <a:gd name="T18" fmla="*/ 82 w 928"/>
                <a:gd name="T19" fmla="*/ 155 h 1009"/>
                <a:gd name="T20" fmla="*/ 97 w 928"/>
                <a:gd name="T21" fmla="*/ 159 h 1009"/>
                <a:gd name="T22" fmla="*/ 144 w 928"/>
                <a:gd name="T23" fmla="*/ 157 h 1009"/>
                <a:gd name="T24" fmla="*/ 178 w 928"/>
                <a:gd name="T25" fmla="*/ 136 h 1009"/>
                <a:gd name="T26" fmla="*/ 196 w 928"/>
                <a:gd name="T27" fmla="*/ 108 h 1009"/>
                <a:gd name="T28" fmla="*/ 154 w 928"/>
                <a:gd name="T29" fmla="*/ 127 h 1009"/>
                <a:gd name="T30" fmla="*/ 186 w 928"/>
                <a:gd name="T31" fmla="*/ 219 h 1009"/>
                <a:gd name="T32" fmla="*/ 250 w 928"/>
                <a:gd name="T33" fmla="*/ 205 h 1009"/>
                <a:gd name="T34" fmla="*/ 250 w 928"/>
                <a:gd name="T35" fmla="*/ 173 h 1009"/>
                <a:gd name="T36" fmla="*/ 213 w 928"/>
                <a:gd name="T37" fmla="*/ 187 h 1009"/>
                <a:gd name="T38" fmla="*/ 223 w 928"/>
                <a:gd name="T39" fmla="*/ 279 h 1009"/>
                <a:gd name="T40" fmla="*/ 248 w 928"/>
                <a:gd name="T41" fmla="*/ 284 h 1009"/>
                <a:gd name="T42" fmla="*/ 285 w 928"/>
                <a:gd name="T43" fmla="*/ 268 h 1009"/>
                <a:gd name="T44" fmla="*/ 288 w 928"/>
                <a:gd name="T45" fmla="*/ 258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5" name="Line 1060"/>
            <p:cNvSpPr>
              <a:spLocks noChangeShapeType="1"/>
            </p:cNvSpPr>
            <p:nvPr/>
          </p:nvSpPr>
          <p:spPr bwMode="auto">
            <a:xfrm>
              <a:off x="3296" y="2992"/>
              <a:ext cx="1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6" name="Line 1064"/>
            <p:cNvSpPr>
              <a:spLocks noChangeShapeType="1"/>
            </p:cNvSpPr>
            <p:nvPr/>
          </p:nvSpPr>
          <p:spPr bwMode="auto">
            <a:xfrm rot="77551" flipH="1" flipV="1">
              <a:off x="3144" y="2796"/>
              <a:ext cx="152" cy="1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54" name="Text Box 1066"/>
          <p:cNvSpPr txBox="1">
            <a:spLocks noChangeArrowheads="1"/>
          </p:cNvSpPr>
          <p:nvPr/>
        </p:nvSpPr>
        <p:spPr bwMode="auto">
          <a:xfrm>
            <a:off x="3883025" y="465455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u</a:t>
            </a:r>
          </a:p>
        </p:txBody>
      </p:sp>
      <p:sp>
        <p:nvSpPr>
          <p:cNvPr id="13355" name="Text Box 1067"/>
          <p:cNvSpPr txBox="1">
            <a:spLocks noChangeArrowheads="1"/>
          </p:cNvSpPr>
          <p:nvPr/>
        </p:nvSpPr>
        <p:spPr bwMode="auto">
          <a:xfrm>
            <a:off x="4873625" y="465455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g</a:t>
            </a:r>
          </a:p>
        </p:txBody>
      </p:sp>
      <p:sp>
        <p:nvSpPr>
          <p:cNvPr id="13357" name="Text Box 1069"/>
          <p:cNvSpPr txBox="1">
            <a:spLocks noChangeArrowheads="1"/>
          </p:cNvSpPr>
          <p:nvPr/>
        </p:nvSpPr>
        <p:spPr bwMode="auto">
          <a:xfrm>
            <a:off x="4127500" y="3949700"/>
            <a:ext cx="446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g</a:t>
            </a:r>
            <a:r>
              <a:rPr lang="en-US" baseline="30000"/>
              <a:t>~</a:t>
            </a:r>
          </a:p>
        </p:txBody>
      </p:sp>
      <p:sp>
        <p:nvSpPr>
          <p:cNvPr id="13358" name="Text Box 1070"/>
          <p:cNvSpPr txBox="1">
            <a:spLocks noChangeArrowheads="1"/>
          </p:cNvSpPr>
          <p:nvPr/>
        </p:nvSpPr>
        <p:spPr bwMode="auto">
          <a:xfrm>
            <a:off x="4622800" y="3883025"/>
            <a:ext cx="446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u</a:t>
            </a:r>
            <a:r>
              <a:rPr lang="en-US" baseline="30000"/>
              <a:t>~</a:t>
            </a:r>
          </a:p>
        </p:txBody>
      </p:sp>
      <p:sp>
        <p:nvSpPr>
          <p:cNvPr id="13362" name="Line 1074"/>
          <p:cNvSpPr>
            <a:spLocks noChangeShapeType="1"/>
          </p:cNvSpPr>
          <p:nvPr/>
        </p:nvSpPr>
        <p:spPr bwMode="auto">
          <a:xfrm flipV="1">
            <a:off x="4127500" y="2527300"/>
            <a:ext cx="546100" cy="1762125"/>
          </a:xfrm>
          <a:prstGeom prst="lin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64" name="Line 1076"/>
          <p:cNvSpPr>
            <a:spLocks noChangeShapeType="1"/>
          </p:cNvSpPr>
          <p:nvPr/>
        </p:nvSpPr>
        <p:spPr bwMode="auto">
          <a:xfrm flipV="1">
            <a:off x="4673600" y="1816100"/>
            <a:ext cx="952500" cy="711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412" name="Group 1124"/>
          <p:cNvGrpSpPr>
            <a:grpSpLocks/>
          </p:cNvGrpSpPr>
          <p:nvPr/>
        </p:nvGrpSpPr>
        <p:grpSpPr bwMode="auto">
          <a:xfrm>
            <a:off x="3789363" y="1328738"/>
            <a:ext cx="884237" cy="1198562"/>
            <a:chOff x="2387" y="837"/>
            <a:chExt cx="557" cy="755"/>
          </a:xfrm>
        </p:grpSpPr>
        <p:sp>
          <p:nvSpPr>
            <p:cNvPr id="46161" name="Line 1075"/>
            <p:cNvSpPr>
              <a:spLocks noChangeShapeType="1"/>
            </p:cNvSpPr>
            <p:nvPr/>
          </p:nvSpPr>
          <p:spPr bwMode="auto">
            <a:xfrm flipH="1" flipV="1">
              <a:off x="2600" y="896"/>
              <a:ext cx="344" cy="6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2" name="Freeform 1084"/>
            <p:cNvSpPr>
              <a:spLocks/>
            </p:cNvSpPr>
            <p:nvPr/>
          </p:nvSpPr>
          <p:spPr bwMode="auto">
            <a:xfrm rot="-7104108">
              <a:off x="2707" y="940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3" name="Freeform 1085"/>
            <p:cNvSpPr>
              <a:spLocks/>
            </p:cNvSpPr>
            <p:nvPr/>
          </p:nvSpPr>
          <p:spPr bwMode="auto">
            <a:xfrm rot="-1753813">
              <a:off x="2387" y="837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74" name="Line 1086"/>
          <p:cNvSpPr>
            <a:spLocks noChangeShapeType="1"/>
          </p:cNvSpPr>
          <p:nvPr/>
        </p:nvSpPr>
        <p:spPr bwMode="auto">
          <a:xfrm flipV="1">
            <a:off x="5156200" y="3594100"/>
            <a:ext cx="146050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5" name="Line 1087"/>
          <p:cNvSpPr>
            <a:spLocks noChangeShapeType="1"/>
          </p:cNvSpPr>
          <p:nvPr/>
        </p:nvSpPr>
        <p:spPr bwMode="auto">
          <a:xfrm flipV="1">
            <a:off x="5156200" y="2946400"/>
            <a:ext cx="114300" cy="1219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6" name="Line 1088"/>
          <p:cNvSpPr>
            <a:spLocks noChangeShapeType="1"/>
          </p:cNvSpPr>
          <p:nvPr/>
        </p:nvSpPr>
        <p:spPr bwMode="auto">
          <a:xfrm flipH="1" flipV="1">
            <a:off x="2732088" y="3594100"/>
            <a:ext cx="1382712" cy="695325"/>
          </a:xfrm>
          <a:prstGeom prst="line">
            <a:avLst/>
          </a:prstGeom>
          <a:noFill/>
          <a:ln w="28575">
            <a:solidFill>
              <a:srgbClr val="FF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8" name="Line 1090"/>
          <p:cNvSpPr>
            <a:spLocks noChangeShapeType="1"/>
          </p:cNvSpPr>
          <p:nvPr/>
        </p:nvSpPr>
        <p:spPr bwMode="auto">
          <a:xfrm flipH="1" flipV="1">
            <a:off x="2019300" y="3263900"/>
            <a:ext cx="712788" cy="330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79" name="Line 1091"/>
          <p:cNvSpPr>
            <a:spLocks noChangeShapeType="1"/>
          </p:cNvSpPr>
          <p:nvPr/>
        </p:nvSpPr>
        <p:spPr bwMode="auto">
          <a:xfrm flipH="1" flipV="1">
            <a:off x="1841500" y="2527300"/>
            <a:ext cx="177800" cy="736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0" name="Line 1092"/>
          <p:cNvSpPr>
            <a:spLocks noChangeShapeType="1"/>
          </p:cNvSpPr>
          <p:nvPr/>
        </p:nvSpPr>
        <p:spPr bwMode="auto">
          <a:xfrm flipH="1">
            <a:off x="1397000" y="3263900"/>
            <a:ext cx="622300" cy="1651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410" name="Group 1122"/>
          <p:cNvGrpSpPr>
            <a:grpSpLocks/>
          </p:cNvGrpSpPr>
          <p:nvPr/>
        </p:nvGrpSpPr>
        <p:grpSpPr bwMode="auto">
          <a:xfrm>
            <a:off x="1841500" y="1816100"/>
            <a:ext cx="457200" cy="711200"/>
            <a:chOff x="1160" y="1144"/>
            <a:chExt cx="288" cy="448"/>
          </a:xfrm>
        </p:grpSpPr>
        <p:sp>
          <p:nvSpPr>
            <p:cNvPr id="46159" name="Line 1093"/>
            <p:cNvSpPr>
              <a:spLocks noChangeShapeType="1"/>
            </p:cNvSpPr>
            <p:nvPr/>
          </p:nvSpPr>
          <p:spPr bwMode="auto">
            <a:xfrm flipV="1">
              <a:off x="1160" y="1144"/>
              <a:ext cx="112" cy="4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60" name="Freeform 1095"/>
            <p:cNvSpPr>
              <a:spLocks/>
            </p:cNvSpPr>
            <p:nvPr/>
          </p:nvSpPr>
          <p:spPr bwMode="auto">
            <a:xfrm rot="-5123093">
              <a:off x="1243" y="1145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411" name="Group 1123"/>
          <p:cNvGrpSpPr>
            <a:grpSpLocks/>
          </p:cNvGrpSpPr>
          <p:nvPr/>
        </p:nvGrpSpPr>
        <p:grpSpPr bwMode="auto">
          <a:xfrm>
            <a:off x="1235075" y="2286000"/>
            <a:ext cx="606425" cy="325438"/>
            <a:chOff x="778" y="1440"/>
            <a:chExt cx="382" cy="205"/>
          </a:xfrm>
        </p:grpSpPr>
        <p:sp>
          <p:nvSpPr>
            <p:cNvPr id="46157" name="Line 1094"/>
            <p:cNvSpPr>
              <a:spLocks noChangeShapeType="1"/>
            </p:cNvSpPr>
            <p:nvPr/>
          </p:nvSpPr>
          <p:spPr bwMode="auto">
            <a:xfrm flipH="1" flipV="1">
              <a:off x="880" y="1440"/>
              <a:ext cx="280" cy="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58" name="Freeform 1096"/>
            <p:cNvSpPr>
              <a:spLocks/>
            </p:cNvSpPr>
            <p:nvPr/>
          </p:nvSpPr>
          <p:spPr bwMode="auto">
            <a:xfrm rot="-3092373">
              <a:off x="777" y="1441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33" name="Line 1045"/>
          <p:cNvSpPr>
            <a:spLocks noChangeShapeType="1"/>
          </p:cNvSpPr>
          <p:nvPr/>
        </p:nvSpPr>
        <p:spPr bwMode="auto">
          <a:xfrm>
            <a:off x="2260600" y="4749800"/>
            <a:ext cx="1612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85" name="Freeform 1097"/>
          <p:cNvSpPr>
            <a:spLocks/>
          </p:cNvSpPr>
          <p:nvPr/>
        </p:nvSpPr>
        <p:spPr bwMode="auto">
          <a:xfrm rot="-5123093">
            <a:off x="2893219" y="4439444"/>
            <a:ext cx="325438" cy="323850"/>
          </a:xfrm>
          <a:custGeom>
            <a:avLst/>
            <a:gdLst>
              <a:gd name="T0" fmla="*/ 47343 w 928"/>
              <a:gd name="T1" fmla="*/ 0 h 1009"/>
              <a:gd name="T2" fmla="*/ 22093 w 928"/>
              <a:gd name="T3" fmla="*/ 7703 h 1009"/>
              <a:gd name="T4" fmla="*/ 2455 w 928"/>
              <a:gd name="T5" fmla="*/ 25677 h 1009"/>
              <a:gd name="T6" fmla="*/ 50148 w 928"/>
              <a:gd name="T7" fmla="*/ 107843 h 1009"/>
              <a:gd name="T8" fmla="*/ 139924 w 928"/>
              <a:gd name="T9" fmla="*/ 69328 h 1009"/>
              <a:gd name="T10" fmla="*/ 100647 w 928"/>
              <a:gd name="T11" fmla="*/ 64192 h 1009"/>
              <a:gd name="T12" fmla="*/ 78203 w 928"/>
              <a:gd name="T13" fmla="*/ 97572 h 1009"/>
              <a:gd name="T14" fmla="*/ 69787 w 928"/>
              <a:gd name="T15" fmla="*/ 130952 h 1009"/>
              <a:gd name="T16" fmla="*/ 81009 w 928"/>
              <a:gd name="T17" fmla="*/ 166900 h 1009"/>
              <a:gd name="T18" fmla="*/ 92231 w 928"/>
              <a:gd name="T19" fmla="*/ 172035 h 1009"/>
              <a:gd name="T20" fmla="*/ 109064 w 928"/>
              <a:gd name="T21" fmla="*/ 177171 h 1009"/>
              <a:gd name="T22" fmla="*/ 162368 w 928"/>
              <a:gd name="T23" fmla="*/ 174603 h 1009"/>
              <a:gd name="T24" fmla="*/ 201645 w 928"/>
              <a:gd name="T25" fmla="*/ 151494 h 1009"/>
              <a:gd name="T26" fmla="*/ 221284 w 928"/>
              <a:gd name="T27" fmla="*/ 120681 h 1009"/>
              <a:gd name="T28" fmla="*/ 173590 w 928"/>
              <a:gd name="T29" fmla="*/ 141223 h 1009"/>
              <a:gd name="T30" fmla="*/ 210062 w 928"/>
              <a:gd name="T31" fmla="*/ 243931 h 1009"/>
              <a:gd name="T32" fmla="*/ 283005 w 928"/>
              <a:gd name="T33" fmla="*/ 228524 h 1009"/>
              <a:gd name="T34" fmla="*/ 283005 w 928"/>
              <a:gd name="T35" fmla="*/ 192577 h 1009"/>
              <a:gd name="T36" fmla="*/ 240922 w 928"/>
              <a:gd name="T37" fmla="*/ 207983 h 1009"/>
              <a:gd name="T38" fmla="*/ 252144 w 928"/>
              <a:gd name="T39" fmla="*/ 310691 h 1009"/>
              <a:gd name="T40" fmla="*/ 280199 w 928"/>
              <a:gd name="T41" fmla="*/ 315826 h 1009"/>
              <a:gd name="T42" fmla="*/ 322282 w 928"/>
              <a:gd name="T43" fmla="*/ 297852 h 1009"/>
              <a:gd name="T44" fmla="*/ 325087 w 928"/>
              <a:gd name="T45" fmla="*/ 287581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409" name="Group 1121"/>
          <p:cNvGrpSpPr>
            <a:grpSpLocks/>
          </p:cNvGrpSpPr>
          <p:nvPr/>
        </p:nvGrpSpPr>
        <p:grpSpPr bwMode="auto">
          <a:xfrm>
            <a:off x="2406650" y="2527300"/>
            <a:ext cx="649288" cy="1066800"/>
            <a:chOff x="1516" y="1592"/>
            <a:chExt cx="409" cy="672"/>
          </a:xfrm>
        </p:grpSpPr>
        <p:sp>
          <p:nvSpPr>
            <p:cNvPr id="46154" name="Freeform 1058"/>
            <p:cNvSpPr>
              <a:spLocks/>
            </p:cNvSpPr>
            <p:nvPr/>
          </p:nvSpPr>
          <p:spPr bwMode="auto">
            <a:xfrm rot="-5123093">
              <a:off x="1720" y="1695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55" name="Line 1089"/>
            <p:cNvSpPr>
              <a:spLocks noChangeShapeType="1"/>
            </p:cNvSpPr>
            <p:nvPr/>
          </p:nvSpPr>
          <p:spPr bwMode="auto">
            <a:xfrm flipV="1">
              <a:off x="1721" y="1592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56" name="Freeform 1098"/>
            <p:cNvSpPr>
              <a:spLocks/>
            </p:cNvSpPr>
            <p:nvPr/>
          </p:nvSpPr>
          <p:spPr bwMode="auto">
            <a:xfrm rot="-296351">
              <a:off x="1516" y="1592"/>
              <a:ext cx="205" cy="204"/>
            </a:xfrm>
            <a:custGeom>
              <a:avLst/>
              <a:gdLst>
                <a:gd name="T0" fmla="*/ 30 w 928"/>
                <a:gd name="T1" fmla="*/ 0 h 1009"/>
                <a:gd name="T2" fmla="*/ 14 w 928"/>
                <a:gd name="T3" fmla="*/ 5 h 1009"/>
                <a:gd name="T4" fmla="*/ 2 w 928"/>
                <a:gd name="T5" fmla="*/ 16 h 1009"/>
                <a:gd name="T6" fmla="*/ 32 w 928"/>
                <a:gd name="T7" fmla="*/ 68 h 1009"/>
                <a:gd name="T8" fmla="*/ 88 w 928"/>
                <a:gd name="T9" fmla="*/ 44 h 1009"/>
                <a:gd name="T10" fmla="*/ 63 w 928"/>
                <a:gd name="T11" fmla="*/ 40 h 1009"/>
                <a:gd name="T12" fmla="*/ 49 w 928"/>
                <a:gd name="T13" fmla="*/ 61 h 1009"/>
                <a:gd name="T14" fmla="*/ 44 w 928"/>
                <a:gd name="T15" fmla="*/ 82 h 1009"/>
                <a:gd name="T16" fmla="*/ 51 w 928"/>
                <a:gd name="T17" fmla="*/ 105 h 1009"/>
                <a:gd name="T18" fmla="*/ 58 w 928"/>
                <a:gd name="T19" fmla="*/ 108 h 1009"/>
                <a:gd name="T20" fmla="*/ 69 w 928"/>
                <a:gd name="T21" fmla="*/ 112 h 1009"/>
                <a:gd name="T22" fmla="*/ 102 w 928"/>
                <a:gd name="T23" fmla="*/ 110 h 1009"/>
                <a:gd name="T24" fmla="*/ 127 w 928"/>
                <a:gd name="T25" fmla="*/ 95 h 1009"/>
                <a:gd name="T26" fmla="*/ 139 w 928"/>
                <a:gd name="T27" fmla="*/ 76 h 1009"/>
                <a:gd name="T28" fmla="*/ 109 w 928"/>
                <a:gd name="T29" fmla="*/ 89 h 1009"/>
                <a:gd name="T30" fmla="*/ 132 w 928"/>
                <a:gd name="T31" fmla="*/ 154 h 1009"/>
                <a:gd name="T32" fmla="*/ 178 w 928"/>
                <a:gd name="T33" fmla="*/ 144 h 1009"/>
                <a:gd name="T34" fmla="*/ 178 w 928"/>
                <a:gd name="T35" fmla="*/ 121 h 1009"/>
                <a:gd name="T36" fmla="*/ 152 w 928"/>
                <a:gd name="T37" fmla="*/ 131 h 1009"/>
                <a:gd name="T38" fmla="*/ 159 w 928"/>
                <a:gd name="T39" fmla="*/ 196 h 1009"/>
                <a:gd name="T40" fmla="*/ 177 w 928"/>
                <a:gd name="T41" fmla="*/ 199 h 1009"/>
                <a:gd name="T42" fmla="*/ 203 w 928"/>
                <a:gd name="T43" fmla="*/ 188 h 1009"/>
                <a:gd name="T44" fmla="*/ 205 w 928"/>
                <a:gd name="T45" fmla="*/ 181 h 100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8" h="1009">
                  <a:moveTo>
                    <a:pt x="135" y="0"/>
                  </a:moveTo>
                  <a:cubicBezTo>
                    <a:pt x="111" y="8"/>
                    <a:pt x="84" y="11"/>
                    <a:pt x="63" y="24"/>
                  </a:cubicBezTo>
                  <a:cubicBezTo>
                    <a:pt x="41" y="38"/>
                    <a:pt x="7" y="80"/>
                    <a:pt x="7" y="80"/>
                  </a:cubicBezTo>
                  <a:cubicBezTo>
                    <a:pt x="22" y="213"/>
                    <a:pt x="0" y="300"/>
                    <a:pt x="143" y="336"/>
                  </a:cubicBezTo>
                  <a:cubicBezTo>
                    <a:pt x="280" y="320"/>
                    <a:pt x="321" y="321"/>
                    <a:pt x="399" y="216"/>
                  </a:cubicBezTo>
                  <a:cubicBezTo>
                    <a:pt x="384" y="157"/>
                    <a:pt x="396" y="159"/>
                    <a:pt x="287" y="200"/>
                  </a:cubicBezTo>
                  <a:cubicBezTo>
                    <a:pt x="267" y="207"/>
                    <a:pt x="236" y="284"/>
                    <a:pt x="223" y="304"/>
                  </a:cubicBezTo>
                  <a:cubicBezTo>
                    <a:pt x="205" y="392"/>
                    <a:pt x="216" y="358"/>
                    <a:pt x="199" y="408"/>
                  </a:cubicBezTo>
                  <a:cubicBezTo>
                    <a:pt x="205" y="472"/>
                    <a:pt x="187" y="489"/>
                    <a:pt x="231" y="520"/>
                  </a:cubicBezTo>
                  <a:cubicBezTo>
                    <a:pt x="241" y="527"/>
                    <a:pt x="252" y="532"/>
                    <a:pt x="263" y="536"/>
                  </a:cubicBezTo>
                  <a:cubicBezTo>
                    <a:pt x="279" y="542"/>
                    <a:pt x="311" y="552"/>
                    <a:pt x="311" y="552"/>
                  </a:cubicBezTo>
                  <a:cubicBezTo>
                    <a:pt x="362" y="549"/>
                    <a:pt x="414" y="557"/>
                    <a:pt x="463" y="544"/>
                  </a:cubicBezTo>
                  <a:cubicBezTo>
                    <a:pt x="495" y="536"/>
                    <a:pt x="537" y="485"/>
                    <a:pt x="575" y="472"/>
                  </a:cubicBezTo>
                  <a:cubicBezTo>
                    <a:pt x="601" y="439"/>
                    <a:pt x="618" y="415"/>
                    <a:pt x="631" y="376"/>
                  </a:cubicBezTo>
                  <a:cubicBezTo>
                    <a:pt x="546" y="348"/>
                    <a:pt x="528" y="374"/>
                    <a:pt x="495" y="440"/>
                  </a:cubicBezTo>
                  <a:cubicBezTo>
                    <a:pt x="479" y="582"/>
                    <a:pt x="466" y="693"/>
                    <a:pt x="599" y="760"/>
                  </a:cubicBezTo>
                  <a:cubicBezTo>
                    <a:pt x="711" y="748"/>
                    <a:pt x="734" y="761"/>
                    <a:pt x="807" y="712"/>
                  </a:cubicBezTo>
                  <a:cubicBezTo>
                    <a:pt x="835" y="670"/>
                    <a:pt x="857" y="633"/>
                    <a:pt x="807" y="600"/>
                  </a:cubicBezTo>
                  <a:cubicBezTo>
                    <a:pt x="737" y="608"/>
                    <a:pt x="731" y="604"/>
                    <a:pt x="687" y="648"/>
                  </a:cubicBezTo>
                  <a:cubicBezTo>
                    <a:pt x="655" y="743"/>
                    <a:pt x="632" y="899"/>
                    <a:pt x="719" y="968"/>
                  </a:cubicBezTo>
                  <a:cubicBezTo>
                    <a:pt x="740" y="985"/>
                    <a:pt x="772" y="980"/>
                    <a:pt x="799" y="984"/>
                  </a:cubicBezTo>
                  <a:cubicBezTo>
                    <a:pt x="920" y="975"/>
                    <a:pt x="892" y="1009"/>
                    <a:pt x="919" y="928"/>
                  </a:cubicBezTo>
                  <a:cubicBezTo>
                    <a:pt x="928" y="901"/>
                    <a:pt x="927" y="912"/>
                    <a:pt x="927" y="8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392" name="Group 1104"/>
          <p:cNvGrpSpPr>
            <a:grpSpLocks/>
          </p:cNvGrpSpPr>
          <p:nvPr/>
        </p:nvGrpSpPr>
        <p:grpSpPr bwMode="auto">
          <a:xfrm>
            <a:off x="7556506" y="5092707"/>
            <a:ext cx="1457326" cy="685801"/>
            <a:chOff x="4760" y="3208"/>
            <a:chExt cx="918" cy="432"/>
          </a:xfrm>
        </p:grpSpPr>
        <p:sp>
          <p:nvSpPr>
            <p:cNvPr id="46152" name="Freeform 1062"/>
            <p:cNvSpPr>
              <a:spLocks/>
            </p:cNvSpPr>
            <p:nvPr/>
          </p:nvSpPr>
          <p:spPr bwMode="auto">
            <a:xfrm>
              <a:off x="4760" y="3208"/>
              <a:ext cx="864" cy="32"/>
            </a:xfrm>
            <a:custGeom>
              <a:avLst/>
              <a:gdLst>
                <a:gd name="T0" fmla="*/ 0 w 864"/>
                <a:gd name="T1" fmla="*/ 0 h 1"/>
                <a:gd name="T2" fmla="*/ 864 w 864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64" h="1">
                  <a:moveTo>
                    <a:pt x="0" y="0"/>
                  </a:moveTo>
                  <a:lnTo>
                    <a:pt x="864" y="0"/>
                  </a:lnTo>
                </a:path>
              </a:pathLst>
            </a:custGeom>
            <a:noFill/>
            <a:ln w="76200" cmpd="tri">
              <a:solidFill>
                <a:srgbClr val="33CC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53" name="Text Box 1101"/>
            <p:cNvSpPr txBox="1">
              <a:spLocks noChangeArrowheads="1"/>
            </p:cNvSpPr>
            <p:nvPr/>
          </p:nvSpPr>
          <p:spPr bwMode="auto">
            <a:xfrm>
              <a:off x="4971" y="3349"/>
              <a:ext cx="70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l" eaLnBrk="1" hangingPunct="1"/>
              <a:r>
                <a:rPr lang="en-US" dirty="0" smtClean="0">
                  <a:latin typeface="Comic Sans MS" pitchFamily="66" charset="0"/>
                </a:rPr>
                <a:t>Proton</a:t>
              </a:r>
              <a:endParaRPr lang="en-US" dirty="0">
                <a:latin typeface="Comic Sans MS" pitchFamily="66" charset="0"/>
              </a:endParaRPr>
            </a:p>
          </p:txBody>
        </p:sp>
      </p:grpSp>
      <p:grpSp>
        <p:nvGrpSpPr>
          <p:cNvPr id="13391" name="Group 1103"/>
          <p:cNvGrpSpPr>
            <a:grpSpLocks/>
          </p:cNvGrpSpPr>
          <p:nvPr/>
        </p:nvGrpSpPr>
        <p:grpSpPr bwMode="auto">
          <a:xfrm>
            <a:off x="339725" y="5102229"/>
            <a:ext cx="1501775" cy="620713"/>
            <a:chOff x="214" y="3214"/>
            <a:chExt cx="946" cy="391"/>
          </a:xfrm>
        </p:grpSpPr>
        <p:sp>
          <p:nvSpPr>
            <p:cNvPr id="46150" name="Text Box 1100"/>
            <p:cNvSpPr txBox="1">
              <a:spLocks noChangeArrowheads="1"/>
            </p:cNvSpPr>
            <p:nvPr/>
          </p:nvSpPr>
          <p:spPr bwMode="auto">
            <a:xfrm>
              <a:off x="214" y="3314"/>
              <a:ext cx="70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l" eaLnBrk="1" hangingPunct="1"/>
              <a:r>
                <a:rPr lang="en-US" dirty="0" smtClean="0">
                  <a:latin typeface="Comic Sans MS" pitchFamily="66" charset="0"/>
                </a:rPr>
                <a:t>Proton</a:t>
              </a:r>
              <a:endParaRPr lang="en-US" dirty="0">
                <a:latin typeface="Comic Sans MS" pitchFamily="66" charset="0"/>
              </a:endParaRPr>
            </a:p>
          </p:txBody>
        </p:sp>
        <p:sp>
          <p:nvSpPr>
            <p:cNvPr id="46151" name="Freeform 1102"/>
            <p:cNvSpPr>
              <a:spLocks/>
            </p:cNvSpPr>
            <p:nvPr/>
          </p:nvSpPr>
          <p:spPr bwMode="auto">
            <a:xfrm>
              <a:off x="296" y="3214"/>
              <a:ext cx="864" cy="27"/>
            </a:xfrm>
            <a:custGeom>
              <a:avLst/>
              <a:gdLst>
                <a:gd name="T0" fmla="*/ 0 w 864"/>
                <a:gd name="T1" fmla="*/ 0 h 1"/>
                <a:gd name="T2" fmla="*/ 864 w 864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64" h="1">
                  <a:moveTo>
                    <a:pt x="0" y="0"/>
                  </a:moveTo>
                  <a:lnTo>
                    <a:pt x="864" y="0"/>
                  </a:lnTo>
                </a:path>
              </a:pathLst>
            </a:custGeom>
            <a:noFill/>
            <a:ln w="76200" cmpd="tri">
              <a:solidFill>
                <a:srgbClr val="33CC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93" name="Text Box 1105"/>
          <p:cNvSpPr txBox="1">
            <a:spLocks noChangeArrowheads="1"/>
          </p:cNvSpPr>
          <p:nvPr/>
        </p:nvSpPr>
        <p:spPr bwMode="auto">
          <a:xfrm>
            <a:off x="4035425" y="2924175"/>
            <a:ext cx="268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t</a:t>
            </a:r>
          </a:p>
        </p:txBody>
      </p:sp>
      <p:sp>
        <p:nvSpPr>
          <p:cNvPr id="13394" name="Text Box 1106"/>
          <p:cNvSpPr txBox="1">
            <a:spLocks noChangeArrowheads="1"/>
          </p:cNvSpPr>
          <p:nvPr/>
        </p:nvSpPr>
        <p:spPr bwMode="auto">
          <a:xfrm>
            <a:off x="2963863" y="3825875"/>
            <a:ext cx="44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t</a:t>
            </a:r>
            <a:r>
              <a:rPr lang="en-US" baseline="30000"/>
              <a:t>-~</a:t>
            </a:r>
          </a:p>
        </p:txBody>
      </p:sp>
      <p:sp>
        <p:nvSpPr>
          <p:cNvPr id="13395" name="Text Box 1107"/>
          <p:cNvSpPr txBox="1">
            <a:spLocks noChangeArrowheads="1"/>
          </p:cNvSpPr>
          <p:nvPr/>
        </p:nvSpPr>
        <p:spPr bwMode="auto">
          <a:xfrm>
            <a:off x="2801938" y="29241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t</a:t>
            </a:r>
            <a:r>
              <a:rPr lang="en-US" baseline="30000"/>
              <a:t>-</a:t>
            </a:r>
          </a:p>
        </p:txBody>
      </p:sp>
      <p:sp>
        <p:nvSpPr>
          <p:cNvPr id="46117" name="Text Box 1108"/>
          <p:cNvSpPr txBox="1">
            <a:spLocks noChangeArrowheads="1"/>
          </p:cNvSpPr>
          <p:nvPr/>
        </p:nvSpPr>
        <p:spPr bwMode="auto">
          <a:xfrm>
            <a:off x="2019300" y="33813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13397" name="Text Box 1109"/>
          <p:cNvSpPr txBox="1">
            <a:spLocks noChangeArrowheads="1"/>
          </p:cNvSpPr>
          <p:nvPr/>
        </p:nvSpPr>
        <p:spPr bwMode="auto">
          <a:xfrm>
            <a:off x="1882775" y="3479800"/>
            <a:ext cx="630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>
                <a:sym typeface="Symbol" pitchFamily="18" charset="2"/>
              </a:rPr>
              <a:t></a:t>
            </a:r>
            <a:r>
              <a:rPr lang="en-US" baseline="-25000">
                <a:sym typeface="Symbol" pitchFamily="18" charset="2"/>
              </a:rPr>
              <a:t>1</a:t>
            </a:r>
            <a:r>
              <a:rPr lang="en-US" baseline="30000">
                <a:sym typeface="Symbol" pitchFamily="18" charset="2"/>
              </a:rPr>
              <a:t>-~</a:t>
            </a:r>
            <a:endParaRPr lang="en-US"/>
          </a:p>
        </p:txBody>
      </p:sp>
      <p:sp>
        <p:nvSpPr>
          <p:cNvPr id="13398" name="Text Box 1110"/>
          <p:cNvSpPr txBox="1">
            <a:spLocks noChangeArrowheads="1"/>
          </p:cNvSpPr>
          <p:nvPr/>
        </p:nvSpPr>
        <p:spPr bwMode="auto">
          <a:xfrm>
            <a:off x="1927225" y="2606675"/>
            <a:ext cx="539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W</a:t>
            </a:r>
            <a:r>
              <a:rPr lang="en-US" baseline="30000"/>
              <a:t>-</a:t>
            </a:r>
          </a:p>
        </p:txBody>
      </p:sp>
      <p:sp>
        <p:nvSpPr>
          <p:cNvPr id="13399" name="Text Box 1111"/>
          <p:cNvSpPr txBox="1">
            <a:spLocks noChangeArrowheads="1"/>
          </p:cNvSpPr>
          <p:nvPr/>
        </p:nvSpPr>
        <p:spPr bwMode="auto">
          <a:xfrm>
            <a:off x="1143000" y="2917825"/>
            <a:ext cx="554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>
                <a:sym typeface="Symbol" pitchFamily="18" charset="2"/>
              </a:rPr>
              <a:t></a:t>
            </a:r>
            <a:r>
              <a:rPr lang="en-US" baseline="-25000">
                <a:sym typeface="Symbol" pitchFamily="18" charset="2"/>
              </a:rPr>
              <a:t>1</a:t>
            </a:r>
            <a:r>
              <a:rPr lang="en-US" baseline="30000">
                <a:sym typeface="Symbol" pitchFamily="18" charset="2"/>
              </a:rPr>
              <a:t>0</a:t>
            </a:r>
            <a:endParaRPr lang="en-US"/>
          </a:p>
        </p:txBody>
      </p:sp>
      <p:sp>
        <p:nvSpPr>
          <p:cNvPr id="13400" name="Text Box 1112"/>
          <p:cNvSpPr txBox="1">
            <a:spLocks noChangeArrowheads="1"/>
          </p:cNvSpPr>
          <p:nvPr/>
        </p:nvSpPr>
        <p:spPr bwMode="auto">
          <a:xfrm>
            <a:off x="1949450" y="2141538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u</a:t>
            </a:r>
            <a:r>
              <a:rPr lang="en-US" baseline="30000"/>
              <a:t>-</a:t>
            </a:r>
          </a:p>
        </p:txBody>
      </p:sp>
      <p:sp>
        <p:nvSpPr>
          <p:cNvPr id="13401" name="Text Box 1113"/>
          <p:cNvSpPr txBox="1">
            <a:spLocks noChangeArrowheads="1"/>
          </p:cNvSpPr>
          <p:nvPr/>
        </p:nvSpPr>
        <p:spPr bwMode="auto">
          <a:xfrm>
            <a:off x="1466850" y="23495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d</a:t>
            </a:r>
          </a:p>
        </p:txBody>
      </p:sp>
      <p:sp>
        <p:nvSpPr>
          <p:cNvPr id="13402" name="Text Box 1114"/>
          <p:cNvSpPr txBox="1">
            <a:spLocks noChangeArrowheads="1"/>
          </p:cNvSpPr>
          <p:nvPr/>
        </p:nvSpPr>
        <p:spPr bwMode="auto">
          <a:xfrm>
            <a:off x="5178425" y="1946275"/>
            <a:ext cx="585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W</a:t>
            </a:r>
            <a:r>
              <a:rPr lang="en-US" baseline="30000"/>
              <a:t>+</a:t>
            </a:r>
          </a:p>
        </p:txBody>
      </p:sp>
      <p:sp>
        <p:nvSpPr>
          <p:cNvPr id="13403" name="Text Box 1115"/>
          <p:cNvSpPr txBox="1">
            <a:spLocks noChangeArrowheads="1"/>
          </p:cNvSpPr>
          <p:nvPr/>
        </p:nvSpPr>
        <p:spPr bwMode="auto">
          <a:xfrm>
            <a:off x="4127500" y="989013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b</a:t>
            </a:r>
          </a:p>
        </p:txBody>
      </p:sp>
      <p:sp>
        <p:nvSpPr>
          <p:cNvPr id="13404" name="Text Box 1116"/>
          <p:cNvSpPr txBox="1">
            <a:spLocks noChangeArrowheads="1"/>
          </p:cNvSpPr>
          <p:nvPr/>
        </p:nvSpPr>
        <p:spPr bwMode="auto">
          <a:xfrm>
            <a:off x="6315075" y="1606550"/>
            <a:ext cx="371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s</a:t>
            </a:r>
            <a:r>
              <a:rPr lang="en-US" baseline="30000"/>
              <a:t>-</a:t>
            </a:r>
          </a:p>
        </p:txBody>
      </p:sp>
      <p:sp>
        <p:nvSpPr>
          <p:cNvPr id="46126" name="Text Box 1117"/>
          <p:cNvSpPr txBox="1">
            <a:spLocks noChangeArrowheads="1"/>
          </p:cNvSpPr>
          <p:nvPr/>
        </p:nvSpPr>
        <p:spPr bwMode="auto">
          <a:xfrm>
            <a:off x="5441950" y="11493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13406" name="Text Box 1118"/>
          <p:cNvSpPr txBox="1">
            <a:spLocks noChangeArrowheads="1"/>
          </p:cNvSpPr>
          <p:nvPr/>
        </p:nvSpPr>
        <p:spPr bwMode="auto">
          <a:xfrm>
            <a:off x="5349875" y="1106488"/>
            <a:ext cx="319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c</a:t>
            </a:r>
          </a:p>
        </p:txBody>
      </p:sp>
      <p:sp>
        <p:nvSpPr>
          <p:cNvPr id="13407" name="Text Box 1119"/>
          <p:cNvSpPr txBox="1">
            <a:spLocks noChangeArrowheads="1"/>
          </p:cNvSpPr>
          <p:nvPr/>
        </p:nvSpPr>
        <p:spPr bwMode="auto">
          <a:xfrm>
            <a:off x="5349875" y="2917825"/>
            <a:ext cx="554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>
                <a:sym typeface="Symbol" pitchFamily="18" charset="2"/>
              </a:rPr>
              <a:t></a:t>
            </a:r>
            <a:r>
              <a:rPr lang="en-US" baseline="-25000">
                <a:sym typeface="Symbol" pitchFamily="18" charset="2"/>
              </a:rPr>
              <a:t>1</a:t>
            </a:r>
            <a:r>
              <a:rPr lang="en-US" baseline="30000">
                <a:sym typeface="Symbol" pitchFamily="18" charset="2"/>
              </a:rPr>
              <a:t>0</a:t>
            </a:r>
            <a:endParaRPr lang="en-US"/>
          </a:p>
        </p:txBody>
      </p:sp>
      <p:sp>
        <p:nvSpPr>
          <p:cNvPr id="13408" name="Text Box 1120"/>
          <p:cNvSpPr txBox="1">
            <a:spLocks noChangeArrowheads="1"/>
          </p:cNvSpPr>
          <p:nvPr/>
        </p:nvSpPr>
        <p:spPr bwMode="auto">
          <a:xfrm>
            <a:off x="6223000" y="3609975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/>
              <a:t>u</a:t>
            </a:r>
          </a:p>
        </p:txBody>
      </p:sp>
      <p:sp>
        <p:nvSpPr>
          <p:cNvPr id="13415" name="Text Box 1127"/>
          <p:cNvSpPr txBox="1">
            <a:spLocks noChangeArrowheads="1"/>
          </p:cNvSpPr>
          <p:nvPr/>
        </p:nvSpPr>
        <p:spPr bwMode="auto">
          <a:xfrm>
            <a:off x="2193925" y="6022032"/>
            <a:ext cx="5538696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 dirty="0">
                <a:latin typeface="Comic Sans MS" pitchFamily="66" charset="0"/>
              </a:rPr>
              <a:t>Multiple interaction/underlying event</a:t>
            </a:r>
          </a:p>
        </p:txBody>
      </p:sp>
      <p:sp>
        <p:nvSpPr>
          <p:cNvPr id="13416" name="Text Box 1128"/>
          <p:cNvSpPr txBox="1">
            <a:spLocks noChangeArrowheads="1"/>
          </p:cNvSpPr>
          <p:nvPr/>
        </p:nvSpPr>
        <p:spPr bwMode="auto">
          <a:xfrm>
            <a:off x="6444208" y="3689409"/>
            <a:ext cx="2750030" cy="461665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 dirty="0">
                <a:solidFill>
                  <a:srgbClr val="FF3399"/>
                </a:solidFill>
                <a:latin typeface="Comic Sans MS" pitchFamily="66" charset="0"/>
              </a:rPr>
              <a:t>Hard sub-process</a:t>
            </a:r>
          </a:p>
        </p:txBody>
      </p:sp>
      <p:sp>
        <p:nvSpPr>
          <p:cNvPr id="13418" name="Freeform 1130"/>
          <p:cNvSpPr>
            <a:spLocks/>
          </p:cNvSpPr>
          <p:nvPr/>
        </p:nvSpPr>
        <p:spPr bwMode="auto">
          <a:xfrm rot="-5123093">
            <a:off x="5990431" y="3501232"/>
            <a:ext cx="325437" cy="323850"/>
          </a:xfrm>
          <a:custGeom>
            <a:avLst/>
            <a:gdLst>
              <a:gd name="T0" fmla="*/ 47343 w 928"/>
              <a:gd name="T1" fmla="*/ 0 h 1009"/>
              <a:gd name="T2" fmla="*/ 22093 w 928"/>
              <a:gd name="T3" fmla="*/ 7703 h 1009"/>
              <a:gd name="T4" fmla="*/ 2455 w 928"/>
              <a:gd name="T5" fmla="*/ 25677 h 1009"/>
              <a:gd name="T6" fmla="*/ 50148 w 928"/>
              <a:gd name="T7" fmla="*/ 107843 h 1009"/>
              <a:gd name="T8" fmla="*/ 139924 w 928"/>
              <a:gd name="T9" fmla="*/ 69328 h 1009"/>
              <a:gd name="T10" fmla="*/ 100647 w 928"/>
              <a:gd name="T11" fmla="*/ 64192 h 1009"/>
              <a:gd name="T12" fmla="*/ 78203 w 928"/>
              <a:gd name="T13" fmla="*/ 97572 h 1009"/>
              <a:gd name="T14" fmla="*/ 69787 w 928"/>
              <a:gd name="T15" fmla="*/ 130952 h 1009"/>
              <a:gd name="T16" fmla="*/ 81009 w 928"/>
              <a:gd name="T17" fmla="*/ 166900 h 1009"/>
              <a:gd name="T18" fmla="*/ 92231 w 928"/>
              <a:gd name="T19" fmla="*/ 172035 h 1009"/>
              <a:gd name="T20" fmla="*/ 109063 w 928"/>
              <a:gd name="T21" fmla="*/ 177171 h 1009"/>
              <a:gd name="T22" fmla="*/ 162368 w 928"/>
              <a:gd name="T23" fmla="*/ 174603 h 1009"/>
              <a:gd name="T24" fmla="*/ 201645 w 928"/>
              <a:gd name="T25" fmla="*/ 151494 h 1009"/>
              <a:gd name="T26" fmla="*/ 221283 w 928"/>
              <a:gd name="T27" fmla="*/ 120681 h 1009"/>
              <a:gd name="T28" fmla="*/ 173590 w 928"/>
              <a:gd name="T29" fmla="*/ 141223 h 1009"/>
              <a:gd name="T30" fmla="*/ 210061 w 928"/>
              <a:gd name="T31" fmla="*/ 243931 h 1009"/>
              <a:gd name="T32" fmla="*/ 283004 w 928"/>
              <a:gd name="T33" fmla="*/ 228524 h 1009"/>
              <a:gd name="T34" fmla="*/ 283004 w 928"/>
              <a:gd name="T35" fmla="*/ 192577 h 1009"/>
              <a:gd name="T36" fmla="*/ 240922 w 928"/>
              <a:gd name="T37" fmla="*/ 207983 h 1009"/>
              <a:gd name="T38" fmla="*/ 252144 w 928"/>
              <a:gd name="T39" fmla="*/ 310691 h 1009"/>
              <a:gd name="T40" fmla="*/ 280198 w 928"/>
              <a:gd name="T41" fmla="*/ 315826 h 1009"/>
              <a:gd name="T42" fmla="*/ 322281 w 928"/>
              <a:gd name="T43" fmla="*/ 297852 h 1009"/>
              <a:gd name="T44" fmla="*/ 325086 w 928"/>
              <a:gd name="T45" fmla="*/ 287581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19" name="Freeform 1131"/>
          <p:cNvSpPr>
            <a:spLocks/>
          </p:cNvSpPr>
          <p:nvPr/>
        </p:nvSpPr>
        <p:spPr bwMode="auto">
          <a:xfrm rot="-7721367">
            <a:off x="6152356" y="3175794"/>
            <a:ext cx="325438" cy="323850"/>
          </a:xfrm>
          <a:custGeom>
            <a:avLst/>
            <a:gdLst>
              <a:gd name="T0" fmla="*/ 47343 w 928"/>
              <a:gd name="T1" fmla="*/ 0 h 1009"/>
              <a:gd name="T2" fmla="*/ 22093 w 928"/>
              <a:gd name="T3" fmla="*/ 7703 h 1009"/>
              <a:gd name="T4" fmla="*/ 2455 w 928"/>
              <a:gd name="T5" fmla="*/ 25677 h 1009"/>
              <a:gd name="T6" fmla="*/ 50148 w 928"/>
              <a:gd name="T7" fmla="*/ 107843 h 1009"/>
              <a:gd name="T8" fmla="*/ 139924 w 928"/>
              <a:gd name="T9" fmla="*/ 69328 h 1009"/>
              <a:gd name="T10" fmla="*/ 100647 w 928"/>
              <a:gd name="T11" fmla="*/ 64192 h 1009"/>
              <a:gd name="T12" fmla="*/ 78203 w 928"/>
              <a:gd name="T13" fmla="*/ 97572 h 1009"/>
              <a:gd name="T14" fmla="*/ 69787 w 928"/>
              <a:gd name="T15" fmla="*/ 130952 h 1009"/>
              <a:gd name="T16" fmla="*/ 81009 w 928"/>
              <a:gd name="T17" fmla="*/ 166900 h 1009"/>
              <a:gd name="T18" fmla="*/ 92231 w 928"/>
              <a:gd name="T19" fmla="*/ 172035 h 1009"/>
              <a:gd name="T20" fmla="*/ 109064 w 928"/>
              <a:gd name="T21" fmla="*/ 177171 h 1009"/>
              <a:gd name="T22" fmla="*/ 162368 w 928"/>
              <a:gd name="T23" fmla="*/ 174603 h 1009"/>
              <a:gd name="T24" fmla="*/ 201645 w 928"/>
              <a:gd name="T25" fmla="*/ 151494 h 1009"/>
              <a:gd name="T26" fmla="*/ 221284 w 928"/>
              <a:gd name="T27" fmla="*/ 120681 h 1009"/>
              <a:gd name="T28" fmla="*/ 173590 w 928"/>
              <a:gd name="T29" fmla="*/ 141223 h 1009"/>
              <a:gd name="T30" fmla="*/ 210062 w 928"/>
              <a:gd name="T31" fmla="*/ 243931 h 1009"/>
              <a:gd name="T32" fmla="*/ 283005 w 928"/>
              <a:gd name="T33" fmla="*/ 228524 h 1009"/>
              <a:gd name="T34" fmla="*/ 283005 w 928"/>
              <a:gd name="T35" fmla="*/ 192577 h 1009"/>
              <a:gd name="T36" fmla="*/ 240922 w 928"/>
              <a:gd name="T37" fmla="*/ 207983 h 1009"/>
              <a:gd name="T38" fmla="*/ 252144 w 928"/>
              <a:gd name="T39" fmla="*/ 310691 h 1009"/>
              <a:gd name="T40" fmla="*/ 280199 w 928"/>
              <a:gd name="T41" fmla="*/ 315826 h 1009"/>
              <a:gd name="T42" fmla="*/ 322282 w 928"/>
              <a:gd name="T43" fmla="*/ 297852 h 1009"/>
              <a:gd name="T44" fmla="*/ 325087 w 928"/>
              <a:gd name="T45" fmla="*/ 287581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20" name="Freeform 1132"/>
          <p:cNvSpPr>
            <a:spLocks/>
          </p:cNvSpPr>
          <p:nvPr/>
        </p:nvSpPr>
        <p:spPr bwMode="auto">
          <a:xfrm rot="-2501792">
            <a:off x="6394450" y="3338513"/>
            <a:ext cx="325438" cy="323850"/>
          </a:xfrm>
          <a:custGeom>
            <a:avLst/>
            <a:gdLst>
              <a:gd name="T0" fmla="*/ 47343 w 928"/>
              <a:gd name="T1" fmla="*/ 0 h 1009"/>
              <a:gd name="T2" fmla="*/ 22093 w 928"/>
              <a:gd name="T3" fmla="*/ 7703 h 1009"/>
              <a:gd name="T4" fmla="*/ 2455 w 928"/>
              <a:gd name="T5" fmla="*/ 25677 h 1009"/>
              <a:gd name="T6" fmla="*/ 50148 w 928"/>
              <a:gd name="T7" fmla="*/ 107843 h 1009"/>
              <a:gd name="T8" fmla="*/ 139924 w 928"/>
              <a:gd name="T9" fmla="*/ 69328 h 1009"/>
              <a:gd name="T10" fmla="*/ 100647 w 928"/>
              <a:gd name="T11" fmla="*/ 64192 h 1009"/>
              <a:gd name="T12" fmla="*/ 78203 w 928"/>
              <a:gd name="T13" fmla="*/ 97572 h 1009"/>
              <a:gd name="T14" fmla="*/ 69787 w 928"/>
              <a:gd name="T15" fmla="*/ 130952 h 1009"/>
              <a:gd name="T16" fmla="*/ 81009 w 928"/>
              <a:gd name="T17" fmla="*/ 166900 h 1009"/>
              <a:gd name="T18" fmla="*/ 92231 w 928"/>
              <a:gd name="T19" fmla="*/ 172035 h 1009"/>
              <a:gd name="T20" fmla="*/ 109064 w 928"/>
              <a:gd name="T21" fmla="*/ 177171 h 1009"/>
              <a:gd name="T22" fmla="*/ 162368 w 928"/>
              <a:gd name="T23" fmla="*/ 174603 h 1009"/>
              <a:gd name="T24" fmla="*/ 201645 w 928"/>
              <a:gd name="T25" fmla="*/ 151494 h 1009"/>
              <a:gd name="T26" fmla="*/ 221284 w 928"/>
              <a:gd name="T27" fmla="*/ 120681 h 1009"/>
              <a:gd name="T28" fmla="*/ 173590 w 928"/>
              <a:gd name="T29" fmla="*/ 141223 h 1009"/>
              <a:gd name="T30" fmla="*/ 210062 w 928"/>
              <a:gd name="T31" fmla="*/ 243931 h 1009"/>
              <a:gd name="T32" fmla="*/ 283005 w 928"/>
              <a:gd name="T33" fmla="*/ 228524 h 1009"/>
              <a:gd name="T34" fmla="*/ 283005 w 928"/>
              <a:gd name="T35" fmla="*/ 192577 h 1009"/>
              <a:gd name="T36" fmla="*/ 240922 w 928"/>
              <a:gd name="T37" fmla="*/ 207983 h 1009"/>
              <a:gd name="T38" fmla="*/ 252144 w 928"/>
              <a:gd name="T39" fmla="*/ 310691 h 1009"/>
              <a:gd name="T40" fmla="*/ 280199 w 928"/>
              <a:gd name="T41" fmla="*/ 315826 h 1009"/>
              <a:gd name="T42" fmla="*/ 322282 w 928"/>
              <a:gd name="T43" fmla="*/ 297852 h 1009"/>
              <a:gd name="T44" fmla="*/ 325087 w 928"/>
              <a:gd name="T45" fmla="*/ 287581 h 10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928" h="1009">
                <a:moveTo>
                  <a:pt x="135" y="0"/>
                </a:moveTo>
                <a:cubicBezTo>
                  <a:pt x="111" y="8"/>
                  <a:pt x="84" y="11"/>
                  <a:pt x="63" y="24"/>
                </a:cubicBezTo>
                <a:cubicBezTo>
                  <a:pt x="41" y="38"/>
                  <a:pt x="7" y="80"/>
                  <a:pt x="7" y="80"/>
                </a:cubicBezTo>
                <a:cubicBezTo>
                  <a:pt x="22" y="213"/>
                  <a:pt x="0" y="300"/>
                  <a:pt x="143" y="336"/>
                </a:cubicBezTo>
                <a:cubicBezTo>
                  <a:pt x="280" y="320"/>
                  <a:pt x="321" y="321"/>
                  <a:pt x="399" y="216"/>
                </a:cubicBezTo>
                <a:cubicBezTo>
                  <a:pt x="384" y="157"/>
                  <a:pt x="396" y="159"/>
                  <a:pt x="287" y="200"/>
                </a:cubicBezTo>
                <a:cubicBezTo>
                  <a:pt x="267" y="207"/>
                  <a:pt x="236" y="284"/>
                  <a:pt x="223" y="304"/>
                </a:cubicBezTo>
                <a:cubicBezTo>
                  <a:pt x="205" y="392"/>
                  <a:pt x="216" y="358"/>
                  <a:pt x="199" y="408"/>
                </a:cubicBezTo>
                <a:cubicBezTo>
                  <a:pt x="205" y="472"/>
                  <a:pt x="187" y="489"/>
                  <a:pt x="231" y="520"/>
                </a:cubicBezTo>
                <a:cubicBezTo>
                  <a:pt x="241" y="527"/>
                  <a:pt x="252" y="532"/>
                  <a:pt x="263" y="536"/>
                </a:cubicBezTo>
                <a:cubicBezTo>
                  <a:pt x="279" y="542"/>
                  <a:pt x="311" y="552"/>
                  <a:pt x="311" y="552"/>
                </a:cubicBezTo>
                <a:cubicBezTo>
                  <a:pt x="362" y="549"/>
                  <a:pt x="414" y="557"/>
                  <a:pt x="463" y="544"/>
                </a:cubicBezTo>
                <a:cubicBezTo>
                  <a:pt x="495" y="536"/>
                  <a:pt x="537" y="485"/>
                  <a:pt x="575" y="472"/>
                </a:cubicBezTo>
                <a:cubicBezTo>
                  <a:pt x="601" y="439"/>
                  <a:pt x="618" y="415"/>
                  <a:pt x="631" y="376"/>
                </a:cubicBezTo>
                <a:cubicBezTo>
                  <a:pt x="546" y="348"/>
                  <a:pt x="528" y="374"/>
                  <a:pt x="495" y="440"/>
                </a:cubicBezTo>
                <a:cubicBezTo>
                  <a:pt x="479" y="582"/>
                  <a:pt x="466" y="693"/>
                  <a:pt x="599" y="760"/>
                </a:cubicBezTo>
                <a:cubicBezTo>
                  <a:pt x="711" y="748"/>
                  <a:pt x="734" y="761"/>
                  <a:pt x="807" y="712"/>
                </a:cubicBezTo>
                <a:cubicBezTo>
                  <a:pt x="835" y="670"/>
                  <a:pt x="857" y="633"/>
                  <a:pt x="807" y="600"/>
                </a:cubicBezTo>
                <a:cubicBezTo>
                  <a:pt x="737" y="608"/>
                  <a:pt x="731" y="604"/>
                  <a:pt x="687" y="648"/>
                </a:cubicBezTo>
                <a:cubicBezTo>
                  <a:pt x="655" y="743"/>
                  <a:pt x="632" y="899"/>
                  <a:pt x="719" y="968"/>
                </a:cubicBezTo>
                <a:cubicBezTo>
                  <a:pt x="740" y="985"/>
                  <a:pt x="772" y="980"/>
                  <a:pt x="799" y="984"/>
                </a:cubicBezTo>
                <a:cubicBezTo>
                  <a:pt x="920" y="975"/>
                  <a:pt x="892" y="1009"/>
                  <a:pt x="919" y="928"/>
                </a:cubicBezTo>
                <a:cubicBezTo>
                  <a:pt x="928" y="901"/>
                  <a:pt x="927" y="912"/>
                  <a:pt x="927" y="89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421" name="Text Box 1133"/>
          <p:cNvSpPr txBox="1">
            <a:spLocks noChangeArrowheads="1"/>
          </p:cNvSpPr>
          <p:nvPr/>
        </p:nvSpPr>
        <p:spPr bwMode="auto">
          <a:xfrm>
            <a:off x="6948264" y="2527300"/>
            <a:ext cx="2223686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dirty="0">
                <a:latin typeface="Comic Sans MS" pitchFamily="66" charset="0"/>
              </a:rPr>
              <a:t>Parton </a:t>
            </a:r>
            <a:r>
              <a:rPr lang="en-US" dirty="0" smtClean="0">
                <a:latin typeface="Comic Sans MS" pitchFamily="66" charset="0"/>
              </a:rPr>
              <a:t>shower</a:t>
            </a:r>
          </a:p>
          <a:p>
            <a:pPr algn="ctr" eaLnBrk="1" hangingPunct="1"/>
            <a:r>
              <a:rPr lang="en-US" dirty="0" smtClean="0">
                <a:latin typeface="Comic Sans MS" pitchFamily="66" charset="0"/>
              </a:rPr>
              <a:t>jets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422" name="Text Box 1134"/>
          <p:cNvSpPr txBox="1">
            <a:spLocks noChangeArrowheads="1"/>
          </p:cNvSpPr>
          <p:nvPr/>
        </p:nvSpPr>
        <p:spPr bwMode="auto">
          <a:xfrm>
            <a:off x="6948264" y="649288"/>
            <a:ext cx="2193229" cy="46166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 dirty="0" err="1">
                <a:solidFill>
                  <a:schemeClr val="accent2"/>
                </a:solidFill>
                <a:latin typeface="Comic Sans MS" pitchFamily="66" charset="0"/>
              </a:rPr>
              <a:t>Hadronization</a:t>
            </a:r>
            <a:endParaRPr lang="en-US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13423" name="Text Box 1135"/>
          <p:cNvSpPr txBox="1">
            <a:spLocks noChangeArrowheads="1"/>
          </p:cNvSpPr>
          <p:nvPr/>
        </p:nvSpPr>
        <p:spPr bwMode="auto">
          <a:xfrm>
            <a:off x="6948264" y="1747838"/>
            <a:ext cx="2196435" cy="461665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 dirty="0">
                <a:solidFill>
                  <a:srgbClr val="FF9966"/>
                </a:solidFill>
                <a:latin typeface="Comic Sans MS" pitchFamily="66" charset="0"/>
              </a:rPr>
              <a:t>Heavy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dirty="0">
                <a:solidFill>
                  <a:srgbClr val="FF9966"/>
                </a:solidFill>
                <a:latin typeface="Comic Sans MS" pitchFamily="66" charset="0"/>
              </a:rPr>
              <a:t>Quarks</a:t>
            </a:r>
          </a:p>
        </p:txBody>
      </p:sp>
      <p:grpSp>
        <p:nvGrpSpPr>
          <p:cNvPr id="13429" name="Group 1141"/>
          <p:cNvGrpSpPr>
            <a:grpSpLocks/>
          </p:cNvGrpSpPr>
          <p:nvPr/>
        </p:nvGrpSpPr>
        <p:grpSpPr bwMode="auto">
          <a:xfrm>
            <a:off x="5626100" y="430213"/>
            <a:ext cx="1524000" cy="1385887"/>
            <a:chOff x="3544" y="271"/>
            <a:chExt cx="960" cy="873"/>
          </a:xfrm>
        </p:grpSpPr>
        <p:grpSp>
          <p:nvGrpSpPr>
            <p:cNvPr id="46140" name="Group 1126"/>
            <p:cNvGrpSpPr>
              <a:grpSpLocks/>
            </p:cNvGrpSpPr>
            <p:nvPr/>
          </p:nvGrpSpPr>
          <p:grpSpPr bwMode="auto">
            <a:xfrm>
              <a:off x="3544" y="413"/>
              <a:ext cx="624" cy="731"/>
              <a:chOff x="3544" y="413"/>
              <a:chExt cx="624" cy="731"/>
            </a:xfrm>
          </p:grpSpPr>
          <p:grpSp>
            <p:nvGrpSpPr>
              <p:cNvPr id="46144" name="Group 1125"/>
              <p:cNvGrpSpPr>
                <a:grpSpLocks/>
              </p:cNvGrpSpPr>
              <p:nvPr/>
            </p:nvGrpSpPr>
            <p:grpSpPr bwMode="auto">
              <a:xfrm>
                <a:off x="3544" y="552"/>
                <a:ext cx="624" cy="592"/>
                <a:chOff x="3544" y="552"/>
                <a:chExt cx="624" cy="592"/>
              </a:xfrm>
            </p:grpSpPr>
            <p:sp>
              <p:nvSpPr>
                <p:cNvPr id="46146" name="Line 1077"/>
                <p:cNvSpPr>
                  <a:spLocks noChangeShapeType="1"/>
                </p:cNvSpPr>
                <p:nvPr/>
              </p:nvSpPr>
              <p:spPr bwMode="auto">
                <a:xfrm flipV="1">
                  <a:off x="3544" y="552"/>
                  <a:ext cx="176" cy="5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47" name="Line 1078"/>
                <p:cNvSpPr>
                  <a:spLocks noChangeShapeType="1"/>
                </p:cNvSpPr>
                <p:nvPr/>
              </p:nvSpPr>
              <p:spPr bwMode="auto">
                <a:xfrm flipV="1">
                  <a:off x="3544" y="1040"/>
                  <a:ext cx="624" cy="10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48" name="Freeform 1079"/>
                <p:cNvSpPr>
                  <a:spLocks/>
                </p:cNvSpPr>
                <p:nvPr/>
              </p:nvSpPr>
              <p:spPr bwMode="auto">
                <a:xfrm rot="-5123093">
                  <a:off x="3831" y="897"/>
                  <a:ext cx="205" cy="204"/>
                </a:xfrm>
                <a:custGeom>
                  <a:avLst/>
                  <a:gdLst>
                    <a:gd name="T0" fmla="*/ 30 w 928"/>
                    <a:gd name="T1" fmla="*/ 0 h 1009"/>
                    <a:gd name="T2" fmla="*/ 14 w 928"/>
                    <a:gd name="T3" fmla="*/ 5 h 1009"/>
                    <a:gd name="T4" fmla="*/ 2 w 928"/>
                    <a:gd name="T5" fmla="*/ 16 h 1009"/>
                    <a:gd name="T6" fmla="*/ 32 w 928"/>
                    <a:gd name="T7" fmla="*/ 68 h 1009"/>
                    <a:gd name="T8" fmla="*/ 88 w 928"/>
                    <a:gd name="T9" fmla="*/ 44 h 1009"/>
                    <a:gd name="T10" fmla="*/ 63 w 928"/>
                    <a:gd name="T11" fmla="*/ 40 h 1009"/>
                    <a:gd name="T12" fmla="*/ 49 w 928"/>
                    <a:gd name="T13" fmla="*/ 61 h 1009"/>
                    <a:gd name="T14" fmla="*/ 44 w 928"/>
                    <a:gd name="T15" fmla="*/ 82 h 1009"/>
                    <a:gd name="T16" fmla="*/ 51 w 928"/>
                    <a:gd name="T17" fmla="*/ 105 h 1009"/>
                    <a:gd name="T18" fmla="*/ 58 w 928"/>
                    <a:gd name="T19" fmla="*/ 108 h 1009"/>
                    <a:gd name="T20" fmla="*/ 69 w 928"/>
                    <a:gd name="T21" fmla="*/ 112 h 1009"/>
                    <a:gd name="T22" fmla="*/ 102 w 928"/>
                    <a:gd name="T23" fmla="*/ 110 h 1009"/>
                    <a:gd name="T24" fmla="*/ 127 w 928"/>
                    <a:gd name="T25" fmla="*/ 95 h 1009"/>
                    <a:gd name="T26" fmla="*/ 139 w 928"/>
                    <a:gd name="T27" fmla="*/ 76 h 1009"/>
                    <a:gd name="T28" fmla="*/ 109 w 928"/>
                    <a:gd name="T29" fmla="*/ 89 h 1009"/>
                    <a:gd name="T30" fmla="*/ 132 w 928"/>
                    <a:gd name="T31" fmla="*/ 154 h 1009"/>
                    <a:gd name="T32" fmla="*/ 178 w 928"/>
                    <a:gd name="T33" fmla="*/ 144 h 1009"/>
                    <a:gd name="T34" fmla="*/ 178 w 928"/>
                    <a:gd name="T35" fmla="*/ 121 h 1009"/>
                    <a:gd name="T36" fmla="*/ 152 w 928"/>
                    <a:gd name="T37" fmla="*/ 131 h 1009"/>
                    <a:gd name="T38" fmla="*/ 159 w 928"/>
                    <a:gd name="T39" fmla="*/ 196 h 1009"/>
                    <a:gd name="T40" fmla="*/ 177 w 928"/>
                    <a:gd name="T41" fmla="*/ 199 h 1009"/>
                    <a:gd name="T42" fmla="*/ 203 w 928"/>
                    <a:gd name="T43" fmla="*/ 188 h 1009"/>
                    <a:gd name="T44" fmla="*/ 205 w 928"/>
                    <a:gd name="T45" fmla="*/ 181 h 100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928" h="1009">
                      <a:moveTo>
                        <a:pt x="135" y="0"/>
                      </a:moveTo>
                      <a:cubicBezTo>
                        <a:pt x="111" y="8"/>
                        <a:pt x="84" y="11"/>
                        <a:pt x="63" y="24"/>
                      </a:cubicBezTo>
                      <a:cubicBezTo>
                        <a:pt x="41" y="38"/>
                        <a:pt x="7" y="80"/>
                        <a:pt x="7" y="80"/>
                      </a:cubicBezTo>
                      <a:cubicBezTo>
                        <a:pt x="22" y="213"/>
                        <a:pt x="0" y="300"/>
                        <a:pt x="143" y="336"/>
                      </a:cubicBezTo>
                      <a:cubicBezTo>
                        <a:pt x="280" y="320"/>
                        <a:pt x="321" y="321"/>
                        <a:pt x="399" y="216"/>
                      </a:cubicBezTo>
                      <a:cubicBezTo>
                        <a:pt x="384" y="157"/>
                        <a:pt x="396" y="159"/>
                        <a:pt x="287" y="200"/>
                      </a:cubicBezTo>
                      <a:cubicBezTo>
                        <a:pt x="267" y="207"/>
                        <a:pt x="236" y="284"/>
                        <a:pt x="223" y="304"/>
                      </a:cubicBezTo>
                      <a:cubicBezTo>
                        <a:pt x="205" y="392"/>
                        <a:pt x="216" y="358"/>
                        <a:pt x="199" y="408"/>
                      </a:cubicBezTo>
                      <a:cubicBezTo>
                        <a:pt x="205" y="472"/>
                        <a:pt x="187" y="489"/>
                        <a:pt x="231" y="520"/>
                      </a:cubicBezTo>
                      <a:cubicBezTo>
                        <a:pt x="241" y="527"/>
                        <a:pt x="252" y="532"/>
                        <a:pt x="263" y="536"/>
                      </a:cubicBezTo>
                      <a:cubicBezTo>
                        <a:pt x="279" y="542"/>
                        <a:pt x="311" y="552"/>
                        <a:pt x="311" y="552"/>
                      </a:cubicBezTo>
                      <a:cubicBezTo>
                        <a:pt x="362" y="549"/>
                        <a:pt x="414" y="557"/>
                        <a:pt x="463" y="544"/>
                      </a:cubicBezTo>
                      <a:cubicBezTo>
                        <a:pt x="495" y="536"/>
                        <a:pt x="537" y="485"/>
                        <a:pt x="575" y="472"/>
                      </a:cubicBezTo>
                      <a:cubicBezTo>
                        <a:pt x="601" y="439"/>
                        <a:pt x="618" y="415"/>
                        <a:pt x="631" y="376"/>
                      </a:cubicBezTo>
                      <a:cubicBezTo>
                        <a:pt x="546" y="348"/>
                        <a:pt x="528" y="374"/>
                        <a:pt x="495" y="440"/>
                      </a:cubicBezTo>
                      <a:cubicBezTo>
                        <a:pt x="479" y="582"/>
                        <a:pt x="466" y="693"/>
                        <a:pt x="599" y="760"/>
                      </a:cubicBezTo>
                      <a:cubicBezTo>
                        <a:pt x="711" y="748"/>
                        <a:pt x="734" y="761"/>
                        <a:pt x="807" y="712"/>
                      </a:cubicBezTo>
                      <a:cubicBezTo>
                        <a:pt x="835" y="670"/>
                        <a:pt x="857" y="633"/>
                        <a:pt x="807" y="600"/>
                      </a:cubicBezTo>
                      <a:cubicBezTo>
                        <a:pt x="737" y="608"/>
                        <a:pt x="731" y="604"/>
                        <a:pt x="687" y="648"/>
                      </a:cubicBezTo>
                      <a:cubicBezTo>
                        <a:pt x="655" y="743"/>
                        <a:pt x="632" y="899"/>
                        <a:pt x="719" y="968"/>
                      </a:cubicBezTo>
                      <a:cubicBezTo>
                        <a:pt x="740" y="985"/>
                        <a:pt x="772" y="980"/>
                        <a:pt x="799" y="984"/>
                      </a:cubicBezTo>
                      <a:cubicBezTo>
                        <a:pt x="920" y="975"/>
                        <a:pt x="892" y="1009"/>
                        <a:pt x="919" y="928"/>
                      </a:cubicBezTo>
                      <a:cubicBezTo>
                        <a:pt x="928" y="901"/>
                        <a:pt x="927" y="912"/>
                        <a:pt x="927" y="8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149" name="Freeform 1080"/>
                <p:cNvSpPr>
                  <a:spLocks/>
                </p:cNvSpPr>
                <p:nvPr/>
              </p:nvSpPr>
              <p:spPr bwMode="auto">
                <a:xfrm rot="-5123093">
                  <a:off x="3627" y="692"/>
                  <a:ext cx="205" cy="204"/>
                </a:xfrm>
                <a:custGeom>
                  <a:avLst/>
                  <a:gdLst>
                    <a:gd name="T0" fmla="*/ 30 w 928"/>
                    <a:gd name="T1" fmla="*/ 0 h 1009"/>
                    <a:gd name="T2" fmla="*/ 14 w 928"/>
                    <a:gd name="T3" fmla="*/ 5 h 1009"/>
                    <a:gd name="T4" fmla="*/ 2 w 928"/>
                    <a:gd name="T5" fmla="*/ 16 h 1009"/>
                    <a:gd name="T6" fmla="*/ 32 w 928"/>
                    <a:gd name="T7" fmla="*/ 68 h 1009"/>
                    <a:gd name="T8" fmla="*/ 88 w 928"/>
                    <a:gd name="T9" fmla="*/ 44 h 1009"/>
                    <a:gd name="T10" fmla="*/ 63 w 928"/>
                    <a:gd name="T11" fmla="*/ 40 h 1009"/>
                    <a:gd name="T12" fmla="*/ 49 w 928"/>
                    <a:gd name="T13" fmla="*/ 61 h 1009"/>
                    <a:gd name="T14" fmla="*/ 44 w 928"/>
                    <a:gd name="T15" fmla="*/ 82 h 1009"/>
                    <a:gd name="T16" fmla="*/ 51 w 928"/>
                    <a:gd name="T17" fmla="*/ 105 h 1009"/>
                    <a:gd name="T18" fmla="*/ 58 w 928"/>
                    <a:gd name="T19" fmla="*/ 108 h 1009"/>
                    <a:gd name="T20" fmla="*/ 69 w 928"/>
                    <a:gd name="T21" fmla="*/ 112 h 1009"/>
                    <a:gd name="T22" fmla="*/ 102 w 928"/>
                    <a:gd name="T23" fmla="*/ 110 h 1009"/>
                    <a:gd name="T24" fmla="*/ 127 w 928"/>
                    <a:gd name="T25" fmla="*/ 95 h 1009"/>
                    <a:gd name="T26" fmla="*/ 139 w 928"/>
                    <a:gd name="T27" fmla="*/ 76 h 1009"/>
                    <a:gd name="T28" fmla="*/ 109 w 928"/>
                    <a:gd name="T29" fmla="*/ 89 h 1009"/>
                    <a:gd name="T30" fmla="*/ 132 w 928"/>
                    <a:gd name="T31" fmla="*/ 154 h 1009"/>
                    <a:gd name="T32" fmla="*/ 178 w 928"/>
                    <a:gd name="T33" fmla="*/ 144 h 1009"/>
                    <a:gd name="T34" fmla="*/ 178 w 928"/>
                    <a:gd name="T35" fmla="*/ 121 h 1009"/>
                    <a:gd name="T36" fmla="*/ 152 w 928"/>
                    <a:gd name="T37" fmla="*/ 131 h 1009"/>
                    <a:gd name="T38" fmla="*/ 159 w 928"/>
                    <a:gd name="T39" fmla="*/ 196 h 1009"/>
                    <a:gd name="T40" fmla="*/ 177 w 928"/>
                    <a:gd name="T41" fmla="*/ 199 h 1009"/>
                    <a:gd name="T42" fmla="*/ 203 w 928"/>
                    <a:gd name="T43" fmla="*/ 188 h 1009"/>
                    <a:gd name="T44" fmla="*/ 205 w 928"/>
                    <a:gd name="T45" fmla="*/ 181 h 100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928" h="1009">
                      <a:moveTo>
                        <a:pt x="135" y="0"/>
                      </a:moveTo>
                      <a:cubicBezTo>
                        <a:pt x="111" y="8"/>
                        <a:pt x="84" y="11"/>
                        <a:pt x="63" y="24"/>
                      </a:cubicBezTo>
                      <a:cubicBezTo>
                        <a:pt x="41" y="38"/>
                        <a:pt x="7" y="80"/>
                        <a:pt x="7" y="80"/>
                      </a:cubicBezTo>
                      <a:cubicBezTo>
                        <a:pt x="22" y="213"/>
                        <a:pt x="0" y="300"/>
                        <a:pt x="143" y="336"/>
                      </a:cubicBezTo>
                      <a:cubicBezTo>
                        <a:pt x="280" y="320"/>
                        <a:pt x="321" y="321"/>
                        <a:pt x="399" y="216"/>
                      </a:cubicBezTo>
                      <a:cubicBezTo>
                        <a:pt x="384" y="157"/>
                        <a:pt x="396" y="159"/>
                        <a:pt x="287" y="200"/>
                      </a:cubicBezTo>
                      <a:cubicBezTo>
                        <a:pt x="267" y="207"/>
                        <a:pt x="236" y="284"/>
                        <a:pt x="223" y="304"/>
                      </a:cubicBezTo>
                      <a:cubicBezTo>
                        <a:pt x="205" y="392"/>
                        <a:pt x="216" y="358"/>
                        <a:pt x="199" y="408"/>
                      </a:cubicBezTo>
                      <a:cubicBezTo>
                        <a:pt x="205" y="472"/>
                        <a:pt x="187" y="489"/>
                        <a:pt x="231" y="520"/>
                      </a:cubicBezTo>
                      <a:cubicBezTo>
                        <a:pt x="241" y="527"/>
                        <a:pt x="252" y="532"/>
                        <a:pt x="263" y="536"/>
                      </a:cubicBezTo>
                      <a:cubicBezTo>
                        <a:pt x="279" y="542"/>
                        <a:pt x="311" y="552"/>
                        <a:pt x="311" y="552"/>
                      </a:cubicBezTo>
                      <a:cubicBezTo>
                        <a:pt x="362" y="549"/>
                        <a:pt x="414" y="557"/>
                        <a:pt x="463" y="544"/>
                      </a:cubicBezTo>
                      <a:cubicBezTo>
                        <a:pt x="495" y="536"/>
                        <a:pt x="537" y="485"/>
                        <a:pt x="575" y="472"/>
                      </a:cubicBezTo>
                      <a:cubicBezTo>
                        <a:pt x="601" y="439"/>
                        <a:pt x="618" y="415"/>
                        <a:pt x="631" y="376"/>
                      </a:cubicBezTo>
                      <a:cubicBezTo>
                        <a:pt x="546" y="348"/>
                        <a:pt x="528" y="374"/>
                        <a:pt x="495" y="440"/>
                      </a:cubicBezTo>
                      <a:cubicBezTo>
                        <a:pt x="479" y="582"/>
                        <a:pt x="466" y="693"/>
                        <a:pt x="599" y="760"/>
                      </a:cubicBezTo>
                      <a:cubicBezTo>
                        <a:pt x="711" y="748"/>
                        <a:pt x="734" y="761"/>
                        <a:pt x="807" y="712"/>
                      </a:cubicBezTo>
                      <a:cubicBezTo>
                        <a:pt x="835" y="670"/>
                        <a:pt x="857" y="633"/>
                        <a:pt x="807" y="600"/>
                      </a:cubicBezTo>
                      <a:cubicBezTo>
                        <a:pt x="737" y="608"/>
                        <a:pt x="731" y="604"/>
                        <a:pt x="687" y="648"/>
                      </a:cubicBezTo>
                      <a:cubicBezTo>
                        <a:pt x="655" y="743"/>
                        <a:pt x="632" y="899"/>
                        <a:pt x="719" y="968"/>
                      </a:cubicBezTo>
                      <a:cubicBezTo>
                        <a:pt x="740" y="985"/>
                        <a:pt x="772" y="980"/>
                        <a:pt x="799" y="984"/>
                      </a:cubicBezTo>
                      <a:cubicBezTo>
                        <a:pt x="920" y="975"/>
                        <a:pt x="892" y="1009"/>
                        <a:pt x="919" y="928"/>
                      </a:cubicBezTo>
                      <a:cubicBezTo>
                        <a:pt x="928" y="901"/>
                        <a:pt x="927" y="912"/>
                        <a:pt x="927" y="8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6145" name="Oval 1082"/>
              <p:cNvSpPr>
                <a:spLocks noChangeArrowheads="1"/>
              </p:cNvSpPr>
              <p:nvPr/>
            </p:nvSpPr>
            <p:spPr bwMode="auto">
              <a:xfrm rot="-2330409">
                <a:off x="3832" y="413"/>
                <a:ext cx="256" cy="68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6141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42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43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39" name="Text Box 1143"/>
          <p:cNvSpPr txBox="1">
            <a:spLocks noChangeArrowheads="1"/>
          </p:cNvSpPr>
          <p:nvPr/>
        </p:nvSpPr>
        <p:spPr bwMode="auto">
          <a:xfrm>
            <a:off x="107504" y="90487"/>
            <a:ext cx="87129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First link in the simulation chain: Event generation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20</a:t>
            </a:fld>
            <a:endParaRPr lang="en-US"/>
          </a:p>
        </p:txBody>
      </p:sp>
      <p:grpSp>
        <p:nvGrpSpPr>
          <p:cNvPr id="93" name="Group 1141"/>
          <p:cNvGrpSpPr>
            <a:grpSpLocks/>
          </p:cNvGrpSpPr>
          <p:nvPr/>
        </p:nvGrpSpPr>
        <p:grpSpPr bwMode="auto">
          <a:xfrm rot="18609568">
            <a:off x="3825554" y="159813"/>
            <a:ext cx="1066800" cy="1547856"/>
            <a:chOff x="3832" y="271"/>
            <a:chExt cx="672" cy="830"/>
          </a:xfrm>
        </p:grpSpPr>
        <p:sp>
          <p:nvSpPr>
            <p:cNvPr id="99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4" name="Group 1141"/>
          <p:cNvGrpSpPr>
            <a:grpSpLocks/>
          </p:cNvGrpSpPr>
          <p:nvPr/>
        </p:nvGrpSpPr>
        <p:grpSpPr bwMode="auto">
          <a:xfrm rot="18311447">
            <a:off x="1962161" y="875654"/>
            <a:ext cx="696630" cy="1170517"/>
            <a:chOff x="3832" y="271"/>
            <a:chExt cx="672" cy="830"/>
          </a:xfrm>
        </p:grpSpPr>
        <p:sp>
          <p:nvSpPr>
            <p:cNvPr id="105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9" name="Group 1141"/>
          <p:cNvGrpSpPr>
            <a:grpSpLocks/>
          </p:cNvGrpSpPr>
          <p:nvPr/>
        </p:nvGrpSpPr>
        <p:grpSpPr bwMode="auto">
          <a:xfrm rot="16200000">
            <a:off x="937908" y="1463009"/>
            <a:ext cx="532607" cy="1164475"/>
            <a:chOff x="3832" y="271"/>
            <a:chExt cx="672" cy="830"/>
          </a:xfrm>
        </p:grpSpPr>
        <p:sp>
          <p:nvSpPr>
            <p:cNvPr id="110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4" name="Group 1141"/>
          <p:cNvGrpSpPr>
            <a:grpSpLocks/>
          </p:cNvGrpSpPr>
          <p:nvPr/>
        </p:nvGrpSpPr>
        <p:grpSpPr bwMode="auto">
          <a:xfrm rot="19504468">
            <a:off x="3074541" y="4042752"/>
            <a:ext cx="397034" cy="554649"/>
            <a:chOff x="3832" y="271"/>
            <a:chExt cx="672" cy="830"/>
          </a:xfrm>
        </p:grpSpPr>
        <p:sp>
          <p:nvSpPr>
            <p:cNvPr id="115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9" name="Group 1141"/>
          <p:cNvGrpSpPr>
            <a:grpSpLocks/>
          </p:cNvGrpSpPr>
          <p:nvPr/>
        </p:nvGrpSpPr>
        <p:grpSpPr bwMode="auto">
          <a:xfrm rot="16732279">
            <a:off x="5309930" y="4042934"/>
            <a:ext cx="397034" cy="554649"/>
            <a:chOff x="3832" y="271"/>
            <a:chExt cx="672" cy="830"/>
          </a:xfrm>
        </p:grpSpPr>
        <p:sp>
          <p:nvSpPr>
            <p:cNvPr id="120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4" name="Group 1141"/>
          <p:cNvGrpSpPr>
            <a:grpSpLocks/>
          </p:cNvGrpSpPr>
          <p:nvPr/>
        </p:nvGrpSpPr>
        <p:grpSpPr bwMode="auto">
          <a:xfrm rot="21068897">
            <a:off x="6504752" y="2744213"/>
            <a:ext cx="397034" cy="960542"/>
            <a:chOff x="3832" y="271"/>
            <a:chExt cx="672" cy="830"/>
          </a:xfrm>
        </p:grpSpPr>
        <p:sp>
          <p:nvSpPr>
            <p:cNvPr id="125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9" name="Group 1141"/>
          <p:cNvGrpSpPr>
            <a:grpSpLocks/>
          </p:cNvGrpSpPr>
          <p:nvPr/>
        </p:nvGrpSpPr>
        <p:grpSpPr bwMode="auto">
          <a:xfrm rot="19504468">
            <a:off x="2672858" y="1837326"/>
            <a:ext cx="397034" cy="1163007"/>
            <a:chOff x="3832" y="271"/>
            <a:chExt cx="672" cy="830"/>
          </a:xfrm>
        </p:grpSpPr>
        <p:sp>
          <p:nvSpPr>
            <p:cNvPr id="130" name="Oval 1082"/>
            <p:cNvSpPr>
              <a:spLocks noChangeArrowheads="1"/>
            </p:cNvSpPr>
            <p:nvPr/>
          </p:nvSpPr>
          <p:spPr bwMode="auto">
            <a:xfrm rot="19269591">
              <a:off x="3832" y="413"/>
              <a:ext cx="256" cy="6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Line 1138"/>
            <p:cNvSpPr>
              <a:spLocks noChangeShapeType="1"/>
            </p:cNvSpPr>
            <p:nvPr/>
          </p:nvSpPr>
          <p:spPr bwMode="auto">
            <a:xfrm flipV="1">
              <a:off x="3920" y="271"/>
              <a:ext cx="108" cy="2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Line 1139"/>
            <p:cNvSpPr>
              <a:spLocks noChangeShapeType="1"/>
            </p:cNvSpPr>
            <p:nvPr/>
          </p:nvSpPr>
          <p:spPr bwMode="auto">
            <a:xfrm flipV="1">
              <a:off x="4036" y="552"/>
              <a:ext cx="263" cy="13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1140"/>
            <p:cNvSpPr>
              <a:spLocks noChangeShapeType="1"/>
            </p:cNvSpPr>
            <p:nvPr/>
          </p:nvSpPr>
          <p:spPr bwMode="auto">
            <a:xfrm>
              <a:off x="4168" y="837"/>
              <a:ext cx="3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836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3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3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7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8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3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3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3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3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00"/>
                            </p:stCondLst>
                            <p:childTnLst>
                              <p:par>
                                <p:cTn id="2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1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500"/>
                            </p:stCondLst>
                            <p:childTnLst>
                              <p:par>
                                <p:cTn id="2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13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3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  <p:bldP spid="13321" grpId="0" animBg="1"/>
      <p:bldP spid="13323" grpId="0" animBg="1"/>
      <p:bldP spid="13340" grpId="0" animBg="1"/>
      <p:bldP spid="13347" grpId="0" animBg="1"/>
      <p:bldP spid="13349" grpId="0" animBg="1"/>
      <p:bldP spid="13351" grpId="0" animBg="1"/>
      <p:bldP spid="13354" grpId="0" autoUpdateAnimBg="0"/>
      <p:bldP spid="13355" grpId="0" autoUpdateAnimBg="0"/>
      <p:bldP spid="13357" grpId="0" autoUpdateAnimBg="0"/>
      <p:bldP spid="13358" grpId="0" autoUpdateAnimBg="0"/>
      <p:bldP spid="13362" grpId="0" animBg="1"/>
      <p:bldP spid="13364" grpId="0" animBg="1"/>
      <p:bldP spid="13374" grpId="0" animBg="1"/>
      <p:bldP spid="13375" grpId="0" animBg="1"/>
      <p:bldP spid="13376" grpId="0" animBg="1"/>
      <p:bldP spid="13378" grpId="0" animBg="1"/>
      <p:bldP spid="13379" grpId="0" animBg="1"/>
      <p:bldP spid="13380" grpId="0" animBg="1"/>
      <p:bldP spid="13333" grpId="0" animBg="1"/>
      <p:bldP spid="13385" grpId="0" animBg="1"/>
      <p:bldP spid="13393" grpId="0" autoUpdateAnimBg="0"/>
      <p:bldP spid="13394" grpId="0" autoUpdateAnimBg="0"/>
      <p:bldP spid="13395" grpId="0" autoUpdateAnimBg="0"/>
      <p:bldP spid="13397" grpId="0" autoUpdateAnimBg="0"/>
      <p:bldP spid="13398" grpId="0" autoUpdateAnimBg="0"/>
      <p:bldP spid="13399" grpId="0" autoUpdateAnimBg="0"/>
      <p:bldP spid="13400" grpId="0" autoUpdateAnimBg="0"/>
      <p:bldP spid="13401" grpId="0" autoUpdateAnimBg="0"/>
      <p:bldP spid="13402" grpId="0" autoUpdateAnimBg="0"/>
      <p:bldP spid="13403" grpId="0" autoUpdateAnimBg="0"/>
      <p:bldP spid="13404" grpId="0" autoUpdateAnimBg="0"/>
      <p:bldP spid="13406" grpId="0" autoUpdateAnimBg="0"/>
      <p:bldP spid="13407" grpId="0" autoUpdateAnimBg="0"/>
      <p:bldP spid="13408" grpId="0" autoUpdateAnimBg="0"/>
      <p:bldP spid="13415" grpId="0" animBg="1" autoUpdateAnimBg="0"/>
      <p:bldP spid="13416" grpId="0" animBg="1" autoUpdateAnimBg="0"/>
      <p:bldP spid="13418" grpId="0" animBg="1"/>
      <p:bldP spid="13419" grpId="0" animBg="1"/>
      <p:bldP spid="13420" grpId="0" animBg="1"/>
      <p:bldP spid="13421" grpId="0" animBg="1" autoUpdateAnimBg="0"/>
      <p:bldP spid="13422" grpId="0" animBg="1" autoUpdateAnimBg="0"/>
      <p:bldP spid="13423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3528" y="692696"/>
            <a:ext cx="8496944" cy="172819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From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Physics models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Simulation</a:t>
            </a:r>
            <a:b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   </a:t>
            </a:r>
            <a:r>
              <a:rPr lang="en-US" sz="2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Physics process probability (Matrix Element) </a:t>
            </a:r>
            <a:endParaRPr lang="en-US" sz="27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21</a:t>
            </a:fld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fr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smtClean="0"/>
              <a:t>Denis Perret-Gallix</a:t>
            </a:r>
          </a:p>
          <a:p>
            <a:r>
              <a:rPr lang="fr-BE" smtClean="0"/>
              <a:t>IN2P3-CNRS (France)</a:t>
            </a:r>
            <a:endParaRPr lang="fr-BE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3748055"/>
            <a:ext cx="3494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  <a:latin typeface="Comic Sans MS" pitchFamily="66" charset="0"/>
              </a:rPr>
              <a:t>Event generators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193526" y="3745990"/>
            <a:ext cx="47724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/>
                </a:solidFill>
                <a:latin typeface="Comic Sans MS" pitchFamily="66" charset="0"/>
              </a:rPr>
              <a:t>Data Analysis </a:t>
            </a:r>
            <a:r>
              <a:rPr lang="en-US" sz="3200" dirty="0" smtClean="0">
                <a:latin typeface="Comic Sans MS" pitchFamily="66" charset="0"/>
              </a:rPr>
              <a:t>by the</a:t>
            </a:r>
          </a:p>
          <a:p>
            <a:pPr algn="ctr"/>
            <a:r>
              <a:rPr lang="en-US" sz="3200" dirty="0" smtClean="0">
                <a:solidFill>
                  <a:schemeClr val="accent2"/>
                </a:solidFill>
                <a:latin typeface="Comic Sans MS" pitchFamily="66" charset="0"/>
              </a:rPr>
              <a:t>Matrix Element Method</a:t>
            </a:r>
            <a:endParaRPr lang="en-US" sz="32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051720" y="2564904"/>
            <a:ext cx="936104" cy="1080120"/>
          </a:xfrm>
          <a:prstGeom prst="straightConnector1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148064" y="2611595"/>
            <a:ext cx="914400" cy="1033429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19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827"/>
          <a:stretch/>
        </p:blipFill>
        <p:spPr>
          <a:xfrm>
            <a:off x="-324544" y="-29305"/>
            <a:ext cx="9001477" cy="6595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6221" y="385148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70C0"/>
                </a:solidFill>
                <a:latin typeface="Comic Sans MS" pitchFamily="66" charset="0"/>
              </a:rPr>
              <a:t>Ab</a:t>
            </a:r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 Initio Automatic 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matrix element generation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5517232"/>
            <a:ext cx="2026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A generator 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of </a:t>
            </a:r>
            <a:endParaRPr lang="en-US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event generators</a:t>
            </a:r>
            <a:endParaRPr lang="en-US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4758243"/>
            <a:ext cx="3276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Numerical Multi-dimensional </a:t>
            </a:r>
          </a:p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Integration</a:t>
            </a:r>
          </a:p>
          <a:p>
            <a:r>
              <a:rPr lang="en-US" sz="1200" dirty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V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egas, Bases, </a:t>
            </a:r>
            <a:r>
              <a:rPr lang="en-US" sz="1200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Dice,Vamp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, </a:t>
            </a:r>
            <a:r>
              <a:rPr lang="en-US" sz="120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P</a:t>
            </a:r>
            <a:r>
              <a:rPr lang="en-US" sz="1200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arint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, </a:t>
            </a:r>
            <a:endParaRPr lang="en-US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063" y="1268760"/>
            <a:ext cx="296747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Symbolic computation</a:t>
            </a:r>
          </a:p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- Reduce, 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Form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Maple,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Mathematica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..</a:t>
            </a:r>
          </a:p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-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LanHEP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FeynRules</a:t>
            </a:r>
            <a:endParaRPr lang="en-US" sz="1200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7380" y="2481124"/>
            <a:ext cx="315823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  Automation</a:t>
            </a:r>
          </a:p>
          <a:p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Grace,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CompHEP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CalcHEP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FeynCalc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</a:t>
            </a:r>
          </a:p>
          <a:p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Amegic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++, Sherpa,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Madgraph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Whizard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</a:t>
            </a:r>
          </a:p>
          <a:p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Alpgen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Powheg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…, </a:t>
            </a:r>
          </a:p>
          <a:p>
            <a:r>
              <a:rPr lang="en-US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NLO: MC@NLO, MCFM, </a:t>
            </a:r>
            <a:r>
              <a:rPr lang="en-US" sz="12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Blackhat+Sherpa</a:t>
            </a:r>
            <a:endParaRPr lang="en-US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r>
              <a:rPr lang="en-US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Golem, </a:t>
            </a:r>
            <a:r>
              <a:rPr lang="en-US" sz="12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Gosam</a:t>
            </a:r>
            <a:r>
              <a:rPr lang="en-US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73200" y="6097071"/>
            <a:ext cx="3276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Pythia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, </a:t>
            </a:r>
            <a:r>
              <a:rPr lang="en-US" sz="1200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Herwig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 </a:t>
            </a:r>
            <a:endParaRPr lang="en-US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38198" y="3836447"/>
            <a:ext cx="32766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Parton Distribution Functions</a:t>
            </a:r>
          </a:p>
          <a:p>
            <a:r>
              <a:rPr lang="en-US" sz="1200" dirty="0" err="1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LHApdf</a:t>
            </a:r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: CTEQ, MRST, …</a:t>
            </a:r>
          </a:p>
          <a:p>
            <a:r>
              <a:rPr lang="en-US" sz="1200" dirty="0" smtClean="0">
                <a:solidFill>
                  <a:srgbClr val="FF0000"/>
                </a:solidFill>
                <a:latin typeface="Comic Sans MS" pitchFamily="66" charset="0"/>
              </a:rPr>
              <a:t>ISR, </a:t>
            </a:r>
            <a:r>
              <a:rPr lang="en-US" sz="1200" dirty="0" err="1" smtClean="0">
                <a:solidFill>
                  <a:srgbClr val="FF0000"/>
                </a:solidFill>
                <a:latin typeface="Comic Sans MS" pitchFamily="66" charset="0"/>
              </a:rPr>
              <a:t>Beamstrahlung</a:t>
            </a:r>
            <a:endParaRPr lang="en-US" sz="1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sz="12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omic Sans MS" pitchFamily="66" charset="0"/>
              </a:rPr>
              <a:t>CIRCE,…</a:t>
            </a:r>
            <a:endParaRPr lang="en-US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95536" y="6376243"/>
            <a:ext cx="2195264" cy="365125"/>
          </a:xfrm>
        </p:spPr>
        <p:txBody>
          <a:bodyPr/>
          <a:lstStyle/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59832" y="6448251"/>
            <a:ext cx="3312368" cy="365125"/>
          </a:xfrm>
        </p:spPr>
        <p:txBody>
          <a:bodyPr/>
          <a:lstStyle/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dirty="0" smtClean="0"/>
              <a:t>-Gallix IN2P3-CNRS (France)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400" smtClean="0"/>
              <a:t>Denis Perret-Gallix IN2P3-CNRS (France)</a:t>
            </a:r>
            <a:endParaRPr lang="en-US" sz="1400"/>
          </a:p>
        </p:txBody>
      </p:sp>
      <p:pic>
        <p:nvPicPr>
          <p:cNvPr id="49156" name="Picture 2" descr="C:\My Documents\My Texts\CNRS-Japon\Seminars\CCP\feynma01.JPG"/>
          <p:cNvPicPr>
            <a:picLocks noChangeAspect="1" noChangeArrowheads="1"/>
          </p:cNvPicPr>
          <p:nvPr/>
        </p:nvPicPr>
        <p:blipFill rotWithShape="1">
          <a:blip r:embed="rId2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9" t="19033" r="17706" b="13818"/>
          <a:stretch/>
        </p:blipFill>
        <p:spPr bwMode="auto">
          <a:xfrm>
            <a:off x="795867" y="188640"/>
            <a:ext cx="5864365" cy="64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5936498" y="598577"/>
            <a:ext cx="3059832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i="1" dirty="0" smtClean="0"/>
              <a:t>Feynman diagrams in </a:t>
            </a:r>
          </a:p>
          <a:p>
            <a:pPr eaLnBrk="1" hangingPunct="1"/>
            <a:r>
              <a:rPr lang="en-US" i="1" dirty="0" err="1" smtClean="0"/>
              <a:t>Pertubative</a:t>
            </a:r>
            <a:r>
              <a:rPr lang="en-US" i="1" dirty="0" smtClean="0"/>
              <a:t> theory</a:t>
            </a:r>
            <a:endParaRPr lang="en-US" i="1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660232" y="2780115"/>
            <a:ext cx="2482218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i="1" dirty="0" smtClean="0"/>
              <a:t>Leading Order </a:t>
            </a:r>
          </a:p>
          <a:p>
            <a:pPr eaLnBrk="1" hangingPunct="1"/>
            <a:r>
              <a:rPr lang="en-US" sz="1800" i="1" dirty="0" smtClean="0"/>
              <a:t>LO,1</a:t>
            </a:r>
            <a:r>
              <a:rPr lang="en-US" sz="1800" i="1" baseline="30000" dirty="0" smtClean="0"/>
              <a:t>st</a:t>
            </a:r>
            <a:r>
              <a:rPr lang="en-US" sz="1800" i="1" dirty="0" smtClean="0"/>
              <a:t> order or tree level</a:t>
            </a:r>
            <a:endParaRPr lang="en-US" sz="1800" i="1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588224" y="4382037"/>
            <a:ext cx="2093265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i="1" dirty="0" smtClean="0"/>
              <a:t>Next Leading Order </a:t>
            </a:r>
          </a:p>
          <a:p>
            <a:pPr eaLnBrk="1" hangingPunct="1"/>
            <a:r>
              <a:rPr lang="en-US" sz="1800" i="1" dirty="0" smtClean="0"/>
              <a:t>NLO</a:t>
            </a:r>
            <a:endParaRPr lang="en-US" sz="1800" i="1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588224" y="6047619"/>
            <a:ext cx="2574166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1800" i="1" dirty="0" smtClean="0"/>
              <a:t>Next </a:t>
            </a:r>
            <a:r>
              <a:rPr lang="en-US" sz="1800" i="1" dirty="0" err="1" smtClean="0"/>
              <a:t>Next</a:t>
            </a:r>
            <a:r>
              <a:rPr lang="en-US" sz="1800" i="1" dirty="0" smtClean="0"/>
              <a:t> Leading Order </a:t>
            </a:r>
          </a:p>
          <a:p>
            <a:pPr eaLnBrk="1" hangingPunct="1"/>
            <a:r>
              <a:rPr lang="en-US" sz="1800" i="1" dirty="0" smtClean="0"/>
              <a:t>NNLO</a:t>
            </a:r>
            <a:endParaRPr lang="en-US" sz="18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107504" y="803918"/>
            <a:ext cx="339708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Loops and Legs</a:t>
            </a:r>
            <a:endParaRPr lang="en-US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50249"/>
            <a:ext cx="244971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QED example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8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  <a:latin typeface="Comic Sans MS" pitchFamily="66" charset="0"/>
              </a:rPr>
              <a:t>Perturbative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QCD </a:t>
            </a:r>
            <a:b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requires higher orders calculations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2692895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 smtClean="0">
                    <a:latin typeface="Comic Sans MS" pitchFamily="66" charset="0"/>
                  </a:rPr>
                  <a:t>LO is not precise enough </a:t>
                </a:r>
                <a:r>
                  <a:rPr lang="en-US" sz="1800" dirty="0">
                    <a:latin typeface="Comic Sans MS" pitchFamily="66" charset="0"/>
                  </a:rPr>
                  <a:t>d</a:t>
                </a:r>
                <a:r>
                  <a:rPr lang="en-US" sz="1800" dirty="0" smtClean="0">
                    <a:latin typeface="Comic Sans MS" pitchFamily="66" charset="0"/>
                  </a:rPr>
                  <a:t>ue to scale uncertainties</a:t>
                </a:r>
                <a:endParaRPr lang="en-US" sz="1800" dirty="0">
                  <a:latin typeface="Comic Sans MS" pitchFamily="66" charset="0"/>
                </a:endParaRPr>
              </a:p>
              <a:p>
                <a:pPr marL="685800" lvl="1"/>
                <a:r>
                  <a:rPr lang="en-US" sz="1400" dirty="0" smtClean="0">
                    <a:latin typeface="Comic Sans MS" pitchFamily="66" charset="0"/>
                  </a:rPr>
                  <a:t>Renormalization (UV)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1400" b="0" i="1" baseline="-25000" smtClean="0">
                        <a:latin typeface="Cambria Math"/>
                        <a:ea typeface="Cambria Math"/>
                      </a:rPr>
                      <m:t>𝑠</m:t>
                    </m:r>
                    <m:r>
                      <a:rPr lang="en-US" sz="1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1400" b="0" i="1" smtClean="0">
                        <a:latin typeface="Cambria Math"/>
                        <a:ea typeface="Cambria Math"/>
                      </a:rPr>
                      <m:t>𝜇</m:t>
                    </m:r>
                    <m:r>
                      <a:rPr lang="en-US" sz="1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en-US" sz="1400" dirty="0" smtClean="0">
                    <a:latin typeface="Comic Sans MS" pitchFamily="66" charset="0"/>
                  </a:rPr>
                  <a:t> and soft/collinear (IR) cone size</a:t>
                </a:r>
              </a:p>
              <a:p>
                <a:r>
                  <a:rPr lang="en-US" sz="1800" dirty="0" smtClean="0">
                    <a:latin typeface="Comic Sans MS" pitchFamily="66" charset="0"/>
                  </a:rPr>
                  <a:t>NLO  is the lowest order calculation that can lead to realistic evaluation (normalization and event shape): necessary for LHC</a:t>
                </a:r>
              </a:p>
              <a:p>
                <a:pPr marL="685800" lvl="1"/>
                <a:r>
                  <a:rPr lang="en-US" sz="1400" dirty="0" smtClean="0">
                    <a:latin typeface="Comic Sans MS" pitchFamily="66" charset="0"/>
                  </a:rPr>
                  <a:t>Decreases the scales arbitrariness</a:t>
                </a:r>
              </a:p>
              <a:p>
                <a:r>
                  <a:rPr lang="en-US" sz="1800" dirty="0" smtClean="0">
                    <a:latin typeface="Comic Sans MS" pitchFamily="66" charset="0"/>
                  </a:rPr>
                  <a:t>Parton shower algorithm must also be NLO</a:t>
                </a:r>
              </a:p>
              <a:p>
                <a:r>
                  <a:rPr lang="en-US" sz="1800" dirty="0" smtClean="0">
                    <a:latin typeface="Comic Sans MS" pitchFamily="66" charset="0"/>
                  </a:rPr>
                  <a:t>Many Many-legs diagrams must be calculated for new particle search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2692895"/>
              </a:xfrm>
              <a:blipFill rotWithShape="1">
                <a:blip r:embed="rId2"/>
                <a:stretch>
                  <a:fillRect l="-444" t="-907" r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322" y="4549770"/>
            <a:ext cx="2827294" cy="17339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4180438"/>
            <a:ext cx="177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 2</a:t>
            </a:r>
            <a:r>
              <a:rPr lang="en-US" dirty="0" smtClean="0">
                <a:sym typeface="Wingdings" pitchFamily="2" charset="2"/>
              </a:rPr>
              <a:t> 5 at NLO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39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0"/>
            <a:ext cx="8604448" cy="64533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37897" y="6119228"/>
            <a:ext cx="175458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Zvi</a:t>
            </a:r>
            <a:r>
              <a:rPr lang="en-US" sz="1400" dirty="0" smtClean="0"/>
              <a:t> BERN, UCLA, 2011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8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64288" y="6271644"/>
            <a:ext cx="175458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Zvi</a:t>
            </a:r>
            <a:r>
              <a:rPr lang="en-US" sz="1400" dirty="0" smtClean="0"/>
              <a:t> BERN, UCLA, 2011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6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87" y="-3365"/>
            <a:ext cx="8844301" cy="66332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08303" y="6165304"/>
            <a:ext cx="175458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Zvi</a:t>
            </a:r>
            <a:r>
              <a:rPr lang="en-US" sz="1400" dirty="0" smtClean="0"/>
              <a:t> BERN, UCLA, 2011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4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00" y="0"/>
            <a:ext cx="8602772" cy="64520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65889" y="5949280"/>
            <a:ext cx="175458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Zvi</a:t>
            </a:r>
            <a:r>
              <a:rPr lang="en-US" sz="1400" dirty="0" smtClean="0"/>
              <a:t> BERN, UCLA, 2011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0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00192" y="5949280"/>
            <a:ext cx="2702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N. Glover Durham Univ. UK, ACAT’2011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345927" y="476672"/>
            <a:ext cx="4262705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NLO Revolution</a:t>
            </a:r>
            <a:endParaRPr lang="en-US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29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146" y="4591371"/>
            <a:ext cx="1861854" cy="11418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2421" y="2915544"/>
            <a:ext cx="94128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…</a:t>
            </a:r>
          </a:p>
          <a:p>
            <a:endParaRPr lang="en-US" sz="2000" dirty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NNLO</a:t>
            </a:r>
          </a:p>
          <a:p>
            <a:endParaRPr lang="en-US" sz="2000" dirty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NLO</a:t>
            </a:r>
          </a:p>
          <a:p>
            <a:endParaRPr lang="en-US" sz="2000" dirty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LO</a:t>
            </a:r>
            <a:endParaRPr lang="en-US" sz="2000" dirty="0">
              <a:latin typeface="Comic Sans MS" pitchFamily="66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5796136" y="4293096"/>
            <a:ext cx="1800200" cy="792088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5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Particle Physics goals</a:t>
            </a:r>
          </a:p>
          <a:p>
            <a:r>
              <a:rPr lang="en-US" dirty="0" smtClean="0">
                <a:latin typeface="Comic Sans MS" pitchFamily="66" charset="0"/>
              </a:rPr>
              <a:t>Computational issues</a:t>
            </a:r>
          </a:p>
          <a:p>
            <a:r>
              <a:rPr lang="en-US" dirty="0" smtClean="0">
                <a:latin typeface="Comic Sans MS" pitchFamily="66" charset="0"/>
              </a:rPr>
              <a:t>Physics Process computations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       Matrix element for: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Event generators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Data Analysis</a:t>
            </a:r>
          </a:p>
          <a:p>
            <a:r>
              <a:rPr lang="en-US" dirty="0" smtClean="0"/>
              <a:t>Cross </a:t>
            </a:r>
            <a:r>
              <a:rPr lang="en-US" dirty="0" smtClean="0">
                <a:latin typeface="Comic Sans MS" pitchFamily="66" charset="0"/>
              </a:rPr>
              <a:t>disciplinary issues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CCP 2012, Osaka  Oct 14-18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smtClean="0"/>
              <a:t>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 pitchFamily="66" charset="0"/>
              </a:rPr>
              <a:t>Overview</a:t>
            </a:r>
            <a:br>
              <a:rPr lang="en-US" dirty="0" smtClean="0">
                <a:latin typeface="Comic Sans MS" pitchFamily="66" charset="0"/>
              </a:rPr>
            </a:br>
            <a:r>
              <a:rPr lang="en-US" sz="3100" dirty="0" smtClean="0">
                <a:latin typeface="Comic Sans MS" pitchFamily="66" charset="0"/>
              </a:rPr>
              <a:t>from goals to means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76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772400" cy="7920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Multi-dimensional integration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2000" dirty="0" smtClean="0">
                <a:solidFill>
                  <a:srgbClr val="33CC33"/>
                </a:solidFill>
                <a:latin typeface="Comic Sans MS" pitchFamily="66" charset="0"/>
              </a:rPr>
              <a:t>Vegas, Bases, Dice, Vamp, </a:t>
            </a:r>
            <a:r>
              <a:rPr lang="en-US" sz="2000" dirty="0" err="1" smtClean="0">
                <a:solidFill>
                  <a:srgbClr val="33CC33"/>
                </a:solidFill>
                <a:latin typeface="Comic Sans MS" pitchFamily="66" charset="0"/>
              </a:rPr>
              <a:t>Parint</a:t>
            </a:r>
            <a:endParaRPr lang="en-US" sz="3200" dirty="0" smtClean="0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60421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052736"/>
            <a:ext cx="7774632" cy="4157300"/>
          </a:xfrm>
        </p:spPr>
        <p:txBody>
          <a:bodyPr>
            <a:noAutofit/>
          </a:bodyPr>
          <a:lstStyle/>
          <a:p>
            <a:pPr eaLnBrk="1" hangingPunct="1"/>
            <a:r>
              <a:rPr lang="en-US" sz="1800" dirty="0" smtClean="0">
                <a:solidFill>
                  <a:schemeClr val="accent2"/>
                </a:solidFill>
                <a:latin typeface="Comic Sans MS" pitchFamily="66" charset="0"/>
              </a:rPr>
              <a:t>Large number of dimensions </a:t>
            </a:r>
          </a:p>
          <a:p>
            <a:pPr lvl="1"/>
            <a:r>
              <a:rPr lang="en-US" sz="1400" dirty="0" smtClean="0">
                <a:solidFill>
                  <a:schemeClr val="accent2"/>
                </a:solidFill>
                <a:latin typeface="Comic Sans MS" pitchFamily="66" charset="0"/>
              </a:rPr>
              <a:t>@LO:</a:t>
            </a:r>
            <a:r>
              <a:rPr lang="en-US" sz="1600" dirty="0" smtClean="0">
                <a:latin typeface="Comic Sans MS" pitchFamily="66" charset="0"/>
              </a:rPr>
              <a:t> </a:t>
            </a:r>
            <a:r>
              <a:rPr lang="en-US" sz="1400" dirty="0" err="1" smtClean="0">
                <a:latin typeface="Comic Sans MS" pitchFamily="66" charset="0"/>
              </a:rPr>
              <a:t>N</a:t>
            </a:r>
            <a:r>
              <a:rPr lang="en-US" sz="1400" baseline="-25000" dirty="0" err="1" smtClean="0">
                <a:latin typeface="Comic Sans MS" pitchFamily="66" charset="0"/>
              </a:rPr>
              <a:t>d</a:t>
            </a:r>
            <a:r>
              <a:rPr lang="en-US" sz="1400" baseline="-25000" dirty="0" smtClean="0">
                <a:latin typeface="Comic Sans MS" pitchFamily="66" charset="0"/>
              </a:rPr>
              <a:t> =</a:t>
            </a:r>
            <a:r>
              <a:rPr lang="en-US" sz="1400" dirty="0" smtClean="0">
                <a:latin typeface="Comic Sans MS" pitchFamily="66" charset="0"/>
              </a:rPr>
              <a:t> 3N</a:t>
            </a:r>
            <a:r>
              <a:rPr lang="en-US" sz="1400" baseline="-25000" dirty="0" smtClean="0">
                <a:latin typeface="Comic Sans MS" pitchFamily="66" charset="0"/>
              </a:rPr>
              <a:t>legs </a:t>
            </a:r>
            <a:r>
              <a:rPr lang="en-US" sz="1400" dirty="0" smtClean="0">
                <a:latin typeface="Comic Sans MS" pitchFamily="66" charset="0"/>
              </a:rPr>
              <a:t>–5 </a:t>
            </a:r>
          </a:p>
          <a:p>
            <a:pPr lvl="1"/>
            <a:r>
              <a:rPr lang="en-US" sz="1400" dirty="0" smtClean="0">
                <a:latin typeface="Comic Sans MS" pitchFamily="66" charset="0"/>
              </a:rPr>
              <a:t>More at higher orders</a:t>
            </a:r>
          </a:p>
          <a:p>
            <a:pPr eaLnBrk="1" hangingPunct="1"/>
            <a:r>
              <a:rPr lang="en-US" sz="1800" dirty="0" smtClean="0">
                <a:solidFill>
                  <a:schemeClr val="accent2"/>
                </a:solidFill>
                <a:latin typeface="Comic Sans MS" pitchFamily="66" charset="0"/>
              </a:rPr>
              <a:t>Singularities and kinematics</a:t>
            </a:r>
            <a:r>
              <a:rPr lang="en-US" sz="2000" dirty="0" smtClean="0">
                <a:latin typeface="Comic Sans MS" pitchFamily="66" charset="0"/>
              </a:rPr>
              <a:t> </a:t>
            </a:r>
          </a:p>
          <a:p>
            <a:pPr lvl="1"/>
            <a:r>
              <a:rPr lang="en-US" sz="1600" dirty="0" smtClean="0">
                <a:latin typeface="Comic Sans MS" pitchFamily="66" charset="0"/>
              </a:rPr>
              <a:t>Intensive and High </a:t>
            </a:r>
            <a:r>
              <a:rPr lang="en-US" sz="1600" dirty="0"/>
              <a:t>P</a:t>
            </a:r>
            <a:r>
              <a:rPr lang="en-US" sz="1600" dirty="0" smtClean="0">
                <a:latin typeface="Comic Sans MS" pitchFamily="66" charset="0"/>
              </a:rPr>
              <a:t>recision floating-point (quad or more)</a:t>
            </a:r>
          </a:p>
          <a:p>
            <a:pPr lvl="1" eaLnBrk="1" hangingPunct="1"/>
            <a:r>
              <a:rPr lang="en-US" sz="1600" dirty="0" smtClean="0">
                <a:latin typeface="Comic Sans MS" pitchFamily="66" charset="0"/>
              </a:rPr>
              <a:t>Specific manual variable transforms (sometime necessary)</a:t>
            </a:r>
          </a:p>
          <a:p>
            <a:pPr eaLnBrk="1" hangingPunct="1"/>
            <a:r>
              <a:rPr lang="en-US" sz="1800" dirty="0" smtClean="0">
                <a:solidFill>
                  <a:srgbClr val="FF0000"/>
                </a:solidFill>
                <a:latin typeface="Comic Sans MS" pitchFamily="66" charset="0"/>
              </a:rPr>
              <a:t>Monte-Carlo technique</a:t>
            </a:r>
            <a:r>
              <a:rPr lang="en-US" sz="1800" dirty="0" smtClean="0">
                <a:latin typeface="Comic Sans MS" pitchFamily="66" charset="0"/>
              </a:rPr>
              <a:t>: CPU time consuming</a:t>
            </a:r>
          </a:p>
          <a:p>
            <a:pPr lvl="1"/>
            <a:r>
              <a:rPr lang="en-US" sz="1600" dirty="0">
                <a:latin typeface="Comic Sans MS" pitchFamily="66" charset="0"/>
              </a:rPr>
              <a:t>A</a:t>
            </a:r>
            <a:r>
              <a:rPr lang="en-US" sz="1600" dirty="0" smtClean="0">
                <a:latin typeface="Comic Sans MS" pitchFamily="66" charset="0"/>
              </a:rPr>
              <a:t>daptive grid segmentation (</a:t>
            </a:r>
          </a:p>
          <a:p>
            <a:pPr lvl="2"/>
            <a:r>
              <a:rPr lang="en-US" sz="1200" dirty="0" smtClean="0">
                <a:latin typeface="Comic Sans MS" pitchFamily="66" charset="0"/>
              </a:rPr>
              <a:t>Importance sampling (region of largest integrant)</a:t>
            </a:r>
          </a:p>
          <a:p>
            <a:pPr lvl="2"/>
            <a:r>
              <a:rPr lang="en-US" sz="1200" dirty="0" smtClean="0">
                <a:latin typeface="Comic Sans MS" pitchFamily="66" charset="0"/>
              </a:rPr>
              <a:t>Stratified sampling (region of the largest variance)</a:t>
            </a:r>
          </a:p>
          <a:p>
            <a:pPr lvl="1"/>
            <a:r>
              <a:rPr lang="en-US" sz="1600" dirty="0" smtClean="0">
                <a:latin typeface="Comic Sans MS" pitchFamily="66" charset="0"/>
              </a:rPr>
              <a:t>Multi-channel sampling (sum of well behaved functions) (</a:t>
            </a:r>
            <a:r>
              <a:rPr lang="en-US" sz="16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Vamp</a:t>
            </a:r>
            <a:r>
              <a:rPr lang="en-US" sz="1600" dirty="0" smtClean="0">
                <a:latin typeface="Comic Sans MS" pitchFamily="66" charset="0"/>
              </a:rPr>
              <a:t>)</a:t>
            </a:r>
          </a:p>
          <a:p>
            <a:pPr lvl="1"/>
            <a:r>
              <a:rPr lang="en-US" sz="1600" dirty="0" smtClean="0">
                <a:latin typeface="Comic Sans MS" pitchFamily="66" charset="0"/>
              </a:rPr>
              <a:t>Parallel quasi-Monte Carlo techniques and extrapolation (</a:t>
            </a:r>
            <a:r>
              <a:rPr lang="en-US" sz="1600" dirty="0" err="1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Parint</a:t>
            </a:r>
            <a:r>
              <a:rPr lang="en-US" sz="1600" dirty="0" smtClean="0">
                <a:latin typeface="Comic Sans MS" pitchFamily="66" charset="0"/>
              </a:rPr>
              <a:t>)</a:t>
            </a:r>
          </a:p>
          <a:p>
            <a:pPr lvl="1" eaLnBrk="1" hangingPunct="1"/>
            <a:r>
              <a:rPr lang="en-US" sz="1600" dirty="0" smtClean="0">
                <a:latin typeface="Comic Sans MS" pitchFamily="66" charset="0"/>
              </a:rPr>
              <a:t>Parallelism (many-core, GPU, …)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759453" y="5085184"/>
            <a:ext cx="6404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omic Sans MS" pitchFamily="66" charset="0"/>
              </a:rPr>
              <a:t>Poster </a:t>
            </a:r>
            <a:r>
              <a:rPr lang="en-US" sz="1400" dirty="0">
                <a:solidFill>
                  <a:srgbClr val="C00000"/>
                </a:solidFill>
                <a:latin typeface="Comic Sans MS" pitchFamily="66" charset="0"/>
              </a:rPr>
              <a:t>7</a:t>
            </a:r>
            <a:r>
              <a:rPr lang="en-US" sz="140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: </a:t>
            </a:r>
            <a:r>
              <a:rPr lang="en-US" sz="1400" dirty="0">
                <a:solidFill>
                  <a:srgbClr val="002060"/>
                </a:solidFill>
                <a:latin typeface="Comic Sans MS" pitchFamily="66" charset="0"/>
              </a:rPr>
              <a:t>E. De </a:t>
            </a:r>
            <a:r>
              <a:rPr lang="en-US" sz="1400" dirty="0" err="1" smtClean="0">
                <a:solidFill>
                  <a:srgbClr val="002060"/>
                </a:solidFill>
                <a:latin typeface="Comic Sans MS" pitchFamily="66" charset="0"/>
              </a:rPr>
              <a:t>Doncker</a:t>
            </a:r>
            <a:r>
              <a:rPr lang="en-US" sz="1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(Western Michigan </a:t>
            </a:r>
            <a:r>
              <a:rPr lang="en-US" sz="1400" dirty="0" err="1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Univ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.,USA),  </a:t>
            </a:r>
          </a:p>
          <a:p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Shared </a:t>
            </a:r>
            <a:r>
              <a:rPr lang="en-US" sz="1400" dirty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memory iterated numerical integration for Feynman loop integrals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67092" y="5714672"/>
            <a:ext cx="6125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  <a:latin typeface="Comic Sans MS" pitchFamily="66" charset="0"/>
              </a:rPr>
              <a:t>Poster 166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: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F. Yuasa 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(KEK, Japan): </a:t>
            </a:r>
          </a:p>
          <a:p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Acceleration of Feynman loop integrals in HEP on many core GPUs.</a:t>
            </a:r>
            <a:endParaRPr lang="en-US" sz="1400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0290" y="5569495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omic Sans MS" pitchFamily="66" charset="0"/>
              </a:rPr>
              <a:t>See:</a:t>
            </a:r>
            <a:endParaRPr lang="en-US" sz="1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15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1143000"/>
            <a:ext cx="7848600" cy="4086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6000" dirty="0" smtClean="0">
                <a:solidFill>
                  <a:srgbClr val="FF0000"/>
                </a:solidFill>
              </a:rPr>
              <a:t>- III -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>
                <a:solidFill>
                  <a:schemeClr val="accent2"/>
                </a:solidFill>
                <a:latin typeface="Comic Sans MS" pitchFamily="66" charset="0"/>
              </a:rPr>
              <a:t>Event Analysis</a:t>
            </a:r>
            <a:r>
              <a:rPr lang="en-US" sz="3600" dirty="0" smtClean="0">
                <a:solidFill>
                  <a:schemeClr val="accent2"/>
                </a:solidFill>
                <a:latin typeface="Comic Sans MS" pitchFamily="66" charset="0"/>
              </a:rPr>
              <a:t/>
            </a:r>
            <a:br>
              <a:rPr lang="en-US" sz="3600" dirty="0" smtClean="0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en-US" sz="3600" dirty="0" smtClean="0">
                <a:solidFill>
                  <a:srgbClr val="00B0F0"/>
                </a:solidFill>
                <a:latin typeface="Comic Sans MS" pitchFamily="66" charset="0"/>
              </a:rPr>
              <a:t>Matrix Element Likelihood Method</a:t>
            </a:r>
            <a:endParaRPr lang="en-US" sz="6000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404664"/>
            <a:ext cx="780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New Use of Matrix Elements</a:t>
            </a:r>
            <a:endParaRPr lang="en-US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30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Conventional Methods</a:t>
            </a:r>
            <a:r>
              <a:rPr lang="en-US" dirty="0" smtClean="0">
                <a:latin typeface="Comic Sans MS" pitchFamily="66" charset="0"/>
              </a:rPr>
              <a:t/>
            </a:r>
            <a:br>
              <a:rPr lang="en-US" dirty="0" smtClean="0">
                <a:latin typeface="Comic Sans MS" pitchFamily="66" charset="0"/>
              </a:rPr>
            </a:br>
            <a:r>
              <a:rPr lang="en-US" sz="1600" dirty="0" smtClean="0">
                <a:latin typeface="Comic Sans MS" pitchFamily="66" charset="0"/>
              </a:rPr>
              <a:t>e.g. Higgs mass in </a:t>
            </a:r>
            <a:r>
              <a:rPr lang="el-GR" sz="1600" dirty="0" err="1" smtClean="0">
                <a:latin typeface="Comic Sans MS" pitchFamily="66" charset="0"/>
              </a:rPr>
              <a:t>γγ</a:t>
            </a:r>
            <a:endParaRPr lang="en-US" sz="11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Select events based on cuts defined by MC studies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Build histograms on estimator (i.e. γ</a:t>
            </a:r>
            <a:r>
              <a:rPr lang="el-GR" sz="2000" dirty="0" smtClean="0">
                <a:latin typeface="Comic Sans MS" pitchFamily="66" charset="0"/>
              </a:rPr>
              <a:t>γ</a:t>
            </a:r>
            <a:r>
              <a:rPr lang="en-US" sz="2000" dirty="0" smtClean="0">
                <a:latin typeface="Comic Sans MS" pitchFamily="66" charset="0"/>
              </a:rPr>
              <a:t> mass)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Compare histograms with MC simulation for different values of the Higgs mass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Likelihood on histogram fit</a:t>
            </a:r>
          </a:p>
          <a:p>
            <a:endParaRPr lang="en-US" sz="26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sz="2600" dirty="0" smtClean="0">
                <a:latin typeface="Comic Sans MS" pitchFamily="66" charset="0"/>
              </a:rPr>
              <a:t>Easy to implement, but</a:t>
            </a:r>
          </a:p>
          <a:p>
            <a:r>
              <a:rPr lang="en-US" sz="2600" dirty="0" smtClean="0"/>
              <a:t>Full</a:t>
            </a:r>
            <a:r>
              <a:rPr lang="en-US" sz="2600" dirty="0" smtClean="0">
                <a:latin typeface="Comic Sans MS" pitchFamily="66" charset="0"/>
              </a:rPr>
              <a:t> event info not used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32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835696" y="456516"/>
            <a:ext cx="3096344" cy="4572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547664" y="332656"/>
            <a:ext cx="352839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>
                <a:solidFill>
                  <a:schemeClr val="accent1"/>
                </a:solidFill>
                <a:latin typeface="Comic Sans MS" pitchFamily="66" charset="0"/>
              </a:rPr>
              <a:t>Template</a:t>
            </a:r>
            <a:endParaRPr lang="en-US" sz="4400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429000"/>
            <a:ext cx="332403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9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Comic Sans MS" pitchFamily="66" charset="0"/>
              </a:rPr>
              <a:t>Matrix Element Methods</a:t>
            </a:r>
            <a:br>
              <a:rPr lang="en-US" dirty="0" smtClean="0">
                <a:solidFill>
                  <a:schemeClr val="accent1"/>
                </a:solidFill>
                <a:latin typeface="Comic Sans MS" pitchFamily="66" charset="0"/>
              </a:rPr>
            </a:br>
            <a:r>
              <a:rPr lang="en-US" sz="1600" dirty="0">
                <a:solidFill>
                  <a:prstClr val="black"/>
                </a:solidFill>
                <a:latin typeface="Comic Sans MS" pitchFamily="66" charset="0"/>
              </a:rPr>
              <a:t>e.g. Higgs mass in </a:t>
            </a:r>
            <a:r>
              <a:rPr lang="el-GR" sz="1600" dirty="0" err="1">
                <a:solidFill>
                  <a:prstClr val="black"/>
                </a:solidFill>
                <a:latin typeface="Comic Sans MS" pitchFamily="66" charset="0"/>
              </a:rPr>
              <a:t>γγ</a:t>
            </a:r>
            <a:endParaRPr lang="en-US" sz="3100" dirty="0">
              <a:solidFill>
                <a:schemeClr val="accent1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52" y="1484785"/>
            <a:ext cx="8229600" cy="180019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omic Sans MS" pitchFamily="66" charset="0"/>
              </a:rPr>
              <a:t>Select events based on cuts defined by MC studies </a:t>
            </a:r>
            <a:r>
              <a:rPr lang="en-US" sz="2000" dirty="0" smtClean="0">
                <a:latin typeface="Comic Sans MS" pitchFamily="66" charset="0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Use </a:t>
            </a:r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matrix element to </a:t>
            </a:r>
            <a:r>
              <a:rPr lang="en-US" sz="2000" dirty="0" smtClean="0">
                <a:latin typeface="Comic Sans MS" pitchFamily="66" charset="0"/>
              </a:rPr>
              <a:t>weight events for each </a:t>
            </a:r>
            <a:r>
              <a:rPr lang="en-US" sz="2000" dirty="0" smtClean="0"/>
              <a:t>similar </a:t>
            </a:r>
            <a:r>
              <a:rPr lang="en-US" sz="2000" dirty="0" smtClean="0">
                <a:latin typeface="Comic Sans MS" pitchFamily="66" charset="0"/>
              </a:rPr>
              <a:t>process (signal and backgrounds</a:t>
            </a:r>
            <a:r>
              <a:rPr lang="en-US" sz="2000" dirty="0">
                <a:latin typeface="Comic Sans MS" pitchFamily="66" charset="0"/>
              </a:rPr>
              <a:t>)</a:t>
            </a:r>
            <a:endParaRPr lang="en-US" sz="2000" dirty="0" smtClean="0">
              <a:latin typeface="Comic Sans MS" pitchFamily="66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Build and maximize likelihood of mass hypothesis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5063819"/>
            <a:ext cx="55742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For Precision measurement and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search for new phenomena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2215" y="4785237"/>
            <a:ext cx="26292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K. Kondo 90 (top mass)</a:t>
            </a: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D0, CDF, </a:t>
            </a:r>
          </a:p>
          <a:p>
            <a:r>
              <a:rPr lang="en-US" dirty="0" err="1">
                <a:solidFill>
                  <a:srgbClr val="0070C0"/>
                </a:solidFill>
                <a:latin typeface="Comic Sans MS" pitchFamily="66" charset="0"/>
              </a:rPr>
              <a:t>Madweight</a:t>
            </a:r>
            <a:r>
              <a:rPr lang="en-US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endParaRPr lang="en-US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Comic Sans MS" pitchFamily="66" charset="0"/>
              </a:rPr>
              <a:t>ATLAS, CMS </a:t>
            </a:r>
            <a:r>
              <a:rPr lang="en-US" dirty="0" err="1" smtClean="0">
                <a:solidFill>
                  <a:srgbClr val="0070C0"/>
                </a:solidFill>
                <a:latin typeface="Comic Sans MS" pitchFamily="66" charset="0"/>
              </a:rPr>
              <a:t>Mela</a:t>
            </a:r>
            <a:endParaRPr lang="en-US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Denis </a:t>
            </a:r>
            <a:r>
              <a:rPr lang="en-US" dirty="0" err="1" smtClean="0"/>
              <a:t>Perret</a:t>
            </a:r>
            <a:r>
              <a:rPr lang="en-US" dirty="0" smtClean="0"/>
              <a:t>-Gallix IN2P3-CNRS (France)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33</a:t>
            </a:fld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2784" y="3068960"/>
            <a:ext cx="8229600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atin typeface="Comic Sans MS" pitchFamily="66" charset="0"/>
              </a:rPr>
              <a:t>More involved and CPU intensive, but</a:t>
            </a:r>
          </a:p>
          <a:p>
            <a:r>
              <a:rPr lang="en-US" sz="1800" dirty="0" smtClean="0">
                <a:latin typeface="Comic Sans MS" pitchFamily="66" charset="0"/>
              </a:rPr>
              <a:t>Full event kinematics information is used</a:t>
            </a:r>
          </a:p>
          <a:p>
            <a:r>
              <a:rPr lang="en-US" sz="1800" dirty="0" smtClean="0">
                <a:latin typeface="Comic Sans MS" pitchFamily="66" charset="0"/>
              </a:rPr>
              <a:t>Improvement of statistical uncertainty</a:t>
            </a:r>
          </a:p>
          <a:p>
            <a:r>
              <a:rPr lang="en-US" sz="1800" dirty="0" smtClean="0">
                <a:latin typeface="Comic Sans MS" pitchFamily="66" charset="0"/>
              </a:rPr>
              <a:t>Separation between theory and experimental inputs</a:t>
            </a:r>
          </a:p>
          <a:p>
            <a:r>
              <a:rPr lang="en-US" sz="1800" dirty="0" smtClean="0">
                <a:latin typeface="Comic Sans MS" pitchFamily="66" charset="0"/>
              </a:rPr>
              <a:t>Complementary to template methods (different statistical significance)</a:t>
            </a:r>
          </a:p>
        </p:txBody>
      </p:sp>
    </p:spTree>
    <p:extLst>
      <p:ext uri="{BB962C8B-B14F-4D97-AF65-F5344CB8AC3E}">
        <p14:creationId xmlns:p14="http://schemas.microsoft.com/office/powerpoint/2010/main" val="324790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794" y="188640"/>
            <a:ext cx="8229600" cy="63408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Matrix Element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M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ethod in a nutshell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71600" y="1431803"/>
                <a:ext cx="7583059" cy="701053"/>
              </a:xfrm>
              <a:solidFill>
                <a:srgbClr val="BAFBFE"/>
              </a:solidFill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𝑃</m:t>
                    </m:r>
                    <m:r>
                      <a:rPr lang="en-US" sz="2000" b="0" i="1" baseline="-25000" smtClean="0">
                        <a:latin typeface="Cambria Math"/>
                      </a:rPr>
                      <m:t>𝑠𝑖𝑔</m:t>
                    </m:r>
                    <m:r>
                      <a:rPr lang="en-US" sz="2000" b="0" i="1" smtClean="0">
                        <a:latin typeface="Cambria Math"/>
                      </a:rPr>
                      <m:t>( 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latin typeface="Cambria Math"/>
                      </a:rPr>
                      <m:t>,  </m:t>
                    </m:r>
                    <m:r>
                      <a:rPr lang="en-US" sz="2000" b="0" i="1" smtClean="0">
                        <a:latin typeface="Cambria Math"/>
                      </a:rPr>
                      <m:t>𝑚𝑡</m:t>
                    </m:r>
                  </m:oMath>
                </a14:m>
                <a:r>
                  <a:rPr lang="en-US" sz="2000" dirty="0" smtClean="0"/>
                  <a:t> 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/>
                          </a:rPr>
                          <m:t>𝑁</m:t>
                        </m:r>
                      </m:den>
                    </m:f>
                    <m:nary>
                      <m:naryPr>
                        <m:limLoc m:val="undOvr"/>
                        <m:supHide m:val="on"/>
                        <m:ctrlPr>
                          <a:rPr lang="en-US" sz="2400" i="1" dirty="0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4"/>
                          </m:rPr>
                          <a:rPr lang="en-US" sz="2400" b="0" i="1" dirty="0" smtClean="0">
                            <a:latin typeface="Cambria Math"/>
                          </a:rPr>
                          <m:t>𝑦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,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𝑞</m:t>
                        </m:r>
                        <m:r>
                          <a:rPr lang="en-US" sz="2400" b="0" i="1" baseline="-25000" dirty="0" smtClean="0">
                            <a:latin typeface="Cambria Math"/>
                          </a:rPr>
                          <m:t>1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,</m:t>
                        </m:r>
                        <m:r>
                          <a:rPr lang="en-US" sz="2400" b="0" i="1" dirty="0" smtClean="0">
                            <a:latin typeface="Cambria Math"/>
                          </a:rPr>
                          <m:t>𝑞</m:t>
                        </m:r>
                        <m:r>
                          <a:rPr lang="en-US" sz="2400" b="0" i="1" baseline="-25000" dirty="0" smtClean="0">
                            <a:latin typeface="Cambria Math"/>
                          </a:rPr>
                          <m:t>2</m:t>
                        </m:r>
                      </m:sub>
                      <m:sup/>
                      <m:e>
                        <m:r>
                          <a:rPr lang="en-US" sz="2400" b="0" i="1" dirty="0" smtClean="0">
                            <a:latin typeface="Cambria Math"/>
                          </a:rPr>
                          <m:t>𝑑</m:t>
                        </m:r>
                        <m:r>
                          <m:rPr>
                            <m:sty m:val="p"/>
                          </m:rPr>
                          <a:rPr lang="el-GR" sz="2400" b="0" i="1" dirty="0" smtClean="0">
                            <a:latin typeface="Cambria Math"/>
                            <a:ea typeface="Cambria Math"/>
                          </a:rPr>
                          <m:t>Φ</m:t>
                        </m:r>
                        <m:r>
                          <a:rPr lang="en-US" sz="2400" b="0" i="1" baseline="-25000" dirty="0" smtClean="0">
                            <a:latin typeface="Cambria Math"/>
                            <a:ea typeface="Cambria Math"/>
                          </a:rPr>
                          <m:t>6</m:t>
                        </m:r>
                        <m:r>
                          <a:rPr lang="en-US" sz="2400" b="0" i="1" baseline="-25000" dirty="0" smtClean="0">
                            <a:latin typeface="Cambria Math"/>
                            <a:ea typeface="Cambria Math"/>
                          </a:rPr>
                          <m:t>  </m:t>
                        </m:r>
                      </m:e>
                    </m:nary>
                  </m:oMath>
                </a14:m>
                <a:r>
                  <a:rPr lang="en-US" sz="2000" i="0" dirty="0" smtClean="0">
                    <a:latin typeface="+mj-lt"/>
                  </a:rPr>
                  <a:t>|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  <a:ea typeface="Cambria Math"/>
                      </a:rPr>
                      <m:t>ℳ</m:t>
                    </m:r>
                    <m:r>
                      <a:rPr lang="en-US" sz="2000" b="0" i="1" baseline="-25000" dirty="0" smtClean="0">
                        <a:latin typeface="Cambria Math"/>
                        <a:ea typeface="Cambria Math"/>
                      </a:rPr>
                      <m:t>𝑡𝑡</m:t>
                    </m:r>
                    <m:r>
                      <a:rPr lang="en-US" sz="2000" b="0" i="1" baseline="-25000" dirty="0" smtClean="0">
                        <a:latin typeface="Cambria Math"/>
                        <a:ea typeface="Cambria Math"/>
                      </a:rPr>
                      <m:t>̅</m:t>
                    </m:r>
                  </m:oMath>
                </a14:m>
                <a:r>
                  <a:rPr lang="en-US" sz="2000" b="0" i="0" dirty="0" smtClean="0">
                    <a:latin typeface="+mj-lt"/>
                    <a:ea typeface="Cambria Math"/>
                  </a:rPr>
                  <a:t>|</a:t>
                </a:r>
                <a:r>
                  <a:rPr lang="en-US" sz="2000" b="0" i="0" baseline="30000" dirty="0" smtClean="0">
                    <a:latin typeface="+mj-lt"/>
                    <a:ea typeface="Cambria Math"/>
                  </a:rPr>
                  <a:t>2   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W(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/>
                      </a:rPr>
                      <m:t>𝑥</m:t>
                    </m:r>
                    <m:r>
                      <a:rPr lang="en-US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1800" i="1" dirty="0" smtClean="0">
                    <a:latin typeface="Cambria Math" pitchFamily="18" charset="0"/>
                    <a:ea typeface="Cambria Math" pitchFamily="18" charset="0"/>
                  </a:rPr>
                  <a:t>,y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)  </a:t>
                </a:r>
                <a:r>
                  <a:rPr lang="en-US" sz="2000" i="1" dirty="0" err="1" smtClean="0">
                    <a:latin typeface="Cambria Math" pitchFamily="18" charset="0"/>
                    <a:ea typeface="Cambria Math" pitchFamily="18" charset="0"/>
                  </a:rPr>
                  <a:t>f</a:t>
                </a:r>
                <a:r>
                  <a:rPr lang="en-US" sz="2000" i="1" baseline="-25000" dirty="0" err="1" smtClean="0">
                    <a:latin typeface="Cambria Math" pitchFamily="18" charset="0"/>
                    <a:ea typeface="Cambria Math" pitchFamily="18" charset="0"/>
                  </a:rPr>
                  <a:t>pdf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sz="1800" i="1" dirty="0" smtClean="0">
                    <a:latin typeface="Cambria Math" pitchFamily="18" charset="0"/>
                    <a:ea typeface="Cambria Math" pitchFamily="18" charset="0"/>
                  </a:rPr>
                  <a:t>q</a:t>
                </a:r>
                <a:r>
                  <a:rPr lang="en-US" sz="1800" i="1" baseline="-25000" dirty="0" smtClean="0">
                    <a:latin typeface="Cambria Math" pitchFamily="18" charset="0"/>
                    <a:ea typeface="Cambria Math" pitchFamily="18" charset="0"/>
                  </a:rPr>
                  <a:t>1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)</a:t>
                </a:r>
                <a:r>
                  <a:rPr lang="en-US" sz="2000" i="1" dirty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sz="2000" i="1" dirty="0" err="1" smtClean="0">
                    <a:latin typeface="Cambria Math" pitchFamily="18" charset="0"/>
                    <a:ea typeface="Cambria Math" pitchFamily="18" charset="0"/>
                  </a:rPr>
                  <a:t>f</a:t>
                </a:r>
                <a:r>
                  <a:rPr lang="en-US" sz="2000" i="1" baseline="-25000" dirty="0" err="1" smtClean="0">
                    <a:latin typeface="Cambria Math" pitchFamily="18" charset="0"/>
                    <a:ea typeface="Cambria Math" pitchFamily="18" charset="0"/>
                  </a:rPr>
                  <a:t>pdf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(</a:t>
                </a:r>
                <a:r>
                  <a:rPr lang="en-US" sz="1800" i="1" dirty="0" smtClean="0">
                    <a:latin typeface="Cambria Math" pitchFamily="18" charset="0"/>
                    <a:ea typeface="Cambria Math" pitchFamily="18" charset="0"/>
                  </a:rPr>
                  <a:t>q</a:t>
                </a:r>
                <a:r>
                  <a:rPr lang="en-US" sz="1800" i="1" baseline="-25000" dirty="0" smtClean="0">
                    <a:latin typeface="Cambria Math" pitchFamily="18" charset="0"/>
                    <a:ea typeface="Cambria Math" pitchFamily="18" charset="0"/>
                  </a:rPr>
                  <a:t>2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) d</a:t>
                </a:r>
                <a:r>
                  <a:rPr lang="en-US" sz="1800" i="1" dirty="0" smtClean="0">
                    <a:latin typeface="Cambria Math" pitchFamily="18" charset="0"/>
                    <a:ea typeface="Cambria Math" pitchFamily="18" charset="0"/>
                  </a:rPr>
                  <a:t>q</a:t>
                </a:r>
                <a:r>
                  <a:rPr lang="en-US" sz="1800" i="1" baseline="-25000" dirty="0" smtClean="0">
                    <a:latin typeface="Cambria Math" pitchFamily="18" charset="0"/>
                    <a:ea typeface="Cambria Math" pitchFamily="18" charset="0"/>
                  </a:rPr>
                  <a:t>1</a:t>
                </a:r>
                <a:r>
                  <a:rPr lang="en-US" sz="2000" i="1" dirty="0" smtClean="0">
                    <a:latin typeface="Cambria Math" pitchFamily="18" charset="0"/>
                    <a:ea typeface="Cambria Math" pitchFamily="18" charset="0"/>
                  </a:rPr>
                  <a:t>d</a:t>
                </a:r>
                <a:r>
                  <a:rPr lang="en-US" sz="1800" i="1" dirty="0" smtClean="0">
                    <a:latin typeface="Cambria Math" pitchFamily="18" charset="0"/>
                    <a:ea typeface="Cambria Math" pitchFamily="18" charset="0"/>
                  </a:rPr>
                  <a:t>q</a:t>
                </a:r>
                <a:r>
                  <a:rPr lang="en-US" sz="1800" i="1" baseline="-25000" dirty="0" smtClean="0">
                    <a:latin typeface="Cambria Math" pitchFamily="18" charset="0"/>
                    <a:ea typeface="Cambria Math" pitchFamily="18" charset="0"/>
                  </a:rPr>
                  <a:t>2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1600" y="1431803"/>
                <a:ext cx="7583059" cy="70105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78220" y="4293964"/>
                <a:ext cx="5737853" cy="461665"/>
              </a:xfrm>
              <a:prstGeom prst="rect">
                <a:avLst/>
              </a:prstGeom>
              <a:solidFill>
                <a:srgbClr val="BAFBFE"/>
              </a:solidFill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𝑃</m:t>
                    </m:r>
                    <m:r>
                      <a:rPr lang="en-US" sz="2400" b="0" i="1" baseline="-25000" smtClean="0">
                        <a:latin typeface="Cambria Math"/>
                      </a:rPr>
                      <m:t>𝑒𝑣𝑡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r>
                      <a:rPr lang="en-US" sz="2400" i="1">
                        <a:latin typeface="Cambria Math"/>
                      </a:rPr>
                      <m:t>𝑓</m:t>
                    </m:r>
                    <m:r>
                      <a:rPr lang="en-US" sz="2400" b="0" i="1" baseline="-25000" smtClean="0">
                        <a:latin typeface="Cambria Math"/>
                      </a:rPr>
                      <m:t>𝑠𝑖𝑔</m:t>
                    </m:r>
                    <m:r>
                      <a:rPr lang="en-US" sz="2400" i="1">
                        <a:latin typeface="Cambria Math"/>
                      </a:rPr>
                      <m:t>𝑃</m:t>
                    </m:r>
                    <m:r>
                      <a:rPr lang="en-US" sz="2400" b="0" i="1" baseline="-25000" smtClean="0">
                        <a:latin typeface="Cambria Math"/>
                      </a:rPr>
                      <m:t>𝑠𝑖𝑔</m:t>
                    </m:r>
                    <m:r>
                      <a:rPr lang="en-US" sz="2400" b="0" i="1" smtClean="0">
                        <a:latin typeface="Cambria Math"/>
                      </a:rPr>
                      <m:t>+</m:t>
                    </m:r>
                    <m:r>
                      <a:rPr lang="en-US" sz="2400" i="1">
                        <a:latin typeface="Cambria Math"/>
                      </a:rPr>
                      <m:t>𝑓</m:t>
                    </m:r>
                    <m:r>
                      <a:rPr lang="en-US" sz="2400" b="0" i="1" baseline="-25000" smtClean="0">
                        <a:latin typeface="Cambria Math"/>
                      </a:rPr>
                      <m:t>𝑏𝑘𝑔</m:t>
                    </m:r>
                    <m:r>
                      <a:rPr lang="en-US" sz="2400" b="0" i="1" baseline="-50000" smtClean="0">
                        <a:latin typeface="Cambria Math"/>
                      </a:rPr>
                      <m:t>1</m:t>
                    </m:r>
                    <m:r>
                      <a:rPr lang="en-US" sz="2400" i="1">
                        <a:latin typeface="Cambria Math"/>
                      </a:rPr>
                      <m:t>𝑃</m:t>
                    </m:r>
                    <m:r>
                      <a:rPr lang="en-US" sz="2400" b="0" i="1" baseline="-25000" smtClean="0">
                        <a:latin typeface="Cambria Math"/>
                      </a:rPr>
                      <m:t>𝑏𝑘𝑔</m:t>
                    </m:r>
                    <m:r>
                      <a:rPr lang="en-US" sz="2400" b="0" i="1" baseline="-5000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400" dirty="0" smtClean="0"/>
                  <a:t>+ …+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𝑓</m:t>
                    </m:r>
                    <m:r>
                      <a:rPr lang="en-US" sz="2400" b="0" i="1" baseline="-25000" smtClean="0">
                        <a:latin typeface="Cambria Math"/>
                      </a:rPr>
                      <m:t>𝑏𝑘𝑔</m:t>
                    </m:r>
                    <m:r>
                      <a:rPr lang="en-US" sz="2400" b="0" i="1" baseline="-50000" smtClean="0">
                        <a:latin typeface="Cambria Math"/>
                      </a:rPr>
                      <m:t>𝑛</m:t>
                    </m:r>
                    <m:r>
                      <a:rPr lang="en-US" sz="2400" i="1">
                        <a:latin typeface="Cambria Math"/>
                      </a:rPr>
                      <m:t>𝑃</m:t>
                    </m:r>
                    <m:r>
                      <a:rPr lang="en-US" sz="2400" b="0" i="1" baseline="-25000" smtClean="0">
                        <a:latin typeface="Cambria Math"/>
                      </a:rPr>
                      <m:t>𝑏𝑘𝑔</m:t>
                    </m:r>
                    <m:r>
                      <a:rPr lang="en-US" sz="2400" b="0" i="1" baseline="-50000" smtClean="0">
                        <a:latin typeface="Cambria Math"/>
                      </a:rPr>
                      <m:t>𝑛</m:t>
                    </m:r>
                  </m:oMath>
                </a14:m>
                <a:endParaRPr lang="en-US" sz="2400" baseline="-50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220" y="4293964"/>
                <a:ext cx="5737853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319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4241140" y="1484784"/>
            <a:ext cx="762908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907704" y="1628800"/>
            <a:ext cx="360040" cy="32160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578220" y="1628800"/>
            <a:ext cx="216024" cy="298466"/>
          </a:xfrm>
          <a:prstGeom prst="roundRect">
            <a:avLst>
              <a:gd name="adj" fmla="val 0"/>
            </a:avLst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5076056" y="1484784"/>
            <a:ext cx="864096" cy="576064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099598" y="5661247"/>
                <a:ext cx="4006670" cy="548640"/>
              </a:xfrm>
              <a:prstGeom prst="rect">
                <a:avLst/>
              </a:prstGeom>
              <a:solidFill>
                <a:srgbClr val="BAFBFE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</a:rPr>
                      <m:t>ℒ</m:t>
                    </m:r>
                  </m:oMath>
                </a14:m>
                <a:r>
                  <a:rPr lang="en-US" sz="2400" dirty="0" smtClean="0"/>
                  <a:t>(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sz="2400" i="1" baseline="-25000" dirty="0"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r>
                  <a:rPr lang="en-US" sz="2400" dirty="0" smtClean="0"/>
                  <a:t>) = -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dirty="0" smtClean="0">
                        <a:latin typeface="Cambria Math"/>
                        <a:ea typeface="Cambria Math"/>
                      </a:rPr>
                      <m:t>ln</m:t>
                    </m:r>
                    <m:r>
                      <a:rPr lang="en-US" sz="2400" b="0" i="0" dirty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l-GR" sz="2400" b="0" i="0" dirty="0" smtClean="0">
                        <a:latin typeface="Cambria Math"/>
                        <a:ea typeface="Cambria Math"/>
                      </a:rPr>
                      <m:t>Π</m:t>
                    </m:r>
                    <m:r>
                      <a:rPr lang="en-US" sz="2400" b="0" i="1" baseline="-50000" dirty="0" err="1" smtClean="0">
                        <a:latin typeface="Cambria Math"/>
                        <a:ea typeface="Cambria Math"/>
                      </a:rPr>
                      <m:t>𝑒𝑣𝑡</m:t>
                    </m:r>
                    <m:r>
                      <a:rPr lang="en-US" sz="2400" b="0" i="1" dirty="0" err="1" smtClean="0">
                        <a:latin typeface="Cambria Math"/>
                        <a:ea typeface="Cambria Math"/>
                      </a:rPr>
                      <m:t>𝑃</m:t>
                    </m:r>
                    <m:r>
                      <a:rPr lang="en-US" sz="2400" b="0" i="1" baseline="-25000" dirty="0" smtClean="0">
                        <a:latin typeface="Cambria Math"/>
                        <a:ea typeface="Cambria Math"/>
                      </a:rPr>
                      <m:t>𝑒𝑣𝑡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 (</m:t>
                    </m:r>
                    <m:r>
                      <a:rPr lang="en-US" sz="2400" b="0" i="1" dirty="0" err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2400" b="0" i="1" dirty="0" err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𝑚</m:t>
                    </m:r>
                    <m:r>
                      <a:rPr lang="en-US" sz="2400" b="0" i="1" baseline="-25000" dirty="0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9598" y="5661247"/>
                <a:ext cx="4006670" cy="548640"/>
              </a:xfrm>
              <a:prstGeom prst="rect">
                <a:avLst/>
              </a:prstGeom>
              <a:blipFill rotWithShape="1">
                <a:blip r:embed="rId4"/>
                <a:stretch>
                  <a:fillRect l="-304" t="-8889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70276" y="5113292"/>
            <a:ext cx="698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For the selected event sample: minimize the negative likelihood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332" y="2847419"/>
            <a:ext cx="5615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omic Sans MS" pitchFamily="66" charset="0"/>
              </a:rPr>
              <a:t>Matrix element for </a:t>
            </a:r>
            <a:r>
              <a:rPr lang="en-US" sz="1400" dirty="0" err="1" smtClean="0">
                <a:latin typeface="Comic Sans MS" pitchFamily="66" charset="0"/>
              </a:rPr>
              <a:t>tt</a:t>
            </a:r>
            <a:r>
              <a:rPr lang="en-US" sz="1400" dirty="0" smtClean="0">
                <a:latin typeface="Comic Sans MS" pitchFamily="66" charset="0"/>
              </a:rPr>
              <a:t>̅ production and decay into y </a:t>
            </a:r>
            <a:r>
              <a:rPr lang="en-US" sz="1400" dirty="0" err="1" smtClean="0">
                <a:latin typeface="Comic Sans MS" pitchFamily="66" charset="0"/>
              </a:rPr>
              <a:t>partonic</a:t>
            </a:r>
            <a:r>
              <a:rPr lang="en-US" sz="1400" dirty="0" smtClean="0">
                <a:latin typeface="Comic Sans MS" pitchFamily="66" charset="0"/>
              </a:rPr>
              <a:t> state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0580" y="3399383"/>
            <a:ext cx="3898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omic Sans MS" pitchFamily="66" charset="0"/>
              </a:rPr>
              <a:t>Transfer Function between x and y state </a:t>
            </a:r>
          </a:p>
          <a:p>
            <a:r>
              <a:rPr lang="en-US" sz="1400" dirty="0" smtClean="0">
                <a:latin typeface="Comic Sans MS" pitchFamily="66" charset="0"/>
              </a:rPr>
              <a:t>with detector resolution and </a:t>
            </a:r>
            <a:r>
              <a:rPr lang="en-US" sz="1400" dirty="0" err="1" smtClean="0">
                <a:latin typeface="Comic Sans MS" pitchFamily="66" charset="0"/>
              </a:rPr>
              <a:t>hadronization</a:t>
            </a:r>
            <a:r>
              <a:rPr lang="en-US" sz="1200" dirty="0" smtClean="0">
                <a:latin typeface="Comic Sans MS" pitchFamily="66" charset="0"/>
              </a:rPr>
              <a:t>.  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248562" y="3356992"/>
            <a:ext cx="3715926" cy="576064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71500" y="2697886"/>
            <a:ext cx="5436604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70276" y="1062471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For each event: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79512" y="2221848"/>
            <a:ext cx="2088232" cy="298466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36297" y="2232581"/>
            <a:ext cx="1941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omic Sans MS" pitchFamily="66" charset="0"/>
              </a:rPr>
              <a:t>Measured kinematics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915816" y="2259727"/>
            <a:ext cx="1896355" cy="321604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915816" y="2277186"/>
            <a:ext cx="1911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Comic Sans MS" pitchFamily="66" charset="0"/>
              </a:rPr>
              <a:t>Top mass hypothesis</a:t>
            </a:r>
            <a:endParaRPr lang="en-US" sz="1400" dirty="0">
              <a:latin typeface="Comic Sans MS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34</a:t>
            </a:fld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79512" y="3923764"/>
            <a:ext cx="6282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For each event, all possible processes (matrix elements):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0756" y="700478"/>
            <a:ext cx="2754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e.g. Top mass evaluation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03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9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Top mass measurement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465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6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7696171" cy="532859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7784" y="404664"/>
            <a:ext cx="1433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H-&gt;ZZ*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2998693"/>
            <a:ext cx="26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MELA[0,1]  0: background</a:t>
            </a:r>
          </a:p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                1: signal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80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6" y="17532"/>
            <a:ext cx="8440256" cy="584162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2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38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640960" cy="598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188640"/>
            <a:ext cx="8229600" cy="64807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Cross disciplinary Issues</a:t>
            </a:r>
            <a:endParaRPr lang="en-US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Symbolic manipulation</a:t>
            </a:r>
            <a:r>
              <a:rPr lang="en-US" sz="2400" dirty="0" smtClean="0">
                <a:latin typeface="Comic Sans MS" pitchFamily="66" charset="0"/>
              </a:rPr>
              <a:t> packages (</a:t>
            </a:r>
            <a:r>
              <a:rPr lang="en-US" sz="2400" dirty="0" err="1" smtClean="0">
                <a:latin typeface="Comic Sans MS" pitchFamily="66" charset="0"/>
              </a:rPr>
              <a:t>mathematica</a:t>
            </a:r>
            <a:r>
              <a:rPr lang="en-US" sz="2400" dirty="0" smtClean="0">
                <a:latin typeface="Comic Sans MS" pitchFamily="66" charset="0"/>
              </a:rPr>
              <a:t>, maple, reduce,…)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Form</a:t>
            </a:r>
            <a:endParaRPr lang="en-US" sz="2000" dirty="0" smtClean="0">
              <a:latin typeface="Comic Sans MS" pitchFamily="66" charset="0"/>
            </a:endParaRPr>
          </a:p>
          <a:p>
            <a:pPr lvl="2"/>
            <a:r>
              <a:rPr lang="en-US" sz="1600" dirty="0" smtClean="0">
                <a:latin typeface="Comic Sans MS" pitchFamily="66" charset="0"/>
              </a:rPr>
              <a:t>Expression size: only limited by disk space and </a:t>
            </a:r>
            <a:r>
              <a:rPr lang="en-US" sz="1600" dirty="0" err="1" smtClean="0">
                <a:latin typeface="Comic Sans MS" pitchFamily="66" charset="0"/>
              </a:rPr>
              <a:t>cpu</a:t>
            </a:r>
            <a:r>
              <a:rPr lang="en-US" sz="1600" dirty="0" smtClean="0">
                <a:latin typeface="Comic Sans MS" pitchFamily="66" charset="0"/>
              </a:rPr>
              <a:t> time</a:t>
            </a:r>
          </a:p>
          <a:p>
            <a:pPr lvl="2"/>
            <a:r>
              <a:rPr lang="en-US" sz="1600" dirty="0" smtClean="0">
                <a:latin typeface="Comic Sans MS" pitchFamily="66" charset="0"/>
              </a:rPr>
              <a:t>Parallel form</a:t>
            </a:r>
          </a:p>
          <a:p>
            <a:r>
              <a:rPr lang="en-US" sz="2400" dirty="0" smtClean="0">
                <a:latin typeface="Comic Sans MS" pitchFamily="66" charset="0"/>
              </a:rPr>
              <a:t>Numerical multi-dimensional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integration</a:t>
            </a:r>
            <a:r>
              <a:rPr lang="en-US" sz="2400" dirty="0" smtClean="0">
                <a:latin typeface="Comic Sans MS" pitchFamily="66" charset="0"/>
              </a:rPr>
              <a:t> packages</a:t>
            </a:r>
          </a:p>
          <a:p>
            <a:pPr lvl="1"/>
            <a:r>
              <a:rPr lang="en-US" sz="2000" dirty="0" smtClean="0">
                <a:latin typeface="Comic Sans MS" pitchFamily="66" charset="0"/>
              </a:rPr>
              <a:t>Large integrands</a:t>
            </a:r>
          </a:p>
          <a:p>
            <a:pPr lvl="1"/>
            <a:r>
              <a:rPr lang="en-US" sz="2000" dirty="0"/>
              <a:t>S</a:t>
            </a:r>
            <a:r>
              <a:rPr lang="en-US" sz="2000" dirty="0" smtClean="0">
                <a:latin typeface="Comic Sans MS" pitchFamily="66" charset="0"/>
              </a:rPr>
              <a:t>ingularities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Parallel</a:t>
            </a:r>
            <a:r>
              <a:rPr lang="en-US" sz="2400" dirty="0" smtClean="0">
                <a:latin typeface="Comic Sans MS" pitchFamily="66" charset="0"/>
              </a:rPr>
              <a:t> computation (symbolic, automation, integration, ..)</a:t>
            </a:r>
          </a:p>
          <a:p>
            <a:pPr lvl="1"/>
            <a:r>
              <a:rPr lang="en-US" sz="2000" dirty="0" smtClean="0">
                <a:latin typeface="Comic Sans MS" pitchFamily="66" charset="0"/>
              </a:rPr>
              <a:t>Efficient use of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many-core</a:t>
            </a:r>
            <a:r>
              <a:rPr lang="en-US" sz="2000" dirty="0" smtClean="0">
                <a:latin typeface="Comic Sans MS" pitchFamily="66" charset="0"/>
              </a:rPr>
              <a:t> (long term trend of the industry)</a:t>
            </a:r>
          </a:p>
          <a:p>
            <a:pPr lvl="1"/>
            <a:r>
              <a:rPr lang="en-US" sz="2000" dirty="0" smtClean="0">
                <a:latin typeface="Comic Sans MS" pitchFamily="66" charset="0"/>
              </a:rPr>
              <a:t>Portable enough for other architectures (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GPU</a:t>
            </a:r>
            <a:r>
              <a:rPr lang="en-US" sz="2000" dirty="0" smtClean="0">
                <a:latin typeface="Comic Sans MS" pitchFamily="66" charset="0"/>
              </a:rPr>
              <a:t>, …)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Floating point high precision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Quad,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Octuple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precision</a:t>
            </a:r>
            <a:r>
              <a:rPr lang="en-US" sz="2000" dirty="0" smtClean="0">
                <a:latin typeface="Comic Sans MS" pitchFamily="66" charset="0"/>
              </a:rPr>
              <a:t>, … sometime reduces le </a:t>
            </a:r>
            <a:r>
              <a:rPr lang="en-US" sz="2000" dirty="0" err="1" smtClean="0">
                <a:latin typeface="Comic Sans MS" pitchFamily="66" charset="0"/>
              </a:rPr>
              <a:t>nb</a:t>
            </a:r>
            <a:r>
              <a:rPr lang="en-US" sz="2000" dirty="0" smtClean="0">
                <a:latin typeface="Comic Sans MS" pitchFamily="66" charset="0"/>
              </a:rPr>
              <a:t> of iteration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Automation</a:t>
            </a:r>
            <a:r>
              <a:rPr lang="en-US" sz="2400" dirty="0" smtClean="0">
                <a:latin typeface="Comic Sans MS" pitchFamily="66" charset="0"/>
              </a:rPr>
              <a:t> and gluing different packages (</a:t>
            </a:r>
            <a:r>
              <a:rPr lang="en-US" sz="2400" dirty="0" err="1" smtClean="0">
                <a:latin typeface="Comic Sans MS" pitchFamily="66" charset="0"/>
              </a:rPr>
              <a:t>perl</a:t>
            </a:r>
            <a:r>
              <a:rPr lang="en-US" sz="2400" dirty="0" smtClean="0">
                <a:latin typeface="Comic Sans MS" pitchFamily="66" charset="0"/>
              </a:rPr>
              <a:t>, python, java, …)</a:t>
            </a:r>
          </a:p>
          <a:p>
            <a:r>
              <a:rPr lang="en-US" sz="2400" dirty="0" smtClean="0">
                <a:latin typeface="Comic Sans MS" pitchFamily="66" charset="0"/>
              </a:rPr>
              <a:t>Large computing world-wide infrastructures (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Data grid</a:t>
            </a:r>
            <a:r>
              <a:rPr lang="en-US" sz="2400" dirty="0" smtClean="0">
                <a:latin typeface="Comic Sans MS" pitchFamily="66" charset="0"/>
              </a:rPr>
              <a:t>, Clouds,..)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Data Analysis toolkits </a:t>
            </a:r>
            <a:r>
              <a:rPr lang="en-US" sz="2400" dirty="0" smtClean="0">
                <a:latin typeface="Comic Sans MS" pitchFamily="66" charset="0"/>
              </a:rPr>
              <a:t>(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root</a:t>
            </a:r>
            <a:r>
              <a:rPr lang="en-US" sz="2400" dirty="0" smtClean="0">
                <a:latin typeface="Comic Sans MS" pitchFamily="66" charset="0"/>
              </a:rPr>
              <a:t>) and statistical methods: NN, multivariate analysis, …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39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0160" y="5661248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ACAT 2013</a:t>
            </a:r>
            <a:r>
              <a:rPr lang="en-US" dirty="0" smtClean="0">
                <a:latin typeface="Comic Sans MS" pitchFamily="66" charset="0"/>
              </a:rPr>
              <a:t>, 15</a:t>
            </a:r>
            <a:r>
              <a:rPr lang="en-US" baseline="30000" dirty="0" smtClean="0">
                <a:latin typeface="Comic Sans MS" pitchFamily="66" charset="0"/>
              </a:rPr>
              <a:t>th</a:t>
            </a:r>
            <a:r>
              <a:rPr lang="en-US" dirty="0" smtClean="0">
                <a:latin typeface="Comic Sans MS" pitchFamily="66" charset="0"/>
              </a:rPr>
              <a:t> Int. Workshop on Advanced </a:t>
            </a:r>
            <a:r>
              <a:rPr lang="en-US" dirty="0">
                <a:latin typeface="Comic Sans MS" pitchFamily="66" charset="0"/>
              </a:rPr>
              <a:t>Computing and Analysis </a:t>
            </a:r>
            <a:r>
              <a:rPr lang="en-US" dirty="0" smtClean="0">
                <a:latin typeface="Comic Sans MS" pitchFamily="66" charset="0"/>
              </a:rPr>
              <a:t>Techniques </a:t>
            </a:r>
            <a:r>
              <a:rPr lang="en-US" dirty="0">
                <a:latin typeface="Comic Sans MS" pitchFamily="66" charset="0"/>
              </a:rPr>
              <a:t>for </a:t>
            </a:r>
            <a:r>
              <a:rPr lang="en-US" dirty="0" smtClean="0">
                <a:latin typeface="Comic Sans MS" pitchFamily="66" charset="0"/>
              </a:rPr>
              <a:t>Research </a:t>
            </a:r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Beijing </a:t>
            </a:r>
            <a:r>
              <a:rPr lang="en-US" sz="1600" dirty="0">
                <a:solidFill>
                  <a:srgbClr val="FF0000"/>
                </a:solidFill>
                <a:latin typeface="Comic Sans MS" pitchFamily="66" charset="0"/>
              </a:rPr>
              <a:t>(May 16-21, </a:t>
            </a:r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2013) </a:t>
            </a:r>
            <a:r>
              <a:rPr lang="en-US" sz="1600" dirty="0" smtClean="0">
                <a:latin typeface="Comic Sans MS" pitchFamily="66" charset="0"/>
                <a:hlinkClick r:id="rId2"/>
              </a:rPr>
              <a:t>http</a:t>
            </a:r>
            <a:r>
              <a:rPr lang="en-US" sz="1600" dirty="0">
                <a:latin typeface="Comic Sans MS" pitchFamily="66" charset="0"/>
                <a:hlinkClick r:id="rId2"/>
              </a:rPr>
              <a:t>://acat2013.ihep.ac.cn/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44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istory-universe-0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272476"/>
            <a:ext cx="8424936" cy="701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Conclusions I</a:t>
            </a:r>
            <a:b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Physics simulations</a:t>
            </a:r>
          </a:p>
        </p:txBody>
      </p:sp>
      <p:sp>
        <p:nvSpPr>
          <p:cNvPr id="6656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844824"/>
            <a:ext cx="8077200" cy="4419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Monte-</a:t>
            </a:r>
            <a:r>
              <a:rPr lang="en-US" sz="2400" dirty="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arlo</a:t>
            </a:r>
            <a:r>
              <a:rPr lang="en-US" sz="2400" dirty="0" smtClean="0">
                <a:latin typeface="Comic Sans MS" pitchFamily="66" charset="0"/>
              </a:rPr>
              <a:t> event simulations: </a:t>
            </a:r>
            <a:r>
              <a:rPr lang="en-US" sz="2400" dirty="0">
                <a:solidFill>
                  <a:srgbClr val="FF0000"/>
                </a:solidFill>
                <a:latin typeface="Comic Sans MS" pitchFamily="66" charset="0"/>
              </a:rPr>
              <a:t>m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andatory</a:t>
            </a:r>
            <a:r>
              <a:rPr lang="en-US" sz="2400" dirty="0" smtClean="0">
                <a:latin typeface="Comic Sans MS" pitchFamily="66" charset="0"/>
              </a:rPr>
              <a:t> for Experimental Design and Data Analysis in HEP</a:t>
            </a:r>
          </a:p>
          <a:p>
            <a:pPr eaLnBrk="1" hangingPunct="1"/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Automatic calculation </a:t>
            </a:r>
            <a:r>
              <a:rPr lang="en-US" sz="2400" dirty="0" smtClean="0">
                <a:latin typeface="Comic Sans MS" pitchFamily="66" charset="0"/>
              </a:rPr>
              <a:t>of physics processes is now the rule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NLO calculations </a:t>
            </a:r>
            <a:r>
              <a:rPr lang="en-US" sz="2400" dirty="0" smtClean="0">
                <a:latin typeface="Comic Sans MS" pitchFamily="66" charset="0"/>
              </a:rPr>
              <a:t>are needed for LHC(QCD) studies.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NLO revolution </a:t>
            </a:r>
            <a:r>
              <a:rPr lang="en-US" sz="2400" dirty="0" smtClean="0">
                <a:latin typeface="Comic Sans MS" pitchFamily="66" charset="0"/>
              </a:rPr>
              <a:t>open widely the field of possible new needed calculations.</a:t>
            </a:r>
          </a:p>
          <a:p>
            <a:pPr lvl="1"/>
            <a:r>
              <a:rPr lang="en-US" sz="2400" dirty="0" smtClean="0">
                <a:latin typeface="Comic Sans MS" pitchFamily="66" charset="0"/>
              </a:rPr>
              <a:t>But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computing time and memory size </a:t>
            </a:r>
            <a:r>
              <a:rPr lang="en-US" sz="2400" dirty="0" smtClean="0">
                <a:latin typeface="Comic Sans MS" pitchFamily="66" charset="0"/>
              </a:rPr>
              <a:t>become an issue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7724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Conclusions II</a:t>
            </a:r>
            <a:b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utomatic Matrix elements or amplitude calculations </a:t>
            </a:r>
            <a:endParaRPr 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589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268760"/>
            <a:ext cx="7772400" cy="4648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mic Sans MS" pitchFamily="66" charset="0"/>
              </a:rPr>
              <a:t>Event generators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omic Sans MS" pitchFamily="66" charset="0"/>
              </a:rPr>
              <a:t>Process automatic calculations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latin typeface="Comic Sans MS" pitchFamily="66" charset="0"/>
              </a:rPr>
              <a:t>Many Physics Models, many processes, many diagrams, higher orders</a:t>
            </a:r>
            <a:endParaRPr lang="en-US" sz="2000" dirty="0" smtClean="0">
              <a:latin typeface="Comic Sans MS" pitchFamily="66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omic Sans MS" pitchFamily="66" charset="0"/>
              </a:rPr>
              <a:t>Matrix element automatic construction: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latin typeface="Comic Sans MS" pitchFamily="66" charset="0"/>
              </a:rPr>
              <a:t>tree level </a:t>
            </a:r>
            <a:r>
              <a:rPr lang="en-US" sz="2000" dirty="0" smtClean="0">
                <a:solidFill>
                  <a:srgbClr val="FF0000"/>
                </a:solidFill>
              </a:rPr>
              <a:t>done </a:t>
            </a:r>
            <a:r>
              <a:rPr lang="en-US" sz="1800" dirty="0" smtClean="0">
                <a:solidFill>
                  <a:srgbClr val="FF0000"/>
                </a:solidFill>
              </a:rPr>
              <a:t>but needs kinematics tuning for efficiency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>
                <a:latin typeface="Comic Sans MS" pitchFamily="66" charset="0"/>
              </a:rPr>
              <a:t>1-loop processes </a:t>
            </a:r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in (big) progress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latin typeface="Comic Sans MS" pitchFamily="66" charset="0"/>
              </a:rPr>
              <a:t>Many event generators available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Comic Sans MS" pitchFamily="66" charset="0"/>
              </a:rPr>
              <a:t>Data Analysis for precision and new physics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Matrix Element Method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Full use of event information, best error estimate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complementary to the template method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but </a:t>
            </a:r>
            <a:r>
              <a:rPr lang="en-US" sz="2000" dirty="0" err="1"/>
              <a:t>cpu</a:t>
            </a:r>
            <a:r>
              <a:rPr lang="en-US" sz="2000" dirty="0"/>
              <a:t> time consuming</a:t>
            </a:r>
            <a:endParaRPr lang="en-US" sz="2000" dirty="0" smtClean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866658"/>
            <a:ext cx="4608512" cy="992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75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physics.mcmaster.ca/ElementaryParticle/wp-content/uploads/2012/07/Higgs-Bum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696744" cy="55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188640"/>
            <a:ext cx="66848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CERN-LHC “New Boson” discovery</a:t>
            </a:r>
          </a:p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PP -&gt; H+X -&gt; </a:t>
            </a:r>
            <a:r>
              <a:rPr lang="el-GR" sz="3200" dirty="0" err="1" smtClean="0">
                <a:solidFill>
                  <a:srgbClr val="0070C0"/>
                </a:solidFill>
                <a:latin typeface="Comic Sans MS" pitchFamily="66" charset="0"/>
              </a:rPr>
              <a:t>γγ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+X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MS CERN Particle Tra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497" y="0"/>
            <a:ext cx="4677578" cy="318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281865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LHC Events</a:t>
            </a:r>
            <a:br>
              <a:rPr lang="en-US" dirty="0" smtClean="0"/>
            </a:br>
            <a:r>
              <a:rPr lang="en-US" dirty="0" smtClean="0"/>
              <a:t>@ 7.5 </a:t>
            </a:r>
            <a:r>
              <a:rPr lang="en-US" dirty="0" err="1" smtClean="0"/>
              <a:t>TeV</a:t>
            </a:r>
            <a:endParaRPr lang="en-US" dirty="0"/>
          </a:p>
        </p:txBody>
      </p:sp>
      <p:pic>
        <p:nvPicPr>
          <p:cNvPr id="7170" name="Picture 2" descr="http://i.livescience.com/images/i/22662/i02/lhc-atlas-proto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8" y="2348880"/>
            <a:ext cx="496500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2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14" y="44624"/>
            <a:ext cx="7441374" cy="670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2032" y="4005064"/>
            <a:ext cx="27302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CERN LHC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~100 m underground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27 km long tunnel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178860"/>
            <a:ext cx="19527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Top of Europe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Mont Blanc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6211" y="1399523"/>
            <a:ext cx="226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Geneva jet </a:t>
            </a:r>
            <a:r>
              <a:rPr lang="en-US" sz="2000" b="1" dirty="0" err="1" smtClean="0">
                <a:solidFill>
                  <a:srgbClr val="FF0000"/>
                </a:solidFill>
                <a:latin typeface="Comic Sans MS" pitchFamily="66" charset="0"/>
              </a:rPr>
              <a:t>d’eau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75999"/>
            <a:ext cx="1706635" cy="113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5187589" y="1799633"/>
            <a:ext cx="824571" cy="43716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920029" y="404664"/>
            <a:ext cx="876107" cy="25627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730389" y="3645025"/>
            <a:ext cx="2402176" cy="71398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273189" y="2636912"/>
            <a:ext cx="9144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538840" y="2081955"/>
            <a:ext cx="2630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Geneva intl. airport</a:t>
            </a:r>
            <a:endParaRPr 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6006210" y="2418327"/>
            <a:ext cx="824571" cy="43716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3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624"/>
            <a:ext cx="6928695" cy="626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95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ijet_H264_-720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957" y="0"/>
            <a:ext cx="4213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ATLAS 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Experiment © 2012 CERN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CCP 2012, Osaka  Oct 14-18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Denis Perret-Gallix IN2P3-CNRS (France)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F2B08-18F6-4160-A7BC-A215CB9BE69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5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10261</TotalTime>
  <Words>1726</Words>
  <Application>Microsoft Office PowerPoint</Application>
  <PresentationFormat>On-screen Show (4:3)</PresentationFormat>
  <Paragraphs>362</Paragraphs>
  <Slides>41</Slides>
  <Notes>0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1_Custom Design</vt:lpstr>
      <vt:lpstr>PowerPoint Presentation</vt:lpstr>
      <vt:lpstr>PowerPoint Presentation</vt:lpstr>
      <vt:lpstr>Overview from goals to means</vt:lpstr>
      <vt:lpstr>PowerPoint Presentation</vt:lpstr>
      <vt:lpstr>PowerPoint Presentation</vt:lpstr>
      <vt:lpstr>LHC Events @ 7.5 TeV</vt:lpstr>
      <vt:lpstr>PowerPoint Presentation</vt:lpstr>
      <vt:lpstr>PowerPoint Presentation</vt:lpstr>
      <vt:lpstr>PowerPoint Presentation</vt:lpstr>
      <vt:lpstr>PowerPoint Presentation</vt:lpstr>
      <vt:lpstr>Computing needed at all stages</vt:lpstr>
      <vt:lpstr>Monte-Carlo Event Simulation  a major component of  Particle Physics </vt:lpstr>
      <vt:lpstr>PowerPoint Presentation</vt:lpstr>
      <vt:lpstr>Frontier Computation </vt:lpstr>
      <vt:lpstr>Complexity</vt:lpstr>
      <vt:lpstr>PowerPoint Presentation</vt:lpstr>
      <vt:lpstr>PowerPoint Presentation</vt:lpstr>
      <vt:lpstr>PowerPoint Presentation</vt:lpstr>
      <vt:lpstr>- II -  Monte-Carlo  Event simulation</vt:lpstr>
      <vt:lpstr>PowerPoint Presentation</vt:lpstr>
      <vt:lpstr>From Physics models to Simulation          Physics process probability (Matrix Element) </vt:lpstr>
      <vt:lpstr>PowerPoint Presentation</vt:lpstr>
      <vt:lpstr>PowerPoint Presentation</vt:lpstr>
      <vt:lpstr>Perturbative QCD  requires higher orders calculations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Multi-dimensional integration Vegas, Bases, Dice, Vamp, Parint</vt:lpstr>
      <vt:lpstr>- III - Event Analysis Matrix Element Likelihood Method</vt:lpstr>
      <vt:lpstr>Conventional Methods e.g. Higgs mass in γγ</vt:lpstr>
      <vt:lpstr>Matrix Element Methods e.g. Higgs mass in γγ</vt:lpstr>
      <vt:lpstr>Matrix Element Method in a nutshell</vt:lpstr>
      <vt:lpstr>Top mass measurement</vt:lpstr>
      <vt:lpstr>PowerPoint Presentation</vt:lpstr>
      <vt:lpstr>PowerPoint Presentation</vt:lpstr>
      <vt:lpstr>PowerPoint Presentation</vt:lpstr>
      <vt:lpstr>Cross disciplinary Issues</vt:lpstr>
      <vt:lpstr>Conclusions I Physics simulations</vt:lpstr>
      <vt:lpstr>Conclusions II Automatic Matrix elements or amplitude calculations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Denis PERRET-GALLIX</dc:creator>
  <cp:lastModifiedBy>Denis PERRET-GALLIX</cp:lastModifiedBy>
  <cp:revision>198</cp:revision>
  <dcterms:created xsi:type="dcterms:W3CDTF">2012-09-07T16:39:36Z</dcterms:created>
  <dcterms:modified xsi:type="dcterms:W3CDTF">2012-10-19T04:24:44Z</dcterms:modified>
</cp:coreProperties>
</file>