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5"/>
  </p:notesMasterIdLst>
  <p:sldIdLst>
    <p:sldId id="268" r:id="rId2"/>
    <p:sldId id="266" r:id="rId3"/>
    <p:sldId id="267" r:id="rId4"/>
    <p:sldId id="261" r:id="rId5"/>
    <p:sldId id="259" r:id="rId6"/>
    <p:sldId id="260" r:id="rId7"/>
    <p:sldId id="257" r:id="rId8"/>
    <p:sldId id="258" r:id="rId9"/>
    <p:sldId id="262" r:id="rId10"/>
    <p:sldId id="263" r:id="rId11"/>
    <p:sldId id="264" r:id="rId12"/>
    <p:sldId id="265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6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4AEA8-9DE1-4D43-80BA-287E984C6CF9}" type="datetimeFigureOut">
              <a:rPr lang="fr-FR" smtClean="0"/>
              <a:t>20/05/2014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EA141-A804-4B19-B7A0-A2704276BFB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011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256602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666893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077185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487476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fld id="{8FE70E2C-F89B-4E1B-9912-AA45540B86F2}" type="slidenum">
              <a:rPr lang="en-US" altLang="fr-FR">
                <a:solidFill>
                  <a:srgbClr val="000000"/>
                </a:solidFill>
                <a:latin typeface="Times New Roman" pitchFamily="16" charset="0"/>
              </a:rPr>
              <a:pPr eaLnBrk="1"/>
              <a:t>9</a:t>
            </a:fld>
            <a:endParaRPr lang="en-US" altLang="fr-FR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3738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360" y="4342535"/>
            <a:ext cx="5486681" cy="403225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 alt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256602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666893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077185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487476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fld id="{7FE05AC2-A9E6-42A2-B705-336E744C4B7F}" type="slidenum">
              <a:rPr lang="en-US" altLang="fr-FR">
                <a:solidFill>
                  <a:srgbClr val="000000"/>
                </a:solidFill>
                <a:latin typeface="Times New Roman" pitchFamily="16" charset="0"/>
              </a:rPr>
              <a:pPr eaLnBrk="1"/>
              <a:t>10</a:t>
            </a:fld>
            <a:endParaRPr lang="en-US" altLang="fr-FR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81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3738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360" y="4342535"/>
            <a:ext cx="5486681" cy="4114511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 alt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256602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666893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077185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487476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fld id="{64ACEE58-4258-4236-9D75-94551BF2812D}" type="slidenum">
              <a:rPr lang="en-US" altLang="fr-FR">
                <a:solidFill>
                  <a:srgbClr val="000000"/>
                </a:solidFill>
                <a:latin typeface="Times New Roman" pitchFamily="16" charset="0"/>
              </a:rPr>
              <a:pPr eaLnBrk="1"/>
              <a:t>11</a:t>
            </a:fld>
            <a:endParaRPr lang="en-US" altLang="fr-FR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921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3738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2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360" y="4342535"/>
            <a:ext cx="5486681" cy="4114511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 alt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256602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666893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077185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487476" indent="-205146" defTabSz="410291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49628" algn="l"/>
                <a:tab pos="1299256" algn="l"/>
                <a:tab pos="1948884" algn="l"/>
                <a:tab pos="2598511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fld id="{7AD90D28-8A87-4B37-8283-8BE5D2D03123}" type="slidenum">
              <a:rPr lang="en-US" altLang="fr-FR">
                <a:solidFill>
                  <a:srgbClr val="000000"/>
                </a:solidFill>
                <a:latin typeface="Times New Roman" pitchFamily="16" charset="0"/>
              </a:rPr>
              <a:pPr eaLnBrk="1"/>
              <a:t>12</a:t>
            </a:fld>
            <a:endParaRPr lang="en-US" altLang="fr-FR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1024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3738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360" y="4342535"/>
            <a:ext cx="5486681" cy="4114511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Tuesday, May 20,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Tuesday, May 20,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Tuesday, May 20,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Tuesday, May 20,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Tuesday, May 20,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Tuesday, May 20,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Tuesday, May 20, 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Cliquez et modifiez le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Tuesday, May 20,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Tuesday, May 20,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Tuesday, May 20,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‹N°›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Tuesday, May 20,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Cliquez pour modifier les styles du texte du masque</a:t>
            </a:r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Tuesday, May 20,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latin typeface="Comic Sans MS" panose="030F0702030302020204" pitchFamily="66" charset="0"/>
              </a:rPr>
              <a:t>UA9-LHC @ LAL</a:t>
            </a:r>
            <a:br>
              <a:rPr lang="fr-FR" dirty="0" smtClean="0">
                <a:latin typeface="Comic Sans MS" panose="030F0702030302020204" pitchFamily="66" charset="0"/>
              </a:rPr>
            </a:br>
            <a:r>
              <a:rPr lang="fr-FR" sz="2800" dirty="0" smtClean="0">
                <a:latin typeface="Comic Sans MS" panose="030F0702030302020204" pitchFamily="66" charset="0"/>
              </a:rPr>
              <a:t/>
            </a:r>
            <a:br>
              <a:rPr lang="fr-FR" sz="2800" dirty="0" smtClean="0">
                <a:latin typeface="Comic Sans MS" panose="030F0702030302020204" pitchFamily="66" charset="0"/>
              </a:rPr>
            </a:br>
            <a:r>
              <a:rPr lang="fr-FR" sz="1200" dirty="0" smtClean="0">
                <a:latin typeface="Comic Sans MS" panose="030F0702030302020204" pitchFamily="66" charset="0"/>
              </a:rPr>
              <a:t>Alessandro </a:t>
            </a:r>
            <a:r>
              <a:rPr lang="fr-FR" sz="1200" dirty="0" err="1" smtClean="0">
                <a:latin typeface="Comic Sans MS" panose="030F0702030302020204" pitchFamily="66" charset="0"/>
              </a:rPr>
              <a:t>variola</a:t>
            </a:r>
            <a:r>
              <a:rPr lang="fr-FR" sz="1200" dirty="0" smtClean="0">
                <a:latin typeface="Comic Sans MS" panose="030F0702030302020204" pitchFamily="66" charset="0"/>
              </a:rPr>
              <a:t>, </a:t>
            </a:r>
            <a:r>
              <a:rPr lang="fr-FR" sz="1200" dirty="0" err="1" smtClean="0">
                <a:latin typeface="Comic Sans MS" panose="030F0702030302020204" pitchFamily="66" charset="0"/>
              </a:rPr>
              <a:t>lal</a:t>
            </a:r>
            <a:r>
              <a:rPr lang="fr-FR" sz="1200" dirty="0" smtClean="0">
                <a:latin typeface="Comic Sans MS" panose="030F0702030302020204" pitchFamily="66" charset="0"/>
              </a:rPr>
              <a:t> -  in2p3 – </a:t>
            </a:r>
            <a:r>
              <a:rPr lang="fr-FR" sz="1200" dirty="0" err="1" smtClean="0">
                <a:latin typeface="Comic Sans MS" panose="030F0702030302020204" pitchFamily="66" charset="0"/>
              </a:rPr>
              <a:t>cnrs</a:t>
            </a:r>
            <a:r>
              <a:rPr lang="fr-FR" sz="1200" dirty="0" smtClean="0">
                <a:latin typeface="Comic Sans MS" panose="030F0702030302020204" pitchFamily="66" charset="0"/>
              </a:rPr>
              <a:t/>
            </a:r>
            <a:br>
              <a:rPr lang="fr-FR" sz="1200" dirty="0" smtClean="0">
                <a:latin typeface="Comic Sans MS" panose="030F0702030302020204" pitchFamily="66" charset="0"/>
              </a:rPr>
            </a:br>
            <a:r>
              <a:rPr lang="fr-FR" sz="1200" dirty="0" smtClean="0">
                <a:latin typeface="Comic Sans MS" panose="030F0702030302020204" pitchFamily="66" charset="0"/>
              </a:rPr>
              <a:t/>
            </a:r>
            <a:br>
              <a:rPr lang="fr-FR" sz="1200" dirty="0" smtClean="0">
                <a:latin typeface="Comic Sans MS" panose="030F0702030302020204" pitchFamily="66" charset="0"/>
              </a:rPr>
            </a:br>
            <a:r>
              <a:rPr lang="fr-FR" sz="900" dirty="0" err="1" smtClean="0">
                <a:latin typeface="Comic Sans MS" panose="030F0702030302020204" pitchFamily="66" charset="0"/>
              </a:rPr>
              <a:t>Thanks</a:t>
            </a:r>
            <a:r>
              <a:rPr lang="fr-FR" sz="900" dirty="0" smtClean="0">
                <a:latin typeface="Comic Sans MS" panose="030F0702030302020204" pitchFamily="66" charset="0"/>
              </a:rPr>
              <a:t> to  </a:t>
            </a:r>
            <a:r>
              <a:rPr lang="fr-FR" sz="900" dirty="0" err="1" smtClean="0">
                <a:latin typeface="Comic Sans MS" panose="030F0702030302020204" pitchFamily="66" charset="0"/>
              </a:rPr>
              <a:t>T.Demma</a:t>
            </a:r>
            <a:r>
              <a:rPr lang="fr-FR" sz="900" dirty="0" smtClean="0">
                <a:latin typeface="Comic Sans MS" panose="030F0702030302020204" pitchFamily="66" charset="0"/>
              </a:rPr>
              <a:t>, </a:t>
            </a:r>
            <a:r>
              <a:rPr lang="fr-FR" sz="900" dirty="0" err="1" smtClean="0">
                <a:latin typeface="Comic Sans MS" panose="030F0702030302020204" pitchFamily="66" charset="0"/>
              </a:rPr>
              <a:t>L.Burmistov</a:t>
            </a:r>
            <a:endParaRPr lang="fr-FR" sz="900" dirty="0">
              <a:latin typeface="Comic Sans MS" panose="030F0702030302020204" pitchFamily="66" charset="0"/>
            </a:endParaRPr>
          </a:p>
        </p:txBody>
      </p:sp>
      <p:sp>
        <p:nvSpPr>
          <p:cNvPr id="4" name="Sous-titre 3"/>
          <p:cNvSpPr txBox="1">
            <a:spLocks noGrp="1"/>
          </p:cNvSpPr>
          <p:nvPr>
            <p:ph type="subTitle" idx="1"/>
          </p:nvPr>
        </p:nvSpPr>
        <p:spPr>
          <a:xfrm>
            <a:off x="685800" y="3645877"/>
            <a:ext cx="6400800" cy="238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sz="1200" dirty="0">
                <a:latin typeface="Comic Sans MS" panose="030F0702030302020204" pitchFamily="66" charset="0"/>
              </a:rPr>
              <a:t>UA9 is the crystal-assisted collimation experiment at CERN. </a:t>
            </a:r>
            <a:endParaRPr lang="en-GB" sz="1200" dirty="0" smtClean="0">
              <a:latin typeface="Comic Sans MS" panose="030F0702030302020204" pitchFamily="66" charset="0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latin typeface="Comic Sans MS" panose="030F0702030302020204" pitchFamily="66" charset="0"/>
              </a:rPr>
              <a:t>The aim of this experiment is to demonstrate that bent crystals can work as a “smart deflector” on primary halo particles</a:t>
            </a:r>
            <a:r>
              <a:rPr lang="en-GB" sz="1200" dirty="0" smtClean="0">
                <a:latin typeface="Comic Sans MS" panose="030F0702030302020204" pitchFamily="66" charset="0"/>
              </a:rPr>
              <a:t>. </a:t>
            </a:r>
            <a:r>
              <a:rPr lang="en-GB" sz="1200" dirty="0">
                <a:latin typeface="Comic Sans MS" panose="030F0702030302020204" pitchFamily="66" charset="0"/>
              </a:rPr>
              <a:t>The final goal is to use this technique for LHC collimation.</a:t>
            </a:r>
            <a:r>
              <a:rPr lang="en-US" sz="1200" dirty="0" smtClean="0">
                <a:effectLst/>
                <a:latin typeface="Comic Sans MS" panose="030F0702030302020204" pitchFamily="66" charset="0"/>
              </a:rPr>
              <a:t>  </a:t>
            </a:r>
          </a:p>
          <a:p>
            <a:pPr marL="285750" indent="-285750">
              <a:buFont typeface="Arial"/>
              <a:buChar char="•"/>
            </a:pPr>
            <a:r>
              <a:rPr lang="en-GB" sz="1200" dirty="0">
                <a:latin typeface="Comic Sans MS" panose="030F0702030302020204" pitchFamily="66" charset="0"/>
              </a:rPr>
              <a:t>After some years of successful operation in the CERN-SPS, </a:t>
            </a:r>
            <a:r>
              <a:rPr lang="en-GB" sz="1200" dirty="0" smtClean="0">
                <a:latin typeface="Comic Sans MS" panose="030F0702030302020204" pitchFamily="66" charset="0"/>
              </a:rPr>
              <a:t>the </a:t>
            </a:r>
            <a:r>
              <a:rPr lang="en-GB" sz="1200" dirty="0">
                <a:latin typeface="Comic Sans MS" panose="030F0702030302020204" pitchFamily="66" charset="0"/>
              </a:rPr>
              <a:t>UA9 experiment </a:t>
            </a:r>
            <a:r>
              <a:rPr lang="en-GB" sz="1200" dirty="0" smtClean="0">
                <a:latin typeface="Comic Sans MS" panose="030F0702030302020204" pitchFamily="66" charset="0"/>
              </a:rPr>
              <a:t>was </a:t>
            </a:r>
            <a:r>
              <a:rPr lang="en-GB" sz="1200" dirty="0">
                <a:latin typeface="Comic Sans MS" panose="030F0702030302020204" pitchFamily="66" charset="0"/>
              </a:rPr>
              <a:t>installed in the LHC collimation system </a:t>
            </a:r>
            <a:r>
              <a:rPr lang="en-GB" sz="1200" dirty="0" smtClean="0">
                <a:latin typeface="Comic Sans MS" panose="030F0702030302020204" pitchFamily="66" charset="0"/>
              </a:rPr>
              <a:t>in March 2014.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>
                <a:latin typeface="Comic Sans MS" panose="030F0702030302020204" pitchFamily="66" charset="0"/>
              </a:rPr>
              <a:t>Outlook:</a:t>
            </a:r>
          </a:p>
          <a:p>
            <a:r>
              <a:rPr lang="en-US" sz="1200" dirty="0">
                <a:latin typeface="Comic Sans MS" panose="030F0702030302020204" pitchFamily="66" charset="0"/>
              </a:rPr>
              <a:t>	</a:t>
            </a:r>
            <a:r>
              <a:rPr lang="en-US" sz="1200" dirty="0" smtClean="0">
                <a:latin typeface="Comic Sans MS" panose="030F0702030302020204" pitchFamily="66" charset="0"/>
              </a:rPr>
              <a:t>Impact </a:t>
            </a:r>
            <a:r>
              <a:rPr lang="en-US" sz="1200" dirty="0">
                <a:latin typeface="Comic Sans MS" panose="030F0702030302020204" pitchFamily="66" charset="0"/>
              </a:rPr>
              <a:t>on the choice of the future LHC collimation system</a:t>
            </a:r>
          </a:p>
          <a:p>
            <a:r>
              <a:rPr lang="en-US" sz="1200" dirty="0" smtClean="0">
                <a:latin typeface="Comic Sans MS" panose="030F0702030302020204" pitchFamily="66" charset="0"/>
              </a:rPr>
              <a:t>	Acquiring </a:t>
            </a:r>
            <a:r>
              <a:rPr lang="en-US" sz="1200" dirty="0">
                <a:latin typeface="Comic Sans MS" panose="030F0702030302020204" pitchFamily="66" charset="0"/>
              </a:rPr>
              <a:t>competences in crystals, tracking, impedance measurements</a:t>
            </a:r>
            <a:r>
              <a:rPr lang="en-US" sz="1200" dirty="0" smtClean="0">
                <a:latin typeface="Comic Sans MS" panose="030F0702030302020204" pitchFamily="66" charset="0"/>
              </a:rPr>
              <a:t>…</a:t>
            </a:r>
            <a:endParaRPr lang="en-GB" sz="1200" dirty="0" smtClean="0">
              <a:latin typeface="Comic Sans MS" panose="030F0702030302020204" pitchFamily="66" charset="0"/>
            </a:endParaRPr>
          </a:p>
          <a:p>
            <a:pPr marL="285750" indent="-285750">
              <a:buFont typeface="Arial"/>
              <a:buChar char="•"/>
            </a:pPr>
            <a:endParaRPr lang="en-GB" sz="1200" dirty="0">
              <a:latin typeface="Comic Sans MS" panose="030F0702030302020204" pitchFamily="66" charset="0"/>
            </a:endParaRPr>
          </a:p>
          <a:p>
            <a:pPr marL="285750" indent="-285750">
              <a:buFont typeface="Arial"/>
              <a:buChar char="•"/>
            </a:pPr>
            <a:r>
              <a:rPr lang="en-GB" sz="1200" dirty="0" smtClean="0">
                <a:latin typeface="Comic Sans MS" panose="030F0702030302020204" pitchFamily="66" charset="0"/>
              </a:rPr>
              <a:t>LAL Accelerators and Detectors Expertise</a:t>
            </a:r>
            <a:endParaRPr lang="en-US" sz="1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207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2073601" y="-13944"/>
            <a:ext cx="4769280" cy="39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600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ctr" eaLnBrk="1"/>
            <a:r>
              <a:rPr lang="en-US" altLang="fr-FR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CpFM</a:t>
            </a:r>
            <a:r>
              <a:rPr lang="en-US" altLang="fr-FR" b="1" dirty="0">
                <a:solidFill>
                  <a:srgbClr val="0070C0"/>
                </a:solidFill>
                <a:latin typeface="Comic Sans MS" panose="030F0702030302020204" pitchFamily="66" charset="0"/>
              </a:rPr>
              <a:t> detection chain components</a:t>
            </a: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600" y="829527"/>
            <a:ext cx="3350880" cy="248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496800" y="3574456"/>
            <a:ext cx="306432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>Radiation hard quartz radiator</a:t>
            </a:r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486720" y="4006501"/>
            <a:ext cx="580032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>The flange with view port attached to the movable bellow. </a:t>
            </a:r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486721" y="4464469"/>
            <a:ext cx="8287200" cy="54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The light will propagate inside the radiator and will then be transmitted to the PMT via a bundle of optical fibers (as well radiation hard).</a:t>
            </a:r>
          </a:p>
        </p:txBody>
      </p:sp>
      <p:sp>
        <p:nvSpPr>
          <p:cNvPr id="3079" name="Line 6"/>
          <p:cNvSpPr>
            <a:spLocks noChangeShapeType="1"/>
          </p:cNvSpPr>
          <p:nvPr/>
        </p:nvSpPr>
        <p:spPr bwMode="auto">
          <a:xfrm>
            <a:off x="226080" y="3727111"/>
            <a:ext cx="280800" cy="1441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3080" name="Line 7"/>
          <p:cNvSpPr>
            <a:spLocks noChangeShapeType="1"/>
          </p:cNvSpPr>
          <p:nvPr/>
        </p:nvSpPr>
        <p:spPr bwMode="auto">
          <a:xfrm>
            <a:off x="226080" y="4150516"/>
            <a:ext cx="280800" cy="1441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3081" name="Line 8"/>
          <p:cNvSpPr>
            <a:spLocks noChangeShapeType="1"/>
          </p:cNvSpPr>
          <p:nvPr/>
        </p:nvSpPr>
        <p:spPr bwMode="auto">
          <a:xfrm>
            <a:off x="226080" y="4608484"/>
            <a:ext cx="280800" cy="1441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auto">
          <a:xfrm>
            <a:off x="492481" y="5694358"/>
            <a:ext cx="8448480" cy="7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>USB-WC electronics. For more details see </a:t>
            </a:r>
            <a:r>
              <a:rPr lang="en-US" altLang="fr-FR" sz="1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:</a:t>
            </a:r>
          </a:p>
          <a:p>
            <a:pPr eaLnBrk="1"/>
            <a:endParaRPr lang="en-US" altLang="fr-FR" sz="14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eaLnBrk="1"/>
            <a:r>
              <a:rPr lang="en-US" altLang="fr-FR" sz="1400" b="1" dirty="0">
                <a:solidFill>
                  <a:srgbClr val="000000"/>
                </a:solidFill>
                <a:latin typeface="Comic Sans MS" panose="030F0702030302020204" pitchFamily="66" charset="0"/>
              </a:rPr>
              <a:t>USING ULTRA FAST ANALOG MEMORIES FOR FAST PHOTO-DETECTOR READOUT</a:t>
            </a:r>
            <a:r>
              <a:rPr lang="en-US" altLang="fr-FR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</a:p>
          <a:p>
            <a:pPr eaLnBrk="1"/>
            <a:r>
              <a:rPr lang="en-US" altLang="fr-FR" sz="1400" b="1" dirty="0">
                <a:solidFill>
                  <a:srgbClr val="000080"/>
                </a:solidFill>
                <a:latin typeface="Comic Sans MS" panose="030F0702030302020204" pitchFamily="66" charset="0"/>
              </a:rPr>
              <a:t>(D. Breton et al. </a:t>
            </a:r>
            <a:r>
              <a:rPr lang="en-US" altLang="fr-FR" sz="1400" b="1" dirty="0" err="1">
                <a:solidFill>
                  <a:srgbClr val="000080"/>
                </a:solidFill>
                <a:latin typeface="Comic Sans MS" panose="030F0702030302020204" pitchFamily="66" charset="0"/>
              </a:rPr>
              <a:t>PhotoDet</a:t>
            </a:r>
            <a:r>
              <a:rPr lang="en-US" altLang="fr-FR" sz="1400" b="1" dirty="0">
                <a:solidFill>
                  <a:srgbClr val="000080"/>
                </a:solidFill>
                <a:latin typeface="Comic Sans MS" panose="030F0702030302020204" pitchFamily="66" charset="0"/>
              </a:rPr>
              <a:t> 2012, LAL </a:t>
            </a:r>
            <a:r>
              <a:rPr lang="en-US" altLang="fr-FR" sz="1400" b="1" dirty="0" err="1">
                <a:solidFill>
                  <a:srgbClr val="000080"/>
                </a:solidFill>
                <a:latin typeface="Comic Sans MS" panose="030F0702030302020204" pitchFamily="66" charset="0"/>
              </a:rPr>
              <a:t>Orsay</a:t>
            </a:r>
            <a:r>
              <a:rPr lang="en-US" altLang="fr-FR" sz="1400" b="1" dirty="0">
                <a:solidFill>
                  <a:srgbClr val="000080"/>
                </a:solidFill>
                <a:latin typeface="Comic Sans MS" panose="030F0702030302020204" pitchFamily="66" charset="0"/>
              </a:rPr>
              <a:t>)</a:t>
            </a:r>
          </a:p>
        </p:txBody>
      </p:sp>
      <p:sp>
        <p:nvSpPr>
          <p:cNvPr id="3083" name="Line 10"/>
          <p:cNvSpPr>
            <a:spLocks noChangeShapeType="1"/>
          </p:cNvSpPr>
          <p:nvPr/>
        </p:nvSpPr>
        <p:spPr bwMode="auto">
          <a:xfrm>
            <a:off x="226080" y="5816771"/>
            <a:ext cx="280800" cy="1440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3084" name="Text Box 11"/>
          <p:cNvSpPr txBox="1">
            <a:spLocks noChangeArrowheads="1"/>
          </p:cNvSpPr>
          <p:nvPr/>
        </p:nvSpPr>
        <p:spPr bwMode="auto">
          <a:xfrm>
            <a:off x="493920" y="5171584"/>
            <a:ext cx="850176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300 m low attenuation electrical (LHC compatible) cable.</a:t>
            </a:r>
          </a:p>
        </p:txBody>
      </p:sp>
      <p:sp>
        <p:nvSpPr>
          <p:cNvPr id="3085" name="Line 12"/>
          <p:cNvSpPr>
            <a:spLocks noChangeShapeType="1"/>
          </p:cNvSpPr>
          <p:nvPr/>
        </p:nvSpPr>
        <p:spPr bwMode="auto">
          <a:xfrm>
            <a:off x="226080" y="5327120"/>
            <a:ext cx="280800" cy="1440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pic>
        <p:nvPicPr>
          <p:cNvPr id="3086" name="Picture 1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361" y="841048"/>
            <a:ext cx="3566880" cy="248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88" name="Line 15"/>
          <p:cNvSpPr>
            <a:spLocks noChangeShapeType="1"/>
          </p:cNvSpPr>
          <p:nvPr/>
        </p:nvSpPr>
        <p:spPr bwMode="auto">
          <a:xfrm>
            <a:off x="1244160" y="882813"/>
            <a:ext cx="622080" cy="622145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>
              <a:latin typeface="Comic Sans MS" panose="030F0702030302020204" pitchFamily="66" charset="0"/>
            </a:endParaRPr>
          </a:p>
        </p:txBody>
      </p:sp>
      <p:sp>
        <p:nvSpPr>
          <p:cNvPr id="3089" name="Text Box 16"/>
          <p:cNvSpPr txBox="1">
            <a:spLocks noChangeArrowheads="1"/>
          </p:cNvSpPr>
          <p:nvPr/>
        </p:nvSpPr>
        <p:spPr bwMode="auto">
          <a:xfrm>
            <a:off x="915840" y="599103"/>
            <a:ext cx="82944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>
                <a:solidFill>
                  <a:srgbClr val="000000"/>
                </a:solidFill>
                <a:latin typeface="Comic Sans MS" panose="030F0702030302020204" pitchFamily="66" charset="0"/>
              </a:rPr>
              <a:t>Tank</a:t>
            </a:r>
          </a:p>
        </p:txBody>
      </p:sp>
      <p:sp>
        <p:nvSpPr>
          <p:cNvPr id="3090" name="Line 17"/>
          <p:cNvSpPr>
            <a:spLocks noChangeShapeType="1"/>
          </p:cNvSpPr>
          <p:nvPr/>
        </p:nvSpPr>
        <p:spPr bwMode="auto">
          <a:xfrm>
            <a:off x="2423520" y="818006"/>
            <a:ext cx="708480" cy="385961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>
              <a:latin typeface="Comic Sans MS" panose="030F0702030302020204" pitchFamily="66" charset="0"/>
            </a:endParaRPr>
          </a:p>
        </p:txBody>
      </p:sp>
      <p:sp>
        <p:nvSpPr>
          <p:cNvPr id="3091" name="Text Box 18"/>
          <p:cNvSpPr txBox="1">
            <a:spLocks noChangeArrowheads="1"/>
          </p:cNvSpPr>
          <p:nvPr/>
        </p:nvSpPr>
        <p:spPr bwMode="auto">
          <a:xfrm>
            <a:off x="1765440" y="534297"/>
            <a:ext cx="107712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Bellow</a:t>
            </a:r>
            <a:endParaRPr lang="en-US" altLang="fr-FR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092" name="Line 19"/>
          <p:cNvSpPr>
            <a:spLocks noChangeShapeType="1"/>
          </p:cNvSpPr>
          <p:nvPr/>
        </p:nvSpPr>
        <p:spPr bwMode="auto">
          <a:xfrm flipH="1">
            <a:off x="3121920" y="882814"/>
            <a:ext cx="197280" cy="573180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>
              <a:latin typeface="Comic Sans MS" panose="030F0702030302020204" pitchFamily="66" charset="0"/>
            </a:endParaRPr>
          </a:p>
        </p:txBody>
      </p:sp>
      <p:sp>
        <p:nvSpPr>
          <p:cNvPr id="3093" name="Text Box 20"/>
          <p:cNvSpPr txBox="1">
            <a:spLocks noChangeArrowheads="1"/>
          </p:cNvSpPr>
          <p:nvPr/>
        </p:nvSpPr>
        <p:spPr bwMode="auto">
          <a:xfrm>
            <a:off x="2940480" y="599103"/>
            <a:ext cx="1341374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dirty="0">
                <a:solidFill>
                  <a:srgbClr val="000000"/>
                </a:solidFill>
                <a:latin typeface="Comic Sans MS" panose="030F0702030302020204" pitchFamily="66" charset="0"/>
              </a:rPr>
              <a:t>Radiator</a:t>
            </a:r>
          </a:p>
        </p:txBody>
      </p:sp>
    </p:spTree>
    <p:extLst>
      <p:ext uri="{BB962C8B-B14F-4D97-AF65-F5344CB8AC3E}">
        <p14:creationId xmlns:p14="http://schemas.microsoft.com/office/powerpoint/2010/main" val="24947334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201" y="3335391"/>
            <a:ext cx="2911680" cy="2819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4222081" y="5160062"/>
            <a:ext cx="1582560" cy="391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0420" rIns="81639" bIns="40820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100" b="1">
                <a:solidFill>
                  <a:srgbClr val="000000"/>
                </a:solidFill>
              </a:rPr>
              <a:t>We detect 0.43 p.e. per incident electron</a:t>
            </a: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 rot="-2700000">
            <a:off x="4537441" y="4219643"/>
            <a:ext cx="172944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b="1">
                <a:solidFill>
                  <a:srgbClr val="000000"/>
                </a:solidFill>
              </a:rPr>
              <a:t>Measurements</a:t>
            </a:r>
          </a:p>
        </p:txBody>
      </p:sp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000" y="3358433"/>
            <a:ext cx="2911680" cy="2819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2" name="Text Box 5"/>
          <p:cNvSpPr txBox="1">
            <a:spLocks noChangeArrowheads="1"/>
          </p:cNvSpPr>
          <p:nvPr/>
        </p:nvSpPr>
        <p:spPr bwMode="auto">
          <a:xfrm rot="-2700000">
            <a:off x="7584481" y="4769781"/>
            <a:ext cx="127008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b="1">
                <a:solidFill>
                  <a:srgbClr val="000000"/>
                </a:solidFill>
              </a:rPr>
              <a:t>Simulation</a:t>
            </a:r>
          </a:p>
        </p:txBody>
      </p:sp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7977600" y="3797680"/>
            <a:ext cx="1036800" cy="181459"/>
          </a:xfrm>
          <a:prstGeom prst="rect">
            <a:avLst/>
          </a:prstGeom>
          <a:noFill/>
          <a:ln w="3672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fr-FR" altLang="fr-FR"/>
          </a:p>
        </p:txBody>
      </p:sp>
      <p:pic>
        <p:nvPicPr>
          <p:cNvPr id="4104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40" y="3426120"/>
            <a:ext cx="3193920" cy="248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5" name="Text Box 8"/>
          <p:cNvSpPr txBox="1">
            <a:spLocks noChangeArrowheads="1"/>
          </p:cNvSpPr>
          <p:nvPr/>
        </p:nvSpPr>
        <p:spPr bwMode="auto">
          <a:xfrm>
            <a:off x="200161" y="-11595"/>
            <a:ext cx="8709120" cy="39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84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ctr" eaLnBrk="1"/>
            <a:r>
              <a:rPr lang="en-US" altLang="fr-FR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Pioneer test at Beam Test Facility (</a:t>
            </a:r>
            <a:r>
              <a:rPr lang="en-US" altLang="fr-FR" sz="16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Frascaty</a:t>
            </a:r>
            <a:r>
              <a:rPr lang="en-US" altLang="fr-FR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, Italy) in October 2013</a:t>
            </a:r>
          </a:p>
        </p:txBody>
      </p:sp>
      <p:sp>
        <p:nvSpPr>
          <p:cNvPr id="4106" name="Text Box 9"/>
          <p:cNvSpPr txBox="1">
            <a:spLocks noChangeArrowheads="1"/>
          </p:cNvSpPr>
          <p:nvPr/>
        </p:nvSpPr>
        <p:spPr bwMode="auto">
          <a:xfrm>
            <a:off x="586081" y="635108"/>
            <a:ext cx="448848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We construct very first prototype of the CpFM  </a:t>
            </a:r>
          </a:p>
        </p:txBody>
      </p:sp>
      <p:sp>
        <p:nvSpPr>
          <p:cNvPr id="4107" name="Line 10"/>
          <p:cNvSpPr>
            <a:spLocks noChangeShapeType="1"/>
          </p:cNvSpPr>
          <p:nvPr/>
        </p:nvSpPr>
        <p:spPr bwMode="auto">
          <a:xfrm>
            <a:off x="315360" y="787763"/>
            <a:ext cx="280800" cy="1440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4108" name="Text Box 11"/>
          <p:cNvSpPr txBox="1">
            <a:spLocks noChangeArrowheads="1"/>
          </p:cNvSpPr>
          <p:nvPr/>
        </p:nvSpPr>
        <p:spPr bwMode="auto">
          <a:xfrm>
            <a:off x="577440" y="1026828"/>
            <a:ext cx="8339040" cy="545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>This prototype has been successfully tested with cosmic </a:t>
            </a:r>
            <a:r>
              <a:rPr lang="en-US" altLang="fr-FR" sz="14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mouns</a:t>
            </a:r>
            <a:r>
              <a:rPr lang="en-US" altLang="fr-FR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> at CORTO (</a:t>
            </a:r>
            <a:r>
              <a:rPr lang="en-US" altLang="fr-FR" sz="14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COsmic</a:t>
            </a:r>
            <a:r>
              <a:rPr lang="en-US" altLang="fr-FR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> Ray Telescope at </a:t>
            </a:r>
            <a:r>
              <a:rPr lang="en-US" altLang="fr-FR" sz="14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Orsay</a:t>
            </a:r>
            <a:r>
              <a:rPr lang="en-US" altLang="fr-FR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>)</a:t>
            </a:r>
          </a:p>
        </p:txBody>
      </p:sp>
      <p:sp>
        <p:nvSpPr>
          <p:cNvPr id="4109" name="Line 12"/>
          <p:cNvSpPr>
            <a:spLocks noChangeShapeType="1"/>
          </p:cNvSpPr>
          <p:nvPr/>
        </p:nvSpPr>
        <p:spPr bwMode="auto">
          <a:xfrm>
            <a:off x="308161" y="1179485"/>
            <a:ext cx="280800" cy="1440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4110" name="Text Box 13"/>
          <p:cNvSpPr txBox="1">
            <a:spLocks noChangeArrowheads="1"/>
          </p:cNvSpPr>
          <p:nvPr/>
        </p:nvSpPr>
        <p:spPr bwMode="auto">
          <a:xfrm>
            <a:off x="570241" y="1680657"/>
            <a:ext cx="833904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We perform test with 500 MeV/c electrons at BTF in October 2013.</a:t>
            </a:r>
          </a:p>
        </p:txBody>
      </p:sp>
      <p:sp>
        <p:nvSpPr>
          <p:cNvPr id="4111" name="Line 14"/>
          <p:cNvSpPr>
            <a:spLocks noChangeShapeType="1"/>
          </p:cNvSpPr>
          <p:nvPr/>
        </p:nvSpPr>
        <p:spPr bwMode="auto">
          <a:xfrm>
            <a:off x="299521" y="1833313"/>
            <a:ext cx="280800" cy="1440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4112" name="Rectangle 15"/>
          <p:cNvSpPr>
            <a:spLocks noChangeArrowheads="1"/>
          </p:cNvSpPr>
          <p:nvPr/>
        </p:nvSpPr>
        <p:spPr bwMode="auto">
          <a:xfrm>
            <a:off x="4206241" y="5088055"/>
            <a:ext cx="1568160" cy="545817"/>
          </a:xfrm>
          <a:prstGeom prst="rect">
            <a:avLst/>
          </a:prstGeom>
          <a:noFill/>
          <a:ln w="3672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fr-FR" altLang="fr-FR"/>
          </a:p>
        </p:txBody>
      </p:sp>
      <p:sp>
        <p:nvSpPr>
          <p:cNvPr id="4113" name="Line 16"/>
          <p:cNvSpPr>
            <a:spLocks noChangeShapeType="1"/>
          </p:cNvSpPr>
          <p:nvPr/>
        </p:nvSpPr>
        <p:spPr bwMode="auto">
          <a:xfrm>
            <a:off x="324000" y="2747808"/>
            <a:ext cx="280800" cy="1441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4114" name="Text Box 17"/>
          <p:cNvSpPr txBox="1">
            <a:spLocks noChangeArrowheads="1"/>
          </p:cNvSpPr>
          <p:nvPr/>
        </p:nvSpPr>
        <p:spPr bwMode="auto">
          <a:xfrm>
            <a:off x="570241" y="2595153"/>
            <a:ext cx="833904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Results has been presented at IEEE – 2013, Seoul conference</a:t>
            </a:r>
          </a:p>
        </p:txBody>
      </p:sp>
      <p:sp>
        <p:nvSpPr>
          <p:cNvPr id="4115" name="Line 18"/>
          <p:cNvSpPr>
            <a:spLocks noChangeShapeType="1"/>
          </p:cNvSpPr>
          <p:nvPr/>
        </p:nvSpPr>
        <p:spPr bwMode="auto">
          <a:xfrm>
            <a:off x="315360" y="2322965"/>
            <a:ext cx="280800" cy="1440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4116" name="Text Box 19"/>
          <p:cNvSpPr txBox="1">
            <a:spLocks noChangeArrowheads="1"/>
          </p:cNvSpPr>
          <p:nvPr/>
        </p:nvSpPr>
        <p:spPr bwMode="auto">
          <a:xfrm>
            <a:off x="561601" y="2138625"/>
            <a:ext cx="833904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Main principles has been proved. Measurements are compatible with simulations*.</a:t>
            </a:r>
          </a:p>
        </p:txBody>
      </p:sp>
      <p:sp>
        <p:nvSpPr>
          <p:cNvPr id="4117" name="Text Box 20"/>
          <p:cNvSpPr txBox="1">
            <a:spLocks noChangeArrowheads="1"/>
          </p:cNvSpPr>
          <p:nvPr/>
        </p:nvSpPr>
        <p:spPr bwMode="auto">
          <a:xfrm>
            <a:off x="414720" y="6191210"/>
            <a:ext cx="8294400" cy="545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* The difference between simulations and measurements (factor of two) are due to poor quality of home made fiber bundle.</a:t>
            </a:r>
          </a:p>
        </p:txBody>
      </p:sp>
      <p:sp>
        <p:nvSpPr>
          <p:cNvPr id="4118" name="Line 21"/>
          <p:cNvSpPr>
            <a:spLocks noChangeShapeType="1"/>
          </p:cNvSpPr>
          <p:nvPr/>
        </p:nvSpPr>
        <p:spPr bwMode="auto">
          <a:xfrm>
            <a:off x="315360" y="3106407"/>
            <a:ext cx="280800" cy="1440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4119" name="Text Box 22"/>
          <p:cNvSpPr txBox="1">
            <a:spLocks noChangeArrowheads="1"/>
          </p:cNvSpPr>
          <p:nvPr/>
        </p:nvSpPr>
        <p:spPr bwMode="auto">
          <a:xfrm>
            <a:off x="561601" y="2955191"/>
            <a:ext cx="833904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We start to construct the base line option for the CpFM detector.</a:t>
            </a:r>
          </a:p>
        </p:txBody>
      </p:sp>
    </p:spTree>
    <p:extLst>
      <p:ext uri="{BB962C8B-B14F-4D97-AF65-F5344CB8AC3E}">
        <p14:creationId xmlns:p14="http://schemas.microsoft.com/office/powerpoint/2010/main" val="27485822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40" y="478130"/>
            <a:ext cx="3873600" cy="2903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613440" y="4575360"/>
            <a:ext cx="1866240" cy="273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2820" rIns="81639" bIns="40820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ctr"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Preliminary results </a:t>
            </a:r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623465" y="5004"/>
            <a:ext cx="8068320" cy="365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84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ctr" eaLnBrk="1"/>
            <a:r>
              <a:rPr lang="en-US" altLang="fr-FR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Test at BTF (April 2014) of the real size </a:t>
            </a:r>
            <a:r>
              <a:rPr lang="en-US" altLang="fr-FR" sz="16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CpFM</a:t>
            </a:r>
            <a:r>
              <a:rPr lang="en-US" altLang="fr-FR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detector chain</a:t>
            </a:r>
          </a:p>
        </p:txBody>
      </p:sp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080" y="459409"/>
            <a:ext cx="3873600" cy="2903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7" name="Line 6"/>
          <p:cNvSpPr>
            <a:spLocks noChangeShapeType="1"/>
          </p:cNvSpPr>
          <p:nvPr/>
        </p:nvSpPr>
        <p:spPr bwMode="auto">
          <a:xfrm flipV="1">
            <a:off x="2073600" y="1242851"/>
            <a:ext cx="207360" cy="417644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600">
              <a:latin typeface="Comic Sans MS" panose="030F0702030302020204" pitchFamily="66" charset="0"/>
            </a:endParaRPr>
          </a:p>
        </p:txBody>
      </p:sp>
      <p:sp>
        <p:nvSpPr>
          <p:cNvPr id="5128" name="Text Box 7"/>
          <p:cNvSpPr txBox="1">
            <a:spLocks noChangeArrowheads="1"/>
          </p:cNvSpPr>
          <p:nvPr/>
        </p:nvSpPr>
        <p:spPr bwMode="auto">
          <a:xfrm>
            <a:off x="1245600" y="927458"/>
            <a:ext cx="207360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ctr" eaLnBrk="1"/>
            <a:r>
              <a:rPr lang="en-US" altLang="fr-FR" sz="1600" b="1">
                <a:solidFill>
                  <a:srgbClr val="FF0000"/>
                </a:solidFill>
                <a:latin typeface="Comic Sans MS" panose="030F0702030302020204" pitchFamily="66" charset="0"/>
              </a:rPr>
              <a:t>Quartz radiator</a:t>
            </a:r>
          </a:p>
        </p:txBody>
      </p:sp>
      <p:sp>
        <p:nvSpPr>
          <p:cNvPr id="5129" name="Line 8"/>
          <p:cNvSpPr>
            <a:spLocks noChangeShapeType="1"/>
          </p:cNvSpPr>
          <p:nvPr/>
        </p:nvSpPr>
        <p:spPr bwMode="auto">
          <a:xfrm>
            <a:off x="6220800" y="1451672"/>
            <a:ext cx="479520" cy="426285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600">
              <a:latin typeface="Comic Sans MS" panose="030F0702030302020204" pitchFamily="66" charset="0"/>
            </a:endParaRPr>
          </a:p>
        </p:txBody>
      </p:sp>
      <p:sp>
        <p:nvSpPr>
          <p:cNvPr id="5130" name="Text Box 9"/>
          <p:cNvSpPr txBox="1">
            <a:spLocks noChangeArrowheads="1"/>
          </p:cNvSpPr>
          <p:nvPr/>
        </p:nvSpPr>
        <p:spPr bwMode="auto">
          <a:xfrm>
            <a:off x="6357600" y="1667695"/>
            <a:ext cx="2280960" cy="779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ctr" eaLnBrk="1"/>
            <a:r>
              <a:rPr lang="en-US" altLang="fr-FR" sz="1600" b="1">
                <a:solidFill>
                  <a:srgbClr val="FF0000"/>
                </a:solidFill>
                <a:latin typeface="Comic Sans MS" panose="030F0702030302020204" pitchFamily="66" charset="0"/>
              </a:rPr>
              <a:t>Quartz/quartz (cor./clad.) bundle</a:t>
            </a:r>
          </a:p>
          <a:p>
            <a:pPr algn="ctr" eaLnBrk="1"/>
            <a:r>
              <a:rPr lang="en-US" altLang="fr-FR" sz="1600" b="1">
                <a:solidFill>
                  <a:srgbClr val="FF0000"/>
                </a:solidFill>
                <a:latin typeface="Comic Sans MS" panose="030F0702030302020204" pitchFamily="66" charset="0"/>
              </a:rPr>
              <a:t>of 4 m long</a:t>
            </a:r>
          </a:p>
        </p:txBody>
      </p:sp>
      <p:sp>
        <p:nvSpPr>
          <p:cNvPr id="5131" name="Line 10"/>
          <p:cNvSpPr>
            <a:spLocks noChangeShapeType="1"/>
          </p:cNvSpPr>
          <p:nvPr/>
        </p:nvSpPr>
        <p:spPr bwMode="auto">
          <a:xfrm flipH="1" flipV="1">
            <a:off x="5389920" y="1864997"/>
            <a:ext cx="823680" cy="722956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600">
              <a:latin typeface="Comic Sans MS" panose="030F0702030302020204" pitchFamily="66" charset="0"/>
            </a:endParaRPr>
          </a:p>
        </p:txBody>
      </p:sp>
      <p:sp>
        <p:nvSpPr>
          <p:cNvPr id="5132" name="Text Box 11"/>
          <p:cNvSpPr txBox="1">
            <a:spLocks noChangeArrowheads="1"/>
          </p:cNvSpPr>
          <p:nvPr/>
        </p:nvSpPr>
        <p:spPr bwMode="auto">
          <a:xfrm>
            <a:off x="4432320" y="1309098"/>
            <a:ext cx="1723680" cy="545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ctr" eaLnBrk="1"/>
            <a:r>
              <a:rPr lang="en-US" altLang="fr-FR" sz="1600" b="1">
                <a:solidFill>
                  <a:srgbClr val="FF0000"/>
                </a:solidFill>
                <a:latin typeface="Comic Sans MS" panose="030F0702030302020204" pitchFamily="66" charset="0"/>
              </a:rPr>
              <a:t>Boxes with PMT</a:t>
            </a:r>
          </a:p>
        </p:txBody>
      </p:sp>
      <p:sp>
        <p:nvSpPr>
          <p:cNvPr id="5133" name="Line 12"/>
          <p:cNvSpPr>
            <a:spLocks noChangeShapeType="1"/>
          </p:cNvSpPr>
          <p:nvPr/>
        </p:nvSpPr>
        <p:spPr bwMode="auto">
          <a:xfrm flipH="1" flipV="1">
            <a:off x="5597280" y="1657614"/>
            <a:ext cx="1399680" cy="996585"/>
          </a:xfrm>
          <a:prstGeom prst="line">
            <a:avLst/>
          </a:prstGeom>
          <a:noFill/>
          <a:ln w="1836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600">
              <a:latin typeface="Comic Sans MS" panose="030F0702030302020204" pitchFamily="66" charset="0"/>
            </a:endParaRPr>
          </a:p>
        </p:txBody>
      </p:sp>
      <p:sp>
        <p:nvSpPr>
          <p:cNvPr id="5134" name="Text Box 13"/>
          <p:cNvSpPr txBox="1">
            <a:spLocks noChangeArrowheads="1"/>
          </p:cNvSpPr>
          <p:nvPr/>
        </p:nvSpPr>
        <p:spPr bwMode="auto">
          <a:xfrm>
            <a:off x="3882240" y="3699750"/>
            <a:ext cx="5012640" cy="779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Full size CpFM detector with 4 m long optical bundle of fibers has been been tested with 500 MeV/c electrons at BTF.</a:t>
            </a:r>
          </a:p>
        </p:txBody>
      </p:sp>
      <p:sp>
        <p:nvSpPr>
          <p:cNvPr id="5135" name="Line 14"/>
          <p:cNvSpPr>
            <a:spLocks noChangeShapeType="1"/>
          </p:cNvSpPr>
          <p:nvPr/>
        </p:nvSpPr>
        <p:spPr bwMode="auto">
          <a:xfrm>
            <a:off x="3515040" y="3852405"/>
            <a:ext cx="280800" cy="1440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5136" name="Text Box 15"/>
          <p:cNvSpPr txBox="1">
            <a:spLocks noChangeArrowheads="1"/>
          </p:cNvSpPr>
          <p:nvPr/>
        </p:nvSpPr>
        <p:spPr bwMode="auto">
          <a:xfrm>
            <a:off x="3873600" y="4712175"/>
            <a:ext cx="5012640" cy="54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Preliminary results shows possibility to use this kind of detector for proton counting at LHC.</a:t>
            </a:r>
          </a:p>
        </p:txBody>
      </p:sp>
      <p:sp>
        <p:nvSpPr>
          <p:cNvPr id="5137" name="Line 16"/>
          <p:cNvSpPr>
            <a:spLocks noChangeShapeType="1"/>
          </p:cNvSpPr>
          <p:nvPr/>
        </p:nvSpPr>
        <p:spPr bwMode="auto">
          <a:xfrm>
            <a:off x="3506400" y="4864831"/>
            <a:ext cx="280800" cy="1441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  <p:sp>
        <p:nvSpPr>
          <p:cNvPr id="5138" name="Text Box 17"/>
          <p:cNvSpPr txBox="1">
            <a:spLocks noChangeArrowheads="1"/>
          </p:cNvSpPr>
          <p:nvPr/>
        </p:nvSpPr>
        <p:spPr bwMode="auto">
          <a:xfrm>
            <a:off x="3866401" y="5594988"/>
            <a:ext cx="501264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>
                <a:solidFill>
                  <a:srgbClr val="000000"/>
                </a:solidFill>
                <a:latin typeface="Comic Sans MS" panose="030F0702030302020204" pitchFamily="66" charset="0"/>
              </a:rPr>
              <a:t>Precise data analysis is ongoing.</a:t>
            </a:r>
          </a:p>
        </p:txBody>
      </p:sp>
      <p:sp>
        <p:nvSpPr>
          <p:cNvPr id="5139" name="Line 18"/>
          <p:cNvSpPr>
            <a:spLocks noChangeShapeType="1"/>
          </p:cNvSpPr>
          <p:nvPr/>
        </p:nvSpPr>
        <p:spPr bwMode="auto">
          <a:xfrm>
            <a:off x="3497760" y="5746203"/>
            <a:ext cx="280800" cy="1441"/>
          </a:xfrm>
          <a:prstGeom prst="line">
            <a:avLst/>
          </a:prstGeom>
          <a:noFill/>
          <a:ln w="18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 sz="140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9058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68095" y="787999"/>
            <a:ext cx="7747634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CONCLUSIONS</a:t>
            </a:r>
          </a:p>
          <a:p>
            <a:endParaRPr lang="en-US" dirty="0" smtClean="0">
              <a:latin typeface="Comic Sans MS" panose="030F0702030302020204" pitchFamily="66" charset="0"/>
            </a:endParaRPr>
          </a:p>
          <a:p>
            <a:r>
              <a:rPr lang="en-US" dirty="0" smtClean="0">
                <a:latin typeface="Comic Sans MS" panose="030F0702030302020204" pitchFamily="66" charset="0"/>
              </a:rPr>
              <a:t>UA9 LHC. Strategic experiment in the framework of the LHC upgrade</a:t>
            </a:r>
          </a:p>
          <a:p>
            <a:r>
              <a:rPr lang="en-US" dirty="0" smtClean="0">
                <a:latin typeface="Comic Sans MS" panose="030F0702030302020204" pitchFamily="66" charset="0"/>
              </a:rPr>
              <a:t>LAL participation in accelerator science and detectors</a:t>
            </a:r>
          </a:p>
          <a:p>
            <a:r>
              <a:rPr lang="en-US" dirty="0" smtClean="0">
                <a:latin typeface="Comic Sans MS" panose="030F0702030302020204" pitchFamily="66" charset="0"/>
              </a:rPr>
              <a:t>Acquiring unique expertise in :</a:t>
            </a:r>
          </a:p>
          <a:p>
            <a:endParaRPr lang="en-US" dirty="0">
              <a:latin typeface="Comic Sans MS" panose="030F0702030302020204" pitchFamily="66" charset="0"/>
            </a:endParaRPr>
          </a:p>
          <a:p>
            <a:r>
              <a:rPr lang="en-US" dirty="0" smtClean="0">
                <a:latin typeface="Comic Sans MS" panose="030F0702030302020204" pitchFamily="66" charset="0"/>
              </a:rPr>
              <a:t>-Crystal channeling and collimation</a:t>
            </a:r>
          </a:p>
          <a:p>
            <a:r>
              <a:rPr lang="en-US" dirty="0" smtClean="0">
                <a:latin typeface="Comic Sans MS" panose="030F0702030302020204" pitchFamily="66" charset="0"/>
              </a:rPr>
              <a:t>-Impedance measurements and characterization</a:t>
            </a:r>
          </a:p>
          <a:p>
            <a:r>
              <a:rPr lang="en-US" dirty="0" smtClean="0">
                <a:latin typeface="Comic Sans MS" panose="030F0702030302020204" pitchFamily="66" charset="0"/>
              </a:rPr>
              <a:t>-Vacuum chamber treatment for e- cloud</a:t>
            </a:r>
          </a:p>
          <a:p>
            <a:r>
              <a:rPr lang="en-US" dirty="0" smtClean="0">
                <a:latin typeface="Comic Sans MS" panose="030F0702030302020204" pitchFamily="66" charset="0"/>
              </a:rPr>
              <a:t>-Modeling and tracking  (protons and IONS!!!)</a:t>
            </a:r>
          </a:p>
          <a:p>
            <a:endParaRPr lang="en-US" dirty="0">
              <a:latin typeface="Comic Sans MS" panose="030F0702030302020204" pitchFamily="66" charset="0"/>
            </a:endParaRPr>
          </a:p>
          <a:p>
            <a:r>
              <a:rPr lang="en-US" dirty="0" smtClean="0">
                <a:latin typeface="Comic Sans MS" panose="030F0702030302020204" pitchFamily="66" charset="0"/>
              </a:rPr>
              <a:t>-Detectors =&gt; Recognized center for Cerenkov detectors. </a:t>
            </a:r>
          </a:p>
          <a:p>
            <a:r>
              <a:rPr lang="en-US" dirty="0" smtClean="0">
                <a:latin typeface="Comic Sans MS" panose="030F0702030302020204" pitchFamily="66" charset="0"/>
              </a:rPr>
              <a:t>-In vacuum Cerenkov Roman Pot</a:t>
            </a:r>
          </a:p>
          <a:p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974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1266" y="764704"/>
            <a:ext cx="859297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spcBef>
                <a:spcPts val="600"/>
              </a:spcBef>
              <a:buSzPct val="80000"/>
              <a:buFont typeface="Wingdings" charset="2"/>
              <a:buChar char="q"/>
            </a:pPr>
            <a:r>
              <a:rPr lang="en-US" sz="1400" dirty="0" smtClean="0">
                <a:solidFill>
                  <a:srgbClr val="EF0000"/>
                </a:solidFill>
                <a:latin typeface="Comic Sans MS"/>
                <a:cs typeface="Comic Sans MS"/>
              </a:rPr>
              <a:t>The halo particles are removed by a cascade of amorphous targets:</a:t>
            </a:r>
          </a:p>
          <a:p>
            <a:pPr marL="541338" indent="-185738">
              <a:spcBef>
                <a:spcPts val="600"/>
              </a:spcBef>
              <a:buSzPct val="80000"/>
              <a:buFont typeface="+mj-lt"/>
              <a:buAutoNum type="arabicPeriod"/>
            </a:pPr>
            <a:r>
              <a:rPr lang="en-US" sz="1400" dirty="0" smtClean="0">
                <a:latin typeface="Comic Sans MS"/>
                <a:cs typeface="Comic Sans MS"/>
              </a:rPr>
              <a:t>Primary and secondary collimators intercept the diffusive </a:t>
            </a:r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/>
                <a:cs typeface="Comic Sans MS"/>
              </a:rPr>
              <a:t>primary halo</a:t>
            </a:r>
            <a:r>
              <a:rPr lang="en-US" sz="1400" dirty="0" smtClean="0">
                <a:latin typeface="Comic Sans MS"/>
                <a:cs typeface="Comic Sans MS"/>
              </a:rPr>
              <a:t>.</a:t>
            </a:r>
          </a:p>
          <a:p>
            <a:pPr marL="541338" indent="-185738">
              <a:spcBef>
                <a:spcPts val="600"/>
              </a:spcBef>
              <a:buSzPct val="80000"/>
              <a:buFont typeface="+mj-lt"/>
              <a:buAutoNum type="arabicPeriod"/>
            </a:pPr>
            <a:r>
              <a:rPr lang="en-US" sz="1400" dirty="0" smtClean="0">
                <a:latin typeface="Comic Sans MS"/>
                <a:cs typeface="Comic Sans MS"/>
              </a:rPr>
              <a:t>Particles are repeatedly deflected by Multiple Coulomb Scattering also producing </a:t>
            </a:r>
            <a:r>
              <a:rPr lang="en-US" sz="1400" dirty="0" err="1" smtClean="0">
                <a:latin typeface="Comic Sans MS"/>
                <a:cs typeface="Comic Sans MS"/>
              </a:rPr>
              <a:t>hadronic</a:t>
            </a:r>
            <a:r>
              <a:rPr lang="en-US" sz="1400" dirty="0" smtClean="0">
                <a:latin typeface="Comic Sans MS"/>
                <a:cs typeface="Comic Sans MS"/>
              </a:rPr>
              <a:t> showers that is the </a:t>
            </a:r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/>
                <a:cs typeface="Comic Sans MS"/>
              </a:rPr>
              <a:t>secondary halo</a:t>
            </a:r>
          </a:p>
          <a:p>
            <a:pPr marL="541338" indent="-185738">
              <a:spcBef>
                <a:spcPts val="600"/>
              </a:spcBef>
              <a:buSzPct val="80000"/>
              <a:buFont typeface="+mj-lt"/>
              <a:buAutoNum type="arabicPeriod"/>
            </a:pPr>
            <a:r>
              <a:rPr lang="en-US" sz="1400" dirty="0" smtClean="0">
                <a:latin typeface="Comic Sans MS"/>
                <a:cs typeface="Comic Sans MS"/>
              </a:rPr>
              <a:t>Particles are finally stopped in the absorber </a:t>
            </a:r>
          </a:p>
          <a:p>
            <a:pPr marL="541338" indent="-185738">
              <a:spcBef>
                <a:spcPts val="600"/>
              </a:spcBef>
              <a:buSzPct val="80000"/>
              <a:buFont typeface="+mj-lt"/>
              <a:buAutoNum type="arabicPeriod"/>
            </a:pPr>
            <a:r>
              <a:rPr lang="en-US" sz="1400" dirty="0" smtClean="0">
                <a:latin typeface="Comic Sans MS"/>
                <a:cs typeface="Comic Sans MS"/>
              </a:rPr>
              <a:t>Masks protect the sensitive devices from </a:t>
            </a:r>
            <a:r>
              <a:rPr lang="en-US" sz="1400" dirty="0" smtClean="0">
                <a:solidFill>
                  <a:srgbClr val="376092"/>
                </a:solidFill>
                <a:latin typeface="Comic Sans MS"/>
                <a:cs typeface="Comic Sans MS"/>
              </a:rPr>
              <a:t>tertiary halo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2019970" y="126101"/>
            <a:ext cx="6880051" cy="338554"/>
          </a:xfrm>
          <a:solidFill>
            <a:srgbClr val="FFFFFF"/>
          </a:solidFill>
          <a:ln>
            <a:solidFill>
              <a:srgbClr val="000090"/>
            </a:solidFill>
          </a:ln>
          <a:effectLst>
            <a:outerShdw blurRad="50800" dist="127000" dir="2700000">
              <a:srgbClr val="000090">
                <a:alpha val="43000"/>
              </a:srgbClr>
            </a:outerShdw>
          </a:effectLst>
        </p:spPr>
        <p:txBody>
          <a:bodyPr wrap="square">
            <a:spAutoFit/>
          </a:bodyPr>
          <a:lstStyle/>
          <a:p>
            <a:pPr lvl="0"/>
            <a:r>
              <a:rPr lang="en-US" sz="1600" dirty="0" smtClean="0">
                <a:ln w="158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Comic Sans MS"/>
                <a:ea typeface="AppleGothic"/>
                <a:cs typeface="Comic Sans MS"/>
              </a:rPr>
              <a:t>UA9 – At present : </a:t>
            </a:r>
            <a:r>
              <a:rPr lang="en-US" sz="1600" dirty="0" smtClean="0">
                <a:ln w="158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/>
                <a:latin typeface="Comic Sans MS"/>
                <a:ea typeface="AppleGothic"/>
                <a:cs typeface="Comic Sans MS"/>
              </a:rPr>
              <a:t>Multi stage collimation in LHC</a:t>
            </a:r>
            <a:endParaRPr lang="en-US" sz="1600" dirty="0">
              <a:ln w="158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Comic Sans MS"/>
              <a:cs typeface="Comic Sans M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4757" y="5382317"/>
            <a:ext cx="5891356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5600" indent="-355600">
              <a:spcBef>
                <a:spcPts val="1800"/>
              </a:spcBef>
              <a:buSzPct val="80000"/>
              <a:buFont typeface="Wingdings" charset="2"/>
              <a:buChar char="q"/>
            </a:pP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Collimation efficiency in LHC </a:t>
            </a:r>
            <a:r>
              <a:rPr lang="en-US" dirty="0" smtClean="0">
                <a:solidFill>
                  <a:srgbClr val="0000FF"/>
                </a:solidFill>
                <a:latin typeface="ＭＳ ゴシック"/>
                <a:ea typeface="ＭＳ ゴシック"/>
                <a:cs typeface="ＭＳ ゴシック"/>
              </a:rPr>
              <a:t>≅</a:t>
            </a: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 99.98% @ 3.5 </a:t>
            </a:r>
            <a:r>
              <a:rPr lang="en-US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TeV</a:t>
            </a:r>
            <a:endParaRPr lang="en-US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541338" lvl="1" indent="-185738">
              <a:spcBef>
                <a:spcPts val="1800"/>
              </a:spcBef>
              <a:buSzPct val="80000"/>
              <a:buFont typeface="Wingdings" charset="2"/>
              <a:buChar char="ü"/>
            </a:pPr>
            <a:r>
              <a:rPr lang="en-US" sz="1400" dirty="0" smtClean="0">
                <a:solidFill>
                  <a:srgbClr val="0000FF"/>
                </a:solidFill>
                <a:latin typeface="Comic Sans MS"/>
                <a:cs typeface="Comic Sans MS"/>
              </a:rPr>
              <a:t>Probably not enough in view of a luminosity upgrade</a:t>
            </a:r>
          </a:p>
          <a:p>
            <a:pPr marL="541338" lvl="1" indent="-185738">
              <a:spcBef>
                <a:spcPts val="1800"/>
              </a:spcBef>
              <a:buSzPct val="80000"/>
              <a:buFont typeface="Wingdings" charset="2"/>
              <a:buChar char="ü"/>
            </a:pPr>
            <a:r>
              <a:rPr lang="en-US" sz="1400" dirty="0" smtClean="0">
                <a:solidFill>
                  <a:srgbClr val="EF0000"/>
                </a:solidFill>
                <a:latin typeface="Comic Sans MS"/>
                <a:cs typeface="Comic Sans MS"/>
              </a:rPr>
              <a:t>Basic limitation of the amorphous collimation system </a:t>
            </a:r>
          </a:p>
        </p:txBody>
      </p:sp>
      <p:grpSp>
        <p:nvGrpSpPr>
          <p:cNvPr id="98" name="Group 97"/>
          <p:cNvGrpSpPr/>
          <p:nvPr/>
        </p:nvGrpSpPr>
        <p:grpSpPr>
          <a:xfrm>
            <a:off x="5345455" y="6261100"/>
            <a:ext cx="3492206" cy="538609"/>
            <a:chOff x="5453121" y="6185876"/>
            <a:chExt cx="3492206" cy="538609"/>
          </a:xfrm>
        </p:grpSpPr>
        <p:sp>
          <p:nvSpPr>
            <p:cNvPr id="16" name="TextBox 15"/>
            <p:cNvSpPr txBox="1"/>
            <p:nvPr/>
          </p:nvSpPr>
          <p:spPr>
            <a:xfrm>
              <a:off x="5651794" y="6185876"/>
              <a:ext cx="3293533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7800" lvl="2" indent="-177800">
                <a:spcBef>
                  <a:spcPts val="600"/>
                </a:spcBef>
                <a:buSzPct val="80000"/>
                <a:buFont typeface="Wingdings" charset="2"/>
                <a:buChar char="²"/>
              </a:pPr>
              <a:r>
                <a:rPr lang="en-US" sz="1200" dirty="0" err="1" smtClean="0">
                  <a:solidFill>
                    <a:srgbClr val="EF0000"/>
                  </a:solidFill>
                  <a:latin typeface="Comic Sans MS"/>
                  <a:cs typeface="Comic Sans MS"/>
                </a:rPr>
                <a:t>p</a:t>
              </a:r>
              <a:r>
                <a:rPr lang="en-US" sz="1200" dirty="0" smtClean="0">
                  <a:solidFill>
                    <a:srgbClr val="EF0000"/>
                  </a:solidFill>
                  <a:latin typeface="Comic Sans MS"/>
                  <a:cs typeface="Comic Sans MS"/>
                </a:rPr>
                <a:t>: single diffractive scattering</a:t>
              </a:r>
            </a:p>
            <a:p>
              <a:pPr marL="177800" lvl="2" indent="-177800">
                <a:spcBef>
                  <a:spcPts val="600"/>
                </a:spcBef>
                <a:buSzPct val="80000"/>
                <a:buFont typeface="Wingdings" charset="2"/>
                <a:buChar char="²"/>
              </a:pPr>
              <a:r>
                <a:rPr lang="en-US" sz="1200" dirty="0" smtClean="0">
                  <a:solidFill>
                    <a:srgbClr val="EF0000"/>
                  </a:solidFill>
                  <a:latin typeface="Comic Sans MS"/>
                  <a:cs typeface="Comic Sans MS"/>
                </a:rPr>
                <a:t>ions: fragmentation and EM dissociation</a:t>
              </a:r>
              <a:endParaRPr lang="en-US" dirty="0">
                <a:solidFill>
                  <a:srgbClr val="EF0000"/>
                </a:solidFill>
              </a:endParaRPr>
            </a:p>
          </p:txBody>
        </p:sp>
        <p:sp>
          <p:nvSpPr>
            <p:cNvPr id="17" name="Left Brace 16"/>
            <p:cNvSpPr/>
            <p:nvPr/>
          </p:nvSpPr>
          <p:spPr>
            <a:xfrm>
              <a:off x="5453121" y="6194472"/>
              <a:ext cx="198673" cy="530013"/>
            </a:xfrm>
            <a:prstGeom prst="leftBrac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grpSp>
        <p:nvGrpSpPr>
          <p:cNvPr id="2" name="Group 28"/>
          <p:cNvGrpSpPr/>
          <p:nvPr/>
        </p:nvGrpSpPr>
        <p:grpSpPr>
          <a:xfrm>
            <a:off x="163855" y="2608791"/>
            <a:ext cx="9067799" cy="2494291"/>
            <a:chOff x="76200" y="1995894"/>
            <a:chExt cx="9067799" cy="2494291"/>
          </a:xfrm>
        </p:grpSpPr>
        <p:cxnSp>
          <p:nvCxnSpPr>
            <p:cNvPr id="30" name="Straight Connector 29"/>
            <p:cNvCxnSpPr/>
            <p:nvPr/>
          </p:nvCxnSpPr>
          <p:spPr>
            <a:xfrm rot="5400000" flipH="1" flipV="1">
              <a:off x="7927182" y="2667000"/>
              <a:ext cx="1588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30"/>
            <p:cNvGrpSpPr/>
            <p:nvPr/>
          </p:nvGrpSpPr>
          <p:grpSpPr>
            <a:xfrm>
              <a:off x="7924006" y="2134394"/>
              <a:ext cx="229394" cy="2287588"/>
              <a:chOff x="7924006" y="2134394"/>
              <a:chExt cx="229394" cy="2287588"/>
            </a:xfrm>
          </p:grpSpPr>
          <p:cxnSp>
            <p:nvCxnSpPr>
              <p:cNvPr id="91" name="Straight Arrow Connector 90"/>
              <p:cNvCxnSpPr/>
              <p:nvPr/>
            </p:nvCxnSpPr>
            <p:spPr>
              <a:xfrm rot="5400000">
                <a:off x="6783388" y="3278188"/>
                <a:ext cx="2286000" cy="1588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>
                <a:off x="7924006" y="2134394"/>
                <a:ext cx="229394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7924006" y="2668588"/>
                <a:ext cx="229394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7928770" y="2743200"/>
                <a:ext cx="224630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>
                <a:off x="7928770" y="2895600"/>
                <a:ext cx="224630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7928770" y="3276600"/>
                <a:ext cx="224630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>
                <a:off x="7924800" y="3657600"/>
                <a:ext cx="228600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Box 31"/>
            <p:cNvSpPr txBox="1"/>
            <p:nvPr/>
          </p:nvSpPr>
          <p:spPr>
            <a:xfrm rot="5400000">
              <a:off x="8058834" y="3336818"/>
              <a:ext cx="152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Normalizes aperture [</a:t>
              </a:r>
              <a:r>
                <a:rPr lang="en-US" dirty="0" err="1" smtClean="0">
                  <a:solidFill>
                    <a:srgbClr val="0000FF"/>
                  </a:solidFill>
                  <a:latin typeface="Comic Sans MS"/>
                  <a:cs typeface="Comic Sans MS"/>
                </a:rPr>
                <a:t>σ</a:t>
              </a:r>
              <a:r>
                <a:rPr lang="en-US" dirty="0">
                  <a:solidFill>
                    <a:srgbClr val="0000FF"/>
                  </a:solidFill>
                  <a:latin typeface="Comic Sans MS"/>
                  <a:cs typeface="Comic Sans MS"/>
                </a:rPr>
                <a:t>]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87572" y="1995894"/>
              <a:ext cx="27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0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187572" y="2467789"/>
              <a:ext cx="27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6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187572" y="2758688"/>
              <a:ext cx="27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7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153400" y="3139688"/>
              <a:ext cx="3478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10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187572" y="3520688"/>
              <a:ext cx="4065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&gt;10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339972" y="2604700"/>
              <a:ext cx="41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6.2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6200" y="2135982"/>
              <a:ext cx="7772400" cy="534194"/>
            </a:xfrm>
            <a:prstGeom prst="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FFFFFF"/>
                </a:gs>
              </a:gsLst>
              <a:lin ang="5400000" scaled="0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19448" y="2112931"/>
              <a:ext cx="9227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omic Sans MS"/>
                  <a:cs typeface="Comic Sans MS"/>
                </a:rPr>
                <a:t>b</a:t>
              </a:r>
              <a:r>
                <a:rPr lang="en-US" sz="1200" dirty="0" smtClean="0">
                  <a:latin typeface="Comic Sans MS"/>
                  <a:cs typeface="Comic Sans MS"/>
                </a:rPr>
                <a:t>eam core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505201" y="2389930"/>
              <a:ext cx="10730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mic Sans MS"/>
                  <a:cs typeface="Comic Sans MS"/>
                </a:rPr>
                <a:t>p</a:t>
              </a:r>
              <a:r>
                <a:rPr lang="en-US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mic Sans MS"/>
                  <a:cs typeface="Comic Sans MS"/>
                </a:rPr>
                <a:t>rimary halo</a:t>
              </a:r>
              <a:endParaRPr lang="en-US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91778" y="2750944"/>
              <a:ext cx="451222" cy="147599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286001" y="2881699"/>
              <a:ext cx="533400" cy="134523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305300" y="3278188"/>
              <a:ext cx="533400" cy="114379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934200" y="3659188"/>
              <a:ext cx="914400" cy="76279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6553200" y="3278188"/>
              <a:ext cx="304800" cy="1143796"/>
            </a:xfrm>
            <a:prstGeom prst="rect">
              <a:avLst/>
            </a:prstGeom>
            <a:solidFill>
              <a:srgbClr val="31859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971801" y="2881699"/>
              <a:ext cx="533400" cy="134523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4" name="Group 57"/>
            <p:cNvGrpSpPr/>
            <p:nvPr/>
          </p:nvGrpSpPr>
          <p:grpSpPr>
            <a:xfrm>
              <a:off x="770374" y="2607740"/>
              <a:ext cx="999068" cy="303348"/>
              <a:chOff x="1468115" y="3090332"/>
              <a:chExt cx="1170941" cy="499533"/>
            </a:xfrm>
          </p:grpSpPr>
          <p:cxnSp>
            <p:nvCxnSpPr>
              <p:cNvPr id="86" name="Straight Arrow Connector 85"/>
              <p:cNvCxnSpPr/>
              <p:nvPr/>
            </p:nvCxnSpPr>
            <p:spPr>
              <a:xfrm flipV="1">
                <a:off x="1468115" y="3317071"/>
                <a:ext cx="1170941" cy="16935"/>
              </a:xfrm>
              <a:prstGeom prst="straightConnector1">
                <a:avLst/>
              </a:prstGeom>
              <a:ln w="28575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Arrow Connector 86"/>
              <p:cNvCxnSpPr/>
              <p:nvPr/>
            </p:nvCxnSpPr>
            <p:spPr>
              <a:xfrm>
                <a:off x="1468115" y="3334006"/>
                <a:ext cx="999068" cy="128861"/>
              </a:xfrm>
              <a:prstGeom prst="straightConnector1">
                <a:avLst/>
              </a:prstGeom>
              <a:ln w="190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Arrow Connector 87"/>
              <p:cNvCxnSpPr/>
              <p:nvPr/>
            </p:nvCxnSpPr>
            <p:spPr>
              <a:xfrm flipV="1">
                <a:off x="1468115" y="3187801"/>
                <a:ext cx="999068" cy="146206"/>
              </a:xfrm>
              <a:prstGeom prst="straightConnector1">
                <a:avLst/>
              </a:prstGeom>
              <a:ln w="190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Arrow Connector 88"/>
              <p:cNvCxnSpPr/>
              <p:nvPr/>
            </p:nvCxnSpPr>
            <p:spPr>
              <a:xfrm>
                <a:off x="1484216" y="3334006"/>
                <a:ext cx="742962" cy="255859"/>
              </a:xfrm>
              <a:prstGeom prst="straightConnector1">
                <a:avLst/>
              </a:prstGeom>
              <a:ln w="63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Arrow Connector 89"/>
              <p:cNvCxnSpPr/>
              <p:nvPr/>
            </p:nvCxnSpPr>
            <p:spPr>
              <a:xfrm flipV="1">
                <a:off x="1468115" y="3090332"/>
                <a:ext cx="759063" cy="243674"/>
              </a:xfrm>
              <a:prstGeom prst="straightConnector1">
                <a:avLst/>
              </a:prstGeom>
              <a:ln w="63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Group 58"/>
            <p:cNvGrpSpPr/>
            <p:nvPr/>
          </p:nvGrpSpPr>
          <p:grpSpPr>
            <a:xfrm>
              <a:off x="4305300" y="3077154"/>
              <a:ext cx="1385152" cy="402072"/>
              <a:chOff x="1468115" y="3090332"/>
              <a:chExt cx="1170941" cy="499533"/>
            </a:xfrm>
          </p:grpSpPr>
          <p:cxnSp>
            <p:nvCxnSpPr>
              <p:cNvPr id="81" name="Straight Arrow Connector 80"/>
              <p:cNvCxnSpPr/>
              <p:nvPr/>
            </p:nvCxnSpPr>
            <p:spPr>
              <a:xfrm flipV="1">
                <a:off x="1468115" y="3317071"/>
                <a:ext cx="1170941" cy="16935"/>
              </a:xfrm>
              <a:prstGeom prst="straightConnector1">
                <a:avLst/>
              </a:prstGeom>
              <a:ln w="28575" cmpd="sng">
                <a:solidFill>
                  <a:schemeClr val="accent1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Arrow Connector 81"/>
              <p:cNvCxnSpPr/>
              <p:nvPr/>
            </p:nvCxnSpPr>
            <p:spPr>
              <a:xfrm>
                <a:off x="1468115" y="3334006"/>
                <a:ext cx="999068" cy="128861"/>
              </a:xfrm>
              <a:prstGeom prst="straightConnector1">
                <a:avLst/>
              </a:prstGeom>
              <a:ln w="19050" cmpd="sng">
                <a:solidFill>
                  <a:schemeClr val="accent1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/>
              <p:cNvCxnSpPr/>
              <p:nvPr/>
            </p:nvCxnSpPr>
            <p:spPr>
              <a:xfrm flipV="1">
                <a:off x="1468115" y="3187801"/>
                <a:ext cx="999068" cy="146206"/>
              </a:xfrm>
              <a:prstGeom prst="straightConnector1">
                <a:avLst/>
              </a:prstGeom>
              <a:ln w="19050" cmpd="sng">
                <a:solidFill>
                  <a:schemeClr val="accent1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Arrow Connector 83"/>
              <p:cNvCxnSpPr/>
              <p:nvPr/>
            </p:nvCxnSpPr>
            <p:spPr>
              <a:xfrm>
                <a:off x="1484216" y="3334006"/>
                <a:ext cx="742962" cy="255859"/>
              </a:xfrm>
              <a:prstGeom prst="straightConnector1">
                <a:avLst/>
              </a:prstGeom>
              <a:ln w="6350" cmpd="sng">
                <a:solidFill>
                  <a:schemeClr val="accent1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Arrow Connector 84"/>
              <p:cNvCxnSpPr/>
              <p:nvPr/>
            </p:nvCxnSpPr>
            <p:spPr>
              <a:xfrm flipV="1">
                <a:off x="1468115" y="3090332"/>
                <a:ext cx="759063" cy="243674"/>
              </a:xfrm>
              <a:prstGeom prst="straightConnector1">
                <a:avLst/>
              </a:prstGeom>
              <a:ln w="6350" cmpd="sng">
                <a:solidFill>
                  <a:schemeClr val="accent1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9"/>
            <p:cNvGrpSpPr/>
            <p:nvPr/>
          </p:nvGrpSpPr>
          <p:grpSpPr>
            <a:xfrm>
              <a:off x="2971801" y="2759414"/>
              <a:ext cx="999068" cy="303348"/>
              <a:chOff x="1468115" y="3090332"/>
              <a:chExt cx="1170941" cy="499533"/>
            </a:xfrm>
          </p:grpSpPr>
          <p:cxnSp>
            <p:nvCxnSpPr>
              <p:cNvPr id="76" name="Straight Arrow Connector 75"/>
              <p:cNvCxnSpPr/>
              <p:nvPr/>
            </p:nvCxnSpPr>
            <p:spPr>
              <a:xfrm flipV="1">
                <a:off x="1468115" y="3317071"/>
                <a:ext cx="1170941" cy="16935"/>
              </a:xfrm>
              <a:prstGeom prst="straightConnector1">
                <a:avLst/>
              </a:prstGeom>
              <a:ln w="28575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Arrow Connector 76"/>
              <p:cNvCxnSpPr/>
              <p:nvPr/>
            </p:nvCxnSpPr>
            <p:spPr>
              <a:xfrm>
                <a:off x="1468115" y="3334006"/>
                <a:ext cx="999068" cy="128861"/>
              </a:xfrm>
              <a:prstGeom prst="straightConnector1">
                <a:avLst/>
              </a:prstGeom>
              <a:ln w="190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Arrow Connector 77"/>
              <p:cNvCxnSpPr/>
              <p:nvPr/>
            </p:nvCxnSpPr>
            <p:spPr>
              <a:xfrm flipV="1">
                <a:off x="1468115" y="3187801"/>
                <a:ext cx="999068" cy="146206"/>
              </a:xfrm>
              <a:prstGeom prst="straightConnector1">
                <a:avLst/>
              </a:prstGeom>
              <a:ln w="190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Arrow Connector 78"/>
              <p:cNvCxnSpPr/>
              <p:nvPr/>
            </p:nvCxnSpPr>
            <p:spPr>
              <a:xfrm>
                <a:off x="1484216" y="3334006"/>
                <a:ext cx="742962" cy="255859"/>
              </a:xfrm>
              <a:prstGeom prst="straightConnector1">
                <a:avLst/>
              </a:prstGeom>
              <a:ln w="63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Arrow Connector 79"/>
              <p:cNvCxnSpPr/>
              <p:nvPr/>
            </p:nvCxnSpPr>
            <p:spPr>
              <a:xfrm flipV="1">
                <a:off x="1468115" y="3090332"/>
                <a:ext cx="759063" cy="243674"/>
              </a:xfrm>
              <a:prstGeom prst="straightConnector1">
                <a:avLst/>
              </a:prstGeom>
              <a:ln w="63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0"/>
            <p:cNvGrpSpPr/>
            <p:nvPr/>
          </p:nvGrpSpPr>
          <p:grpSpPr>
            <a:xfrm>
              <a:off x="2286001" y="2746309"/>
              <a:ext cx="999068" cy="303348"/>
              <a:chOff x="1468115" y="3090332"/>
              <a:chExt cx="1170941" cy="499533"/>
            </a:xfrm>
          </p:grpSpPr>
          <p:cxnSp>
            <p:nvCxnSpPr>
              <p:cNvPr id="71" name="Straight Arrow Connector 70"/>
              <p:cNvCxnSpPr/>
              <p:nvPr/>
            </p:nvCxnSpPr>
            <p:spPr>
              <a:xfrm flipV="1">
                <a:off x="1468115" y="3317071"/>
                <a:ext cx="1170941" cy="16935"/>
              </a:xfrm>
              <a:prstGeom prst="straightConnector1">
                <a:avLst/>
              </a:prstGeom>
              <a:ln w="28575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Arrow Connector 71"/>
              <p:cNvCxnSpPr/>
              <p:nvPr/>
            </p:nvCxnSpPr>
            <p:spPr>
              <a:xfrm>
                <a:off x="1468115" y="3334006"/>
                <a:ext cx="999068" cy="128861"/>
              </a:xfrm>
              <a:prstGeom prst="straightConnector1">
                <a:avLst/>
              </a:prstGeom>
              <a:ln w="190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/>
              <p:cNvCxnSpPr/>
              <p:nvPr/>
            </p:nvCxnSpPr>
            <p:spPr>
              <a:xfrm flipV="1">
                <a:off x="1468115" y="3187801"/>
                <a:ext cx="999068" cy="146206"/>
              </a:xfrm>
              <a:prstGeom prst="straightConnector1">
                <a:avLst/>
              </a:prstGeom>
              <a:ln w="190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Arrow Connector 73"/>
              <p:cNvCxnSpPr/>
              <p:nvPr/>
            </p:nvCxnSpPr>
            <p:spPr>
              <a:xfrm>
                <a:off x="1484216" y="3334006"/>
                <a:ext cx="742962" cy="255859"/>
              </a:xfrm>
              <a:prstGeom prst="straightConnector1">
                <a:avLst/>
              </a:prstGeom>
              <a:ln w="63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Arrow Connector 74"/>
              <p:cNvCxnSpPr/>
              <p:nvPr/>
            </p:nvCxnSpPr>
            <p:spPr>
              <a:xfrm flipV="1">
                <a:off x="1468115" y="3090332"/>
                <a:ext cx="759063" cy="243674"/>
              </a:xfrm>
              <a:prstGeom prst="straightConnector1">
                <a:avLst/>
              </a:prstGeom>
              <a:ln w="6350" cmpd="sng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TextBox 61"/>
            <p:cNvSpPr txBox="1"/>
            <p:nvPr/>
          </p:nvSpPr>
          <p:spPr>
            <a:xfrm>
              <a:off x="1081500" y="2940284"/>
              <a:ext cx="1295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mic Sans MS"/>
                  <a:cs typeface="Comic Sans MS"/>
                </a:rPr>
                <a:t>secondary halo</a:t>
              </a:r>
            </a:p>
            <a:p>
              <a:r>
                <a:rPr lang="en-US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mic Sans MS"/>
                  <a:cs typeface="Comic Sans MS"/>
                </a:rPr>
                <a:t>&amp; showers</a:t>
              </a:r>
              <a:endParaRPr lang="en-US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970869" y="2693939"/>
              <a:ext cx="1295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mic Sans MS"/>
                  <a:cs typeface="Comic Sans MS"/>
                </a:rPr>
                <a:t>secondary halo</a:t>
              </a:r>
            </a:p>
            <a:p>
              <a:r>
                <a:rPr lang="en-US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mic Sans MS"/>
                  <a:cs typeface="Comic Sans MS"/>
                </a:rPr>
                <a:t>&amp; showers</a:t>
              </a:r>
              <a:endParaRPr lang="en-US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042752" y="3500735"/>
              <a:ext cx="1295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Comic Sans MS"/>
                  <a:cs typeface="Comic Sans MS"/>
                </a:rPr>
                <a:t>tertiary halo</a:t>
              </a:r>
            </a:p>
            <a:p>
              <a:r>
                <a:rPr lang="en-US" sz="1200" dirty="0" smtClean="0">
                  <a:solidFill>
                    <a:schemeClr val="accent1">
                      <a:lumMod val="75000"/>
                    </a:schemeClr>
                  </a:solidFill>
                  <a:latin typeface="Comic Sans MS"/>
                  <a:cs typeface="Comic Sans MS"/>
                </a:rPr>
                <a:t>&amp; showers</a:t>
              </a:r>
              <a:endParaRPr lang="en-US" sz="1200" dirty="0">
                <a:solidFill>
                  <a:schemeClr val="accent1">
                    <a:lumMod val="75000"/>
                  </a:schemeClr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rot="16200000">
              <a:off x="174901" y="3248391"/>
              <a:ext cx="1495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Comic Sans MS"/>
                  <a:cs typeface="Comic Sans MS"/>
                </a:rPr>
                <a:t>primary collimator</a:t>
              </a:r>
            </a:p>
            <a:p>
              <a:r>
                <a:rPr lang="en-US" sz="1200" dirty="0" smtClean="0">
                  <a:latin typeface="Comic Sans MS"/>
                  <a:cs typeface="Comic Sans MS"/>
                </a:rPr>
                <a:t>0.6 </a:t>
              </a:r>
              <a:r>
                <a:rPr lang="en-US" sz="1200" dirty="0" err="1" smtClean="0">
                  <a:latin typeface="Comic Sans MS"/>
                  <a:cs typeface="Comic Sans MS"/>
                </a:rPr>
                <a:t>m</a:t>
              </a:r>
              <a:r>
                <a:rPr lang="en-US" sz="1200" dirty="0" smtClean="0">
                  <a:latin typeface="Comic Sans MS"/>
                  <a:cs typeface="Comic Sans MS"/>
                </a:rPr>
                <a:t> CFC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 rot="16200000">
              <a:off x="1843305" y="3214106"/>
              <a:ext cx="13793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Comic Sans MS"/>
                  <a:cs typeface="Comic Sans MS"/>
                </a:rPr>
                <a:t>secondary collimator</a:t>
              </a:r>
            </a:p>
            <a:p>
              <a:r>
                <a:rPr lang="en-US" sz="1200" dirty="0" smtClean="0">
                  <a:latin typeface="Comic Sans MS"/>
                  <a:cs typeface="Comic Sans MS"/>
                </a:rPr>
                <a:t>1m CFC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 rot="16200000">
              <a:off x="2567151" y="3248196"/>
              <a:ext cx="13793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Comic Sans MS"/>
                  <a:cs typeface="Comic Sans MS"/>
                </a:rPr>
                <a:t>secondary collimator</a:t>
              </a:r>
            </a:p>
            <a:p>
              <a:r>
                <a:rPr lang="en-US" sz="1200" dirty="0" smtClean="0">
                  <a:latin typeface="Comic Sans MS"/>
                  <a:cs typeface="Comic Sans MS"/>
                </a:rPr>
                <a:t>1m CFC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 rot="16200000">
              <a:off x="3888594" y="3474521"/>
              <a:ext cx="13793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Comic Sans MS"/>
                  <a:cs typeface="Comic Sans MS"/>
                </a:rPr>
                <a:t>tertiary collimator</a:t>
              </a:r>
            </a:p>
            <a:p>
              <a:r>
                <a:rPr lang="en-US" sz="1200" dirty="0" smtClean="0">
                  <a:latin typeface="Comic Sans MS"/>
                  <a:cs typeface="Comic Sans MS"/>
                </a:rPr>
                <a:t> absorber 1m W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934994" y="3659188"/>
              <a:ext cx="91360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Comic Sans MS"/>
                  <a:cs typeface="Comic Sans MS"/>
                </a:rPr>
                <a:t>Sensitive devices </a:t>
              </a:r>
            </a:p>
            <a:p>
              <a:r>
                <a:rPr lang="en-US" sz="1200" dirty="0" smtClean="0">
                  <a:latin typeface="Comic Sans MS"/>
                  <a:cs typeface="Comic Sans MS"/>
                </a:rPr>
                <a:t>(ARC, IR QUADS..)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 rot="16200000">
              <a:off x="6405139" y="3808163"/>
              <a:ext cx="6287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Comic Sans MS"/>
                  <a:cs typeface="Comic Sans MS"/>
                </a:rPr>
                <a:t>masks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130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Block Arc 80"/>
          <p:cNvSpPr/>
          <p:nvPr/>
        </p:nvSpPr>
        <p:spPr>
          <a:xfrm rot="5400000">
            <a:off x="131431" y="4430883"/>
            <a:ext cx="342272" cy="605135"/>
          </a:xfrm>
          <a:prstGeom prst="blockArc">
            <a:avLst>
              <a:gd name="adj1" fmla="val 10800000"/>
              <a:gd name="adj2" fmla="val 15850137"/>
              <a:gd name="adj3" fmla="val 24264"/>
            </a:avLst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9376" y="969913"/>
            <a:ext cx="86244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spcBef>
                <a:spcPts val="1200"/>
              </a:spcBef>
              <a:buSzPct val="80000"/>
              <a:buFont typeface="Wingdings" charset="2"/>
              <a:buChar char="q"/>
            </a:pPr>
            <a:r>
              <a:rPr lang="en-US" sz="1400" dirty="0" smtClean="0">
                <a:solidFill>
                  <a:srgbClr val="EF0000"/>
                </a:solidFill>
                <a:latin typeface="Comic Sans MS" pitchFamily="66" charset="0"/>
                <a:cs typeface="Comic Sans MS"/>
              </a:rPr>
              <a:t>Bent crystals </a:t>
            </a:r>
            <a:r>
              <a:rPr lang="en-US" sz="1400" dirty="0" smtClean="0">
                <a:latin typeface="Comic Sans MS" pitchFamily="66" charset="0"/>
                <a:cs typeface="Comic Sans MS"/>
              </a:rPr>
              <a:t>work as a “smart deflectors” on primary halo particles</a:t>
            </a:r>
            <a:endParaRPr lang="en-US" sz="1400" dirty="0" smtClean="0">
              <a:solidFill>
                <a:srgbClr val="EF0000"/>
              </a:solidFill>
              <a:latin typeface="Comic Sans MS" pitchFamily="66" charset="0"/>
              <a:cs typeface="Comic Sans MS"/>
            </a:endParaRPr>
          </a:p>
          <a:p>
            <a:pPr marL="355600" indent="-355600">
              <a:spcBef>
                <a:spcPts val="1200"/>
              </a:spcBef>
              <a:buSzPct val="80000"/>
              <a:buFont typeface="Wingdings" charset="2"/>
              <a:buChar char="q"/>
            </a:pPr>
            <a:r>
              <a:rPr lang="en-US" sz="1400" dirty="0" smtClean="0">
                <a:solidFill>
                  <a:srgbClr val="EF0000"/>
                </a:solidFill>
                <a:latin typeface="Comic Sans MS" pitchFamily="66" charset="0"/>
                <a:cs typeface="Comic Sans MS"/>
              </a:rPr>
              <a:t>Coherent particle-crystal interactions</a:t>
            </a:r>
            <a:r>
              <a:rPr lang="en-US" sz="1400" dirty="0" smtClean="0">
                <a:latin typeface="Comic Sans MS" pitchFamily="66" charset="0"/>
                <a:cs typeface="Comic Sans MS"/>
              </a:rPr>
              <a:t> impart large deflection angle that minimize the escaping particle rate and improve the collimation efficiency</a:t>
            </a:r>
            <a:endParaRPr lang="en-US" sz="1400" dirty="0">
              <a:latin typeface="Comic Sans MS" pitchFamily="66" charset="0"/>
              <a:cs typeface="Comic Sans MS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5136248" y="2237151"/>
            <a:ext cx="2071901" cy="1218027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759454" y="3123005"/>
            <a:ext cx="1319140" cy="338554"/>
          </a:xfrm>
          <a:prstGeom prst="rect">
            <a:avLst/>
          </a:prstGeom>
          <a:solidFill>
            <a:srgbClr val="FF00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/>
                <a:cs typeface="Comic Sans MS"/>
              </a:rPr>
              <a:t>channeling</a:t>
            </a:r>
            <a:endParaRPr lang="en-US" sz="16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644193" y="3123005"/>
            <a:ext cx="1319140" cy="338554"/>
          </a:xfrm>
          <a:prstGeom prst="rect">
            <a:avLst/>
          </a:prstGeom>
          <a:solidFill>
            <a:srgbClr val="FF000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/>
                <a:cs typeface="Comic Sans MS"/>
              </a:rPr>
              <a:t>amorphous</a:t>
            </a:r>
            <a:endParaRPr lang="en-US" sz="16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33320" y="2354908"/>
            <a:ext cx="131914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Lucida Grande"/>
                <a:ea typeface="Lucida Grande"/>
                <a:cs typeface="Lucida Grande"/>
              </a:rPr>
              <a:t>θ</a:t>
            </a:r>
            <a:r>
              <a:rPr lang="en-US" sz="1600" baseline="-25000" dirty="0" err="1" smtClean="0">
                <a:latin typeface="Comic Sans MS"/>
                <a:cs typeface="Comic Sans MS"/>
              </a:rPr>
              <a:t>ch</a:t>
            </a:r>
            <a:r>
              <a:rPr lang="en-US" sz="1600" baseline="-25000" dirty="0" smtClean="0">
                <a:latin typeface="Comic Sans MS"/>
                <a:cs typeface="Comic Sans MS"/>
              </a:rPr>
              <a:t> </a:t>
            </a:r>
            <a:r>
              <a:rPr lang="en-US" sz="1600" dirty="0" smtClean="0">
                <a:latin typeface="Comic Sans MS"/>
                <a:ea typeface="ＭＳ ゴシック"/>
                <a:cs typeface="Comic Sans MS"/>
              </a:rPr>
              <a:t>≅ </a:t>
            </a:r>
            <a:r>
              <a:rPr lang="en-US" sz="1600" dirty="0" err="1" smtClean="0">
                <a:latin typeface="Comic Sans MS"/>
                <a:cs typeface="Comic Sans MS"/>
              </a:rPr>
              <a:t>α</a:t>
            </a:r>
            <a:r>
              <a:rPr lang="en-US" sz="1600" baseline="-25000" dirty="0" err="1" smtClean="0">
                <a:latin typeface="Comic Sans MS"/>
                <a:cs typeface="Comic Sans MS"/>
              </a:rPr>
              <a:t>bending</a:t>
            </a:r>
            <a:endParaRPr lang="en-US" sz="1600" dirty="0">
              <a:latin typeface="Comic Sans MS"/>
              <a:cs typeface="Comic Sans MS"/>
            </a:endParaRPr>
          </a:p>
        </p:txBody>
      </p:sp>
      <p:sp>
        <p:nvSpPr>
          <p:cNvPr id="16" name="Title 9"/>
          <p:cNvSpPr txBox="1">
            <a:spLocks/>
          </p:cNvSpPr>
          <p:nvPr/>
        </p:nvSpPr>
        <p:spPr>
          <a:xfrm>
            <a:off x="2254753" y="121697"/>
            <a:ext cx="6763921" cy="338554"/>
          </a:xfrm>
          <a:prstGeom prst="rect">
            <a:avLst/>
          </a:prstGeom>
          <a:solidFill>
            <a:srgbClr val="FFFFFF"/>
          </a:solidFill>
          <a:ln>
            <a:solidFill>
              <a:srgbClr val="000090"/>
            </a:solidFill>
          </a:ln>
          <a:effectLst>
            <a:outerShdw blurRad="50800" dist="127000" dir="2700000">
              <a:srgbClr val="000090">
                <a:alpha val="43000"/>
              </a:srgbClr>
            </a:outerShdw>
          </a:effectLst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 w="158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AppleGothic"/>
                <a:cs typeface="Comic Sans MS"/>
              </a:rPr>
              <a:t>UA9 - Crystal assisted collimation</a:t>
            </a:r>
            <a:endParaRPr kumimoji="0" lang="en-US" sz="1600" b="0" i="0" u="none" strike="noStrike" kern="1200" cap="none" spc="0" normalizeH="0" baseline="0" noProof="0" dirty="0">
              <a:ln w="158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tx1"/>
              </a:solidFill>
              <a:effectLst/>
              <a:uLnTx/>
              <a:uFillTx/>
              <a:latin typeface="Comic Sans MS"/>
              <a:ea typeface="+mj-ea"/>
              <a:cs typeface="Comic Sans MS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1432874" y="2417173"/>
            <a:ext cx="1851718" cy="622129"/>
            <a:chOff x="6300020" y="2609256"/>
            <a:chExt cx="1851718" cy="622129"/>
          </a:xfrm>
        </p:grpSpPr>
        <p:cxnSp>
          <p:nvCxnSpPr>
            <p:cNvPr id="29" name="Straight Arrow Connector 28"/>
            <p:cNvCxnSpPr/>
            <p:nvPr/>
          </p:nvCxnSpPr>
          <p:spPr>
            <a:xfrm flipV="1">
              <a:off x="6300020" y="2887133"/>
              <a:ext cx="361487" cy="1588"/>
            </a:xfrm>
            <a:prstGeom prst="straightConnector1">
              <a:avLst/>
            </a:prstGeom>
            <a:ln w="101600" cap="sq" cmpd="sng">
              <a:solidFill>
                <a:schemeClr val="tx2">
                  <a:lumMod val="75000"/>
                </a:schemeClr>
              </a:solidFill>
              <a:round/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/>
            <p:cNvSpPr/>
            <p:nvPr/>
          </p:nvSpPr>
          <p:spPr>
            <a:xfrm>
              <a:off x="6781800" y="2609256"/>
              <a:ext cx="736600" cy="622129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9525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>
              <a:off x="6891867" y="2885545"/>
              <a:ext cx="1259871" cy="3176"/>
            </a:xfrm>
            <a:prstGeom prst="straightConnector1">
              <a:avLst/>
            </a:prstGeom>
            <a:ln w="57150" cmpd="sng">
              <a:solidFill>
                <a:schemeClr val="tx2">
                  <a:lumMod val="75000"/>
                </a:schemeClr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V="1">
              <a:off x="6891867" y="2763289"/>
              <a:ext cx="1011240" cy="125432"/>
            </a:xfrm>
            <a:prstGeom prst="straightConnector1">
              <a:avLst/>
            </a:prstGeom>
            <a:ln w="28575" cmpd="sng">
              <a:solidFill>
                <a:schemeClr val="tx2">
                  <a:lumMod val="75000"/>
                </a:schemeClr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6891867" y="2885545"/>
              <a:ext cx="1011240" cy="92860"/>
            </a:xfrm>
            <a:prstGeom prst="straightConnector1">
              <a:avLst/>
            </a:prstGeom>
            <a:ln w="28575" cmpd="sng">
              <a:solidFill>
                <a:schemeClr val="tx2">
                  <a:lumMod val="75000"/>
                </a:schemeClr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V="1">
              <a:off x="6891867" y="2763289"/>
              <a:ext cx="626533" cy="122256"/>
            </a:xfrm>
            <a:prstGeom prst="straightConnector1">
              <a:avLst/>
            </a:prstGeom>
            <a:ln w="9525" cmpd="sng">
              <a:solidFill>
                <a:schemeClr val="tx2">
                  <a:lumMod val="75000"/>
                </a:schemeClr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6891867" y="2885545"/>
              <a:ext cx="626533" cy="92860"/>
            </a:xfrm>
            <a:prstGeom prst="straightConnector1">
              <a:avLst/>
            </a:prstGeom>
            <a:ln w="9525" cmpd="sng">
              <a:solidFill>
                <a:schemeClr val="tx2">
                  <a:lumMod val="75000"/>
                </a:schemeClr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931333" y="3461559"/>
            <a:ext cx="2617051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sz="1600" dirty="0" smtClean="0">
                <a:latin typeface="Comic Sans MS"/>
                <a:cs typeface="Comic Sans MS"/>
              </a:rPr>
              <a:t>&lt;</a:t>
            </a:r>
            <a:r>
              <a:rPr lang="en-US" sz="1600" dirty="0" err="1" smtClean="0">
                <a:latin typeface="Comic Sans MS"/>
                <a:cs typeface="Comic Sans MS"/>
              </a:rPr>
              <a:t>θ</a:t>
            </a:r>
            <a:r>
              <a:rPr lang="en-US" sz="1600" dirty="0" smtClean="0">
                <a:latin typeface="Comic Sans MS"/>
                <a:cs typeface="Comic Sans MS"/>
              </a:rPr>
              <a:t>&gt;</a:t>
            </a:r>
            <a:r>
              <a:rPr lang="en-US" sz="1600" baseline="-25000" dirty="0" smtClean="0">
                <a:latin typeface="Comic Sans MS"/>
                <a:cs typeface="Comic Sans MS"/>
              </a:rPr>
              <a:t>MCS</a:t>
            </a:r>
            <a:r>
              <a:rPr lang="en-US" sz="1600" dirty="0" smtClean="0">
                <a:latin typeface="Comic Sans MS"/>
                <a:ea typeface="ＭＳ ゴシック"/>
                <a:cs typeface="Comic Sans MS"/>
              </a:rPr>
              <a:t>≅</a:t>
            </a:r>
            <a:r>
              <a:rPr lang="en-US" sz="1600" dirty="0" smtClean="0">
                <a:latin typeface="Comic Sans MS"/>
                <a:cs typeface="Comic Sans MS"/>
              </a:rPr>
              <a:t>3.6μrad @ 7 </a:t>
            </a:r>
            <a:r>
              <a:rPr lang="en-US" sz="1600" dirty="0" err="1" smtClean="0">
                <a:latin typeface="Comic Sans MS"/>
                <a:cs typeface="Comic Sans MS"/>
              </a:rPr>
              <a:t>TeV</a:t>
            </a:r>
            <a:endParaRPr lang="en-US" sz="1600" dirty="0">
              <a:latin typeface="Comic Sans MS"/>
              <a:cs typeface="Comic Sans M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316730" y="3461559"/>
            <a:ext cx="2570902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Lucida Grande"/>
                <a:ea typeface="Lucida Grande"/>
                <a:cs typeface="Lucida Grande"/>
              </a:rPr>
              <a:t>θ</a:t>
            </a:r>
            <a:r>
              <a:rPr lang="en-US" baseline="-25000" dirty="0" err="1" smtClean="0">
                <a:latin typeface="Comic Sans MS"/>
                <a:cs typeface="Comic Sans MS"/>
              </a:rPr>
              <a:t>optimal</a:t>
            </a:r>
            <a:r>
              <a:rPr lang="en-US" baseline="-25000" dirty="0" smtClean="0">
                <a:latin typeface="Comic Sans MS"/>
                <a:cs typeface="Comic Sans MS"/>
              </a:rPr>
              <a:t> @7TeV</a:t>
            </a:r>
            <a:r>
              <a:rPr lang="en-US" dirty="0" smtClean="0">
                <a:latin typeface="Comic Sans MS"/>
                <a:ea typeface="ＭＳ ゴシック"/>
                <a:cs typeface="Comic Sans MS"/>
              </a:rPr>
              <a:t>≅ 40 </a:t>
            </a:r>
            <a:r>
              <a:rPr lang="en-US" dirty="0" err="1" smtClean="0">
                <a:latin typeface="Lucida Grande"/>
                <a:ea typeface="Lucida Grande"/>
                <a:cs typeface="Lucida Grande"/>
              </a:rPr>
              <a:t>μ</a:t>
            </a:r>
            <a:r>
              <a:rPr lang="en-US" dirty="0" err="1" smtClean="0">
                <a:latin typeface="Comic Sans MS"/>
                <a:ea typeface="ＭＳ ゴシック"/>
                <a:cs typeface="Comic Sans MS"/>
              </a:rPr>
              <a:t>rad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97229" y="2786322"/>
            <a:ext cx="7443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mic Sans MS"/>
                <a:cs typeface="Comic Sans MS"/>
              </a:rPr>
              <a:t>1 </a:t>
            </a:r>
            <a:r>
              <a:rPr lang="en-US" sz="1200" dirty="0" err="1" smtClean="0">
                <a:latin typeface="Comic Sans MS"/>
                <a:cs typeface="Comic Sans MS"/>
              </a:rPr>
              <a:t>m</a:t>
            </a:r>
            <a:r>
              <a:rPr lang="en-US" sz="1200" dirty="0" smtClean="0">
                <a:latin typeface="Comic Sans MS"/>
                <a:cs typeface="Comic Sans MS"/>
              </a:rPr>
              <a:t> CFC</a:t>
            </a:r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08884" y="2696638"/>
            <a:ext cx="727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mic Sans MS"/>
                <a:cs typeface="Comic Sans MS"/>
              </a:rPr>
              <a:t>3 mm </a:t>
            </a:r>
            <a:r>
              <a:rPr lang="en-US" sz="1200" dirty="0" err="1" smtClean="0">
                <a:latin typeface="Comic Sans MS"/>
                <a:cs typeface="Comic Sans MS"/>
              </a:rPr>
              <a:t>si</a:t>
            </a:r>
            <a:endParaRPr lang="en-US" sz="1200" dirty="0">
              <a:latin typeface="Comic Sans MS"/>
              <a:cs typeface="Comic Sans M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278667" y="3889620"/>
            <a:ext cx="2785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FF"/>
                </a:solidFill>
                <a:latin typeface="Comic Sans MS"/>
                <a:cs typeface="Comic Sans MS"/>
              </a:rPr>
              <a:t>0</a:t>
            </a:r>
            <a:endParaRPr lang="en-US" sz="1200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grpSp>
        <p:nvGrpSpPr>
          <p:cNvPr id="117" name="Group 116"/>
          <p:cNvGrpSpPr/>
          <p:nvPr/>
        </p:nvGrpSpPr>
        <p:grpSpPr>
          <a:xfrm>
            <a:off x="167295" y="4006657"/>
            <a:ext cx="9067799" cy="2639945"/>
            <a:chOff x="167295" y="4006657"/>
            <a:chExt cx="9067799" cy="2639945"/>
          </a:xfrm>
        </p:grpSpPr>
        <p:sp>
          <p:nvSpPr>
            <p:cNvPr id="107" name="Trapezoid 106"/>
            <p:cNvSpPr/>
            <p:nvPr/>
          </p:nvSpPr>
          <p:spPr>
            <a:xfrm rot="17176287">
              <a:off x="2452083" y="3147743"/>
              <a:ext cx="108278" cy="4217538"/>
            </a:xfrm>
            <a:prstGeom prst="trapezoid">
              <a:avLst/>
            </a:prstGeom>
            <a:solidFill>
              <a:srgbClr val="FF6600"/>
            </a:solidFill>
            <a:ln>
              <a:solidFill>
                <a:srgbClr val="FAC09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-509082" y="5480730"/>
              <a:ext cx="18153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Silicon bent crystal </a:t>
              </a:r>
            </a:p>
          </p:txBody>
        </p:sp>
        <p:cxnSp>
          <p:nvCxnSpPr>
            <p:cNvPr id="53" name="Straight Connector 52"/>
            <p:cNvCxnSpPr/>
            <p:nvPr/>
          </p:nvCxnSpPr>
          <p:spPr>
            <a:xfrm rot="5400000" flipH="1" flipV="1">
              <a:off x="8018277" y="4560726"/>
              <a:ext cx="1588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 53"/>
            <p:cNvGrpSpPr/>
            <p:nvPr/>
          </p:nvGrpSpPr>
          <p:grpSpPr>
            <a:xfrm>
              <a:off x="8015101" y="4028120"/>
              <a:ext cx="229394" cy="2287588"/>
              <a:chOff x="7924006" y="2134394"/>
              <a:chExt cx="229394" cy="2287588"/>
            </a:xfrm>
          </p:grpSpPr>
          <p:cxnSp>
            <p:nvCxnSpPr>
              <p:cNvPr id="99" name="Straight Arrow Connector 98"/>
              <p:cNvCxnSpPr/>
              <p:nvPr/>
            </p:nvCxnSpPr>
            <p:spPr>
              <a:xfrm rot="5400000">
                <a:off x="6783388" y="3278188"/>
                <a:ext cx="2286000" cy="1588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>
                <a:off x="7924006" y="2134394"/>
                <a:ext cx="229394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>
                <a:off x="7924006" y="2668588"/>
                <a:ext cx="229394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>
                <a:off x="7928770" y="2743200"/>
                <a:ext cx="224630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>
                <a:off x="7928770" y="2895600"/>
                <a:ext cx="224630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>
              <a:xfrm>
                <a:off x="7928770" y="3276600"/>
                <a:ext cx="224630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7924800" y="3657600"/>
                <a:ext cx="228600" cy="1588"/>
              </a:xfrm>
              <a:prstGeom prst="line">
                <a:avLst/>
              </a:prstGeom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Box 54"/>
            <p:cNvSpPr txBox="1"/>
            <p:nvPr/>
          </p:nvSpPr>
          <p:spPr>
            <a:xfrm rot="5400000">
              <a:off x="8149929" y="5230544"/>
              <a:ext cx="152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Normalizes aperture [</a:t>
              </a:r>
              <a:r>
                <a:rPr lang="en-US" dirty="0" err="1" smtClean="0">
                  <a:solidFill>
                    <a:srgbClr val="0000FF"/>
                  </a:solidFill>
                  <a:latin typeface="Comic Sans MS"/>
                  <a:cs typeface="Comic Sans MS"/>
                </a:rPr>
                <a:t>σ</a:t>
              </a:r>
              <a:r>
                <a:rPr lang="en-US" dirty="0">
                  <a:solidFill>
                    <a:srgbClr val="0000FF"/>
                  </a:solidFill>
                  <a:latin typeface="Comic Sans MS"/>
                  <a:cs typeface="Comic Sans MS"/>
                </a:rPr>
                <a:t>]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278667" y="4361515"/>
              <a:ext cx="27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6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278667" y="4652414"/>
              <a:ext cx="2785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7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244495" y="5033414"/>
              <a:ext cx="3478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10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8278667" y="5414414"/>
              <a:ext cx="4065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&gt;10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431067" y="4498426"/>
              <a:ext cx="410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6.2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67295" y="4029708"/>
              <a:ext cx="7772400" cy="534194"/>
            </a:xfrm>
            <a:prstGeom prst="rect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FFFFFF"/>
                </a:gs>
              </a:gsLst>
              <a:lin ang="5400000" scaled="0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630419" y="4006657"/>
              <a:ext cx="9227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Comic Sans MS"/>
                  <a:cs typeface="Comic Sans MS"/>
                </a:rPr>
                <a:t>b</a:t>
              </a:r>
              <a:r>
                <a:rPr lang="en-US" sz="1200" dirty="0" smtClean="0">
                  <a:latin typeface="Comic Sans MS"/>
                  <a:cs typeface="Comic Sans MS"/>
                </a:rPr>
                <a:t>eam core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596296" y="4283656"/>
              <a:ext cx="10730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mic Sans MS"/>
                  <a:cs typeface="Comic Sans MS"/>
                </a:rPr>
                <a:t>p</a:t>
              </a:r>
              <a:r>
                <a:rPr lang="en-US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mic Sans MS"/>
                  <a:cs typeface="Comic Sans MS"/>
                </a:rPr>
                <a:t>rimary halo</a:t>
              </a:r>
              <a:endParaRPr lang="en-US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861469" y="5151181"/>
              <a:ext cx="372626" cy="1475990"/>
            </a:xfrm>
            <a:prstGeom prst="rect">
              <a:avLst/>
            </a:prstGeom>
            <a:ln>
              <a:solidFill>
                <a:schemeClr val="accent1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374843" y="5691413"/>
              <a:ext cx="533400" cy="885356"/>
            </a:xfrm>
            <a:prstGeom prst="rect">
              <a:avLst/>
            </a:prstGeom>
            <a:ln>
              <a:solidFill>
                <a:schemeClr val="accent1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421698" y="5195501"/>
              <a:ext cx="533400" cy="114379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025295" y="5552914"/>
              <a:ext cx="914400" cy="76279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6644295" y="5171914"/>
              <a:ext cx="304800" cy="114379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014984" y="5691413"/>
              <a:ext cx="533400" cy="904787"/>
            </a:xfrm>
            <a:prstGeom prst="rect">
              <a:avLst/>
            </a:prstGeom>
            <a:ln>
              <a:solidFill>
                <a:schemeClr val="accent1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490740" y="4560655"/>
              <a:ext cx="999068" cy="142269"/>
              <a:chOff x="381000" y="2650564"/>
              <a:chExt cx="999068" cy="142269"/>
            </a:xfrm>
          </p:grpSpPr>
          <p:cxnSp>
            <p:nvCxnSpPr>
              <p:cNvPr id="94" name="Straight Arrow Connector 93"/>
              <p:cNvCxnSpPr/>
              <p:nvPr/>
            </p:nvCxnSpPr>
            <p:spPr>
              <a:xfrm flipV="1">
                <a:off x="381000" y="2715140"/>
                <a:ext cx="999068" cy="4823"/>
              </a:xfrm>
              <a:prstGeom prst="straightConnector1">
                <a:avLst/>
              </a:prstGeom>
              <a:ln w="15875" cmpd="sng">
                <a:solidFill>
                  <a:srgbClr val="EC948B"/>
                </a:solidFill>
                <a:tailEnd type="arrow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>
                <a:off x="381000" y="2719963"/>
                <a:ext cx="852423" cy="36700"/>
              </a:xfrm>
              <a:prstGeom prst="straightConnector1">
                <a:avLst/>
              </a:prstGeom>
              <a:ln w="9525" cmpd="sng">
                <a:solidFill>
                  <a:srgbClr val="EC948B"/>
                </a:solidFill>
                <a:tailEnd type="arrow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Arrow Connector 95"/>
              <p:cNvCxnSpPr/>
              <p:nvPr/>
            </p:nvCxnSpPr>
            <p:spPr>
              <a:xfrm flipV="1">
                <a:off x="381000" y="2678324"/>
                <a:ext cx="852423" cy="41640"/>
              </a:xfrm>
              <a:prstGeom prst="straightConnector1">
                <a:avLst/>
              </a:prstGeom>
              <a:ln w="9525" cmpd="sng">
                <a:solidFill>
                  <a:srgbClr val="EC948B"/>
                </a:solidFill>
                <a:tailEnd type="arrow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Arrow Connector 96"/>
              <p:cNvCxnSpPr/>
              <p:nvPr/>
            </p:nvCxnSpPr>
            <p:spPr>
              <a:xfrm>
                <a:off x="394738" y="2719963"/>
                <a:ext cx="633909" cy="72870"/>
              </a:xfrm>
              <a:prstGeom prst="straightConnector1">
                <a:avLst/>
              </a:prstGeom>
              <a:ln w="3175" cmpd="sng">
                <a:solidFill>
                  <a:srgbClr val="EC948B"/>
                </a:solidFill>
                <a:tailEnd type="arrow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Arrow Connector 97"/>
              <p:cNvCxnSpPr/>
              <p:nvPr/>
            </p:nvCxnSpPr>
            <p:spPr>
              <a:xfrm flipV="1">
                <a:off x="381000" y="2650564"/>
                <a:ext cx="647646" cy="69399"/>
              </a:xfrm>
              <a:prstGeom prst="straightConnector1">
                <a:avLst/>
              </a:prstGeom>
              <a:ln w="3175" cmpd="sng">
                <a:solidFill>
                  <a:srgbClr val="EC948B"/>
                </a:solidFill>
                <a:tailEnd type="arrow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Group 71"/>
            <p:cNvGrpSpPr/>
            <p:nvPr/>
          </p:nvGrpSpPr>
          <p:grpSpPr>
            <a:xfrm>
              <a:off x="4421698" y="5033413"/>
              <a:ext cx="1385152" cy="402071"/>
              <a:chOff x="1484216" y="2444908"/>
              <a:chExt cx="1170941" cy="499532"/>
            </a:xfrm>
          </p:grpSpPr>
          <p:cxnSp>
            <p:nvCxnSpPr>
              <p:cNvPr id="89" name="Straight Arrow Connector 88"/>
              <p:cNvCxnSpPr/>
              <p:nvPr/>
            </p:nvCxnSpPr>
            <p:spPr>
              <a:xfrm flipV="1">
                <a:off x="1484216" y="2671646"/>
                <a:ext cx="1170941" cy="16935"/>
              </a:xfrm>
              <a:prstGeom prst="straightConnector1">
                <a:avLst/>
              </a:prstGeom>
              <a:ln w="28575" cmpd="sng">
                <a:solidFill>
                  <a:schemeClr val="accent1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Arrow Connector 89"/>
              <p:cNvCxnSpPr/>
              <p:nvPr/>
            </p:nvCxnSpPr>
            <p:spPr>
              <a:xfrm>
                <a:off x="1484216" y="2688579"/>
                <a:ext cx="999068" cy="128861"/>
              </a:xfrm>
              <a:prstGeom prst="straightConnector1">
                <a:avLst/>
              </a:prstGeom>
              <a:ln w="19050" cmpd="sng">
                <a:solidFill>
                  <a:schemeClr val="accent1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/>
              <p:cNvCxnSpPr/>
              <p:nvPr/>
            </p:nvCxnSpPr>
            <p:spPr>
              <a:xfrm flipV="1">
                <a:off x="1484216" y="2542378"/>
                <a:ext cx="999068" cy="146207"/>
              </a:xfrm>
              <a:prstGeom prst="straightConnector1">
                <a:avLst/>
              </a:prstGeom>
              <a:ln w="19050" cmpd="sng">
                <a:solidFill>
                  <a:schemeClr val="accent1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Arrow Connector 91"/>
              <p:cNvCxnSpPr/>
              <p:nvPr/>
            </p:nvCxnSpPr>
            <p:spPr>
              <a:xfrm>
                <a:off x="1500318" y="2688581"/>
                <a:ext cx="742962" cy="255859"/>
              </a:xfrm>
              <a:prstGeom prst="straightConnector1">
                <a:avLst/>
              </a:prstGeom>
              <a:ln w="6350" cmpd="sng">
                <a:solidFill>
                  <a:schemeClr val="accent1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Arrow Connector 92"/>
              <p:cNvCxnSpPr/>
              <p:nvPr/>
            </p:nvCxnSpPr>
            <p:spPr>
              <a:xfrm flipV="1">
                <a:off x="1484216" y="2444908"/>
                <a:ext cx="759062" cy="243674"/>
              </a:xfrm>
              <a:prstGeom prst="straightConnector1">
                <a:avLst/>
              </a:prstGeom>
              <a:ln w="6350" cmpd="sng">
                <a:solidFill>
                  <a:schemeClr val="accent1">
                    <a:lumMod val="75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TextBox 73"/>
            <p:cNvSpPr txBox="1"/>
            <p:nvPr/>
          </p:nvSpPr>
          <p:spPr>
            <a:xfrm>
              <a:off x="5152894" y="5404417"/>
              <a:ext cx="12953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mic Sans MS"/>
                  <a:cs typeface="Comic Sans MS"/>
                </a:rPr>
                <a:t>secondary halo</a:t>
              </a:r>
            </a:p>
            <a:p>
              <a:r>
                <a:rPr lang="en-US" sz="12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Comic Sans MS"/>
                  <a:cs typeface="Comic Sans MS"/>
                </a:rPr>
                <a:t>&amp; showers</a:t>
              </a:r>
              <a:endParaRPr lang="en-US" sz="12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 rot="16200000">
              <a:off x="297199" y="5631199"/>
              <a:ext cx="1534736" cy="461665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  <a:alpha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/>
                  <a:cs typeface="Comic Sans MS"/>
                </a:rPr>
                <a:t>primary collimator</a:t>
              </a:r>
            </a:p>
            <a:p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/>
                  <a:cs typeface="Comic Sans MS"/>
                </a:rPr>
                <a:t>0.6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/>
                  <a:cs typeface="Comic Sans MS"/>
                </a:rPr>
                <a:t>m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/>
                  <a:cs typeface="Comic Sans MS"/>
                </a:rPr>
                <a:t> CFC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 rot="16200000">
              <a:off x="2120455" y="5697619"/>
              <a:ext cx="1035612" cy="646331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  <a:alpha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/>
                  <a:cs typeface="Comic Sans MS"/>
                </a:rPr>
                <a:t>secondary collimator</a:t>
              </a:r>
            </a:p>
            <a:p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/>
                  <a:cs typeface="Comic Sans MS"/>
                </a:rPr>
                <a:t>1m CFC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 rot="16200000">
              <a:off x="2792740" y="5831584"/>
              <a:ext cx="983704" cy="646331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  <a:alpha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/>
                  <a:cs typeface="Comic Sans MS"/>
                </a:rPr>
                <a:t>secondary collimator</a:t>
              </a:r>
            </a:p>
            <a:p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omic Sans MS"/>
                  <a:cs typeface="Comic Sans MS"/>
                </a:rPr>
                <a:t>1m CFC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rot="16200000">
              <a:off x="4206193" y="5565375"/>
              <a:ext cx="1002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Comic Sans MS"/>
                  <a:cs typeface="Comic Sans MS"/>
                </a:rPr>
                <a:t>absorber</a:t>
              </a:r>
            </a:p>
            <a:p>
              <a:r>
                <a:rPr lang="en-US" sz="1200" dirty="0" smtClean="0">
                  <a:latin typeface="Comic Sans MS"/>
                  <a:cs typeface="Comic Sans MS"/>
                </a:rPr>
                <a:t>1m W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026089" y="5552914"/>
              <a:ext cx="91360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Comic Sans MS"/>
                  <a:cs typeface="Comic Sans MS"/>
                </a:rPr>
                <a:t>Sensitive devices </a:t>
              </a:r>
            </a:p>
            <a:p>
              <a:r>
                <a:rPr lang="en-US" sz="1200" dirty="0" smtClean="0">
                  <a:latin typeface="Comic Sans MS"/>
                  <a:cs typeface="Comic Sans MS"/>
                </a:rPr>
                <a:t>(ARC, IR QUADS..)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 rot="16200000">
              <a:off x="6496234" y="5701889"/>
              <a:ext cx="6287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Comic Sans MS"/>
                  <a:cs typeface="Comic Sans MS"/>
                </a:rPr>
                <a:t>masks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rot="995716">
              <a:off x="2208245" y="5070895"/>
              <a:ext cx="11727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accent6">
                      <a:lumMod val="75000"/>
                    </a:schemeClr>
                  </a:solidFill>
                  <a:latin typeface="Comic Sans MS"/>
                  <a:cs typeface="Comic Sans MS"/>
                </a:rPr>
                <a:t>Deflected halo beam</a:t>
              </a:r>
              <a:endParaRPr lang="en-US" sz="1400" dirty="0">
                <a:solidFill>
                  <a:schemeClr val="accent6">
                    <a:lumMod val="75000"/>
                  </a:schemeClr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1432874" y="4548135"/>
              <a:ext cx="37179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FFA6B2"/>
                  </a:solidFill>
                  <a:latin typeface="Comic Sans MS"/>
                  <a:cs typeface="Comic Sans MS"/>
                </a:rPr>
                <a:t>Multiple Coulomb scattered halo (multi-turn halo)</a:t>
              </a:r>
              <a:endParaRPr lang="en-US" sz="1200" dirty="0">
                <a:solidFill>
                  <a:srgbClr val="FFA6B2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10" name="Group 109"/>
            <p:cNvGrpSpPr/>
            <p:nvPr/>
          </p:nvGrpSpPr>
          <p:grpSpPr>
            <a:xfrm rot="524765">
              <a:off x="476876" y="4666630"/>
              <a:ext cx="1385152" cy="171173"/>
              <a:chOff x="1468115" y="3090332"/>
              <a:chExt cx="1170941" cy="499533"/>
            </a:xfrm>
          </p:grpSpPr>
          <p:cxnSp>
            <p:nvCxnSpPr>
              <p:cNvPr id="111" name="Straight Arrow Connector 110"/>
              <p:cNvCxnSpPr/>
              <p:nvPr/>
            </p:nvCxnSpPr>
            <p:spPr>
              <a:xfrm flipV="1">
                <a:off x="1468115" y="3317071"/>
                <a:ext cx="1170941" cy="16935"/>
              </a:xfrm>
              <a:prstGeom prst="straightConnector1">
                <a:avLst/>
              </a:prstGeom>
              <a:ln w="28575" cmpd="sng">
                <a:solidFill>
                  <a:srgbClr val="FF00FF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Arrow Connector 111"/>
              <p:cNvCxnSpPr/>
              <p:nvPr/>
            </p:nvCxnSpPr>
            <p:spPr>
              <a:xfrm>
                <a:off x="1468115" y="3334006"/>
                <a:ext cx="999068" cy="128861"/>
              </a:xfrm>
              <a:prstGeom prst="straightConnector1">
                <a:avLst/>
              </a:prstGeom>
              <a:ln w="19050" cmpd="sng">
                <a:solidFill>
                  <a:srgbClr val="FF00FF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Arrow Connector 112"/>
              <p:cNvCxnSpPr/>
              <p:nvPr/>
            </p:nvCxnSpPr>
            <p:spPr>
              <a:xfrm flipV="1">
                <a:off x="1468115" y="3187801"/>
                <a:ext cx="999068" cy="146206"/>
              </a:xfrm>
              <a:prstGeom prst="straightConnector1">
                <a:avLst/>
              </a:prstGeom>
              <a:ln w="19050" cmpd="sng">
                <a:solidFill>
                  <a:srgbClr val="FF00FF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Arrow Connector 113"/>
              <p:cNvCxnSpPr/>
              <p:nvPr/>
            </p:nvCxnSpPr>
            <p:spPr>
              <a:xfrm>
                <a:off x="1484216" y="3334006"/>
                <a:ext cx="742962" cy="255859"/>
              </a:xfrm>
              <a:prstGeom prst="straightConnector1">
                <a:avLst/>
              </a:prstGeom>
              <a:ln w="6350" cmpd="sng">
                <a:solidFill>
                  <a:srgbClr val="FF00FF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Arrow Connector 114"/>
              <p:cNvCxnSpPr/>
              <p:nvPr/>
            </p:nvCxnSpPr>
            <p:spPr>
              <a:xfrm flipV="1">
                <a:off x="1468115" y="3090332"/>
                <a:ext cx="759063" cy="243674"/>
              </a:xfrm>
              <a:prstGeom prst="straightConnector1">
                <a:avLst/>
              </a:prstGeom>
              <a:ln w="6350" cmpd="sng">
                <a:solidFill>
                  <a:srgbClr val="FF00FF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6" name="TextBox 115"/>
            <p:cNvSpPr txBox="1"/>
            <p:nvPr/>
          </p:nvSpPr>
          <p:spPr>
            <a:xfrm>
              <a:off x="1965169" y="4792823"/>
              <a:ext cx="33025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solidFill>
                    <a:srgbClr val="FF00FF"/>
                  </a:solidFill>
                  <a:latin typeface="Comic Sans MS"/>
                  <a:cs typeface="Comic Sans MS"/>
                </a:rPr>
                <a:t>Dechanneled</a:t>
              </a:r>
              <a:r>
                <a:rPr lang="en-US" sz="1200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 particles in the crystal volume</a:t>
              </a:r>
              <a:endParaRPr lang="en-US" sz="1200" dirty="0">
                <a:solidFill>
                  <a:srgbClr val="FF00FF"/>
                </a:solidFill>
                <a:latin typeface="Comic Sans MS"/>
                <a:cs typeface="Comic Sans MS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905298" y="6596200"/>
            <a:ext cx="27494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/>
                <a:cs typeface="Comic Sans MS"/>
              </a:rPr>
              <a:t>Collimators partially retracted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omic Sans MS"/>
              <a:cs typeface="Comic Sans MS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054510" y="6538591"/>
            <a:ext cx="1864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/>
                <a:cs typeface="Comic Sans MS"/>
              </a:rPr>
              <a:t>Absorber retracted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50909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-3276" y="212642"/>
            <a:ext cx="9143998" cy="770238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omic Sans MS" panose="030F0702030302020204" pitchFamily="66" charset="0"/>
              </a:rPr>
              <a:t>UA9 @ LAL/DEPAC</a:t>
            </a:r>
            <a:endParaRPr lang="en-US" sz="2800" dirty="0">
              <a:latin typeface="Comic Sans MS" panose="030F0702030302020204" pitchFamily="66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23121" y="4336518"/>
            <a:ext cx="9120879" cy="2758874"/>
          </a:xfrm>
        </p:spPr>
        <p:txBody>
          <a:bodyPr>
            <a:normAutofit/>
          </a:bodyPr>
          <a:lstStyle/>
          <a:p>
            <a:r>
              <a:rPr lang="en-GB" sz="1200" dirty="0" smtClean="0">
                <a:latin typeface="Comic Sans MS" panose="030F0702030302020204" pitchFamily="66" charset="0"/>
              </a:rPr>
              <a:t>Grouping different competences, a team of 7 people from the </a:t>
            </a:r>
            <a:r>
              <a:rPr lang="en-GB" sz="1200" dirty="0">
                <a:latin typeface="Comic Sans MS" panose="030F0702030302020204" pitchFamily="66" charset="0"/>
              </a:rPr>
              <a:t>LAL Accelerator Department recently joined the UA9 collaboration and is involved on several subjects:</a:t>
            </a:r>
            <a:r>
              <a:rPr lang="en-US" sz="1200" dirty="0" smtClean="0">
                <a:effectLst/>
                <a:latin typeface="Comic Sans MS" panose="030F0702030302020204" pitchFamily="66" charset="0"/>
              </a:rPr>
              <a:t> </a:t>
            </a:r>
          </a:p>
          <a:p>
            <a:pPr lvl="1"/>
            <a:r>
              <a:rPr lang="en-GB" sz="1200" dirty="0" smtClean="0">
                <a:latin typeface="Comic Sans MS" panose="030F0702030302020204" pitchFamily="66" charset="0"/>
              </a:rPr>
              <a:t>Nonlinear </a:t>
            </a:r>
            <a:r>
              <a:rPr lang="en-GB" sz="1200" dirty="0">
                <a:latin typeface="Comic Sans MS" panose="030F0702030302020204" pitchFamily="66" charset="0"/>
              </a:rPr>
              <a:t>tracking simulation of halo particle in the presence of the bent crystal;</a:t>
            </a:r>
            <a:r>
              <a:rPr lang="en-US" sz="1200" dirty="0" smtClean="0">
                <a:effectLst/>
                <a:latin typeface="Comic Sans MS" panose="030F0702030302020204" pitchFamily="66" charset="0"/>
              </a:rPr>
              <a:t> </a:t>
            </a:r>
          </a:p>
          <a:p>
            <a:pPr lvl="1"/>
            <a:r>
              <a:rPr lang="en-GB" sz="1200" dirty="0">
                <a:latin typeface="Comic Sans MS" panose="030F0702030302020204" pitchFamily="66" charset="0"/>
              </a:rPr>
              <a:t>Data analysis from previous and foreseen experiments both in SPS and LHC;</a:t>
            </a:r>
            <a:r>
              <a:rPr lang="en-US" sz="1200" dirty="0" smtClean="0">
                <a:effectLst/>
                <a:latin typeface="Comic Sans MS" panose="030F0702030302020204" pitchFamily="66" charset="0"/>
              </a:rPr>
              <a:t> </a:t>
            </a:r>
          </a:p>
          <a:p>
            <a:pPr lvl="1"/>
            <a:r>
              <a:rPr lang="en-GB" sz="1200" dirty="0">
                <a:latin typeface="Comic Sans MS" panose="030F0702030302020204" pitchFamily="66" charset="0"/>
              </a:rPr>
              <a:t>Characterization of the coupling impedance of the experimental setup and its influence on beam dynamics for both SPS and LHC</a:t>
            </a:r>
            <a:r>
              <a:rPr lang="en-GB" sz="1200" dirty="0" smtClean="0">
                <a:latin typeface="Comic Sans MS" panose="030F0702030302020204" pitchFamily="66" charset="0"/>
              </a:rPr>
              <a:t>;</a:t>
            </a:r>
          </a:p>
          <a:p>
            <a:pPr lvl="1"/>
            <a:r>
              <a:rPr lang="en-GB" sz="1200" dirty="0" smtClean="0">
                <a:latin typeface="Comic Sans MS" panose="030F0702030302020204" pitchFamily="66" charset="0"/>
              </a:rPr>
              <a:t>Study </a:t>
            </a:r>
            <a:r>
              <a:rPr lang="en-GB" sz="1200" dirty="0">
                <a:latin typeface="Comic Sans MS" panose="030F0702030302020204" pitchFamily="66" charset="0"/>
              </a:rPr>
              <a:t>and mitigation of the observed electron cloud induced effects in the </a:t>
            </a:r>
            <a:r>
              <a:rPr lang="en-GB" sz="1200" dirty="0" smtClean="0">
                <a:latin typeface="Comic Sans MS" panose="030F0702030302020204" pitchFamily="66" charset="0"/>
              </a:rPr>
              <a:t>SPS.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9763"/>
            <a:ext cx="4951834" cy="158364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8078" y="1268405"/>
            <a:ext cx="3330231" cy="2542892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723480" y="1468966"/>
            <a:ext cx="3810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Comic Sans MS" panose="030F0702030302020204" pitchFamily="66" charset="0"/>
              </a:rPr>
              <a:t>Present Layout </a:t>
            </a:r>
            <a:r>
              <a:rPr lang="en-US" sz="1200" b="1" dirty="0" smtClean="0">
                <a:latin typeface="Comic Sans MS" panose="030F0702030302020204" pitchFamily="66" charset="0"/>
              </a:rPr>
              <a:t>in</a:t>
            </a:r>
            <a:r>
              <a:rPr lang="en-US" sz="1400" b="1" dirty="0" smtClean="0">
                <a:latin typeface="Comic Sans MS" panose="030F0702030302020204" pitchFamily="66" charset="0"/>
              </a:rPr>
              <a:t> the SPS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5269357" y="960628"/>
            <a:ext cx="3810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Crystal </a:t>
            </a:r>
            <a:r>
              <a:rPr lang="en-US" sz="1200" b="1" dirty="0" smtClean="0"/>
              <a:t>Deflected</a:t>
            </a:r>
            <a:r>
              <a:rPr lang="en-US" sz="1400" b="1" dirty="0" smtClean="0"/>
              <a:t> Beam Intensity Scan*</a:t>
            </a:r>
            <a:endParaRPr lang="en-US" sz="1400" b="1" dirty="0"/>
          </a:p>
        </p:txBody>
      </p:sp>
      <p:sp>
        <p:nvSpPr>
          <p:cNvPr id="16" name="Rectangle à coins arrondis 15"/>
          <p:cNvSpPr/>
          <p:nvPr/>
        </p:nvSpPr>
        <p:spPr>
          <a:xfrm>
            <a:off x="80392" y="982880"/>
            <a:ext cx="8999300" cy="3157409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ZoneTexte 16"/>
          <p:cNvSpPr txBox="1"/>
          <p:nvPr/>
        </p:nvSpPr>
        <p:spPr>
          <a:xfrm>
            <a:off x="5578848" y="3745477"/>
            <a:ext cx="33517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*W. </a:t>
            </a:r>
            <a:r>
              <a:rPr lang="en-US" sz="1100" dirty="0" err="1"/>
              <a:t>Scandale</a:t>
            </a:r>
            <a:r>
              <a:rPr lang="en-US" sz="1100" dirty="0"/>
              <a:t> </a:t>
            </a:r>
            <a:r>
              <a:rPr lang="en-US" sz="1100" i="1" dirty="0"/>
              <a:t>et al</a:t>
            </a:r>
            <a:r>
              <a:rPr lang="en-US" sz="1100" i="1" dirty="0" smtClean="0"/>
              <a:t>., </a:t>
            </a:r>
            <a:r>
              <a:rPr lang="hu-HU" sz="1100" dirty="0"/>
              <a:t>Phys. Rev. Lett.</a:t>
            </a:r>
            <a:r>
              <a:rPr lang="hu-HU" sz="1100" b="1" dirty="0"/>
              <a:t> 98</a:t>
            </a:r>
            <a:r>
              <a:rPr lang="hu-HU" sz="1100" dirty="0"/>
              <a:t>, 154801 (2007)</a:t>
            </a:r>
            <a:r>
              <a:rPr lang="en-US" sz="1100" dirty="0" smtClean="0"/>
              <a:t>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8720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93322"/>
            <a:ext cx="8229600" cy="568549"/>
          </a:xfrm>
        </p:spPr>
        <p:txBody>
          <a:bodyPr>
            <a:normAutofit fontScale="90000"/>
          </a:bodyPr>
          <a:lstStyle/>
          <a:p>
            <a:r>
              <a:rPr lang="fr-FR" sz="2400" dirty="0" err="1" smtClean="0">
                <a:latin typeface="Comic Sans MS" panose="030F0702030302020204" pitchFamily="66" charset="0"/>
              </a:rPr>
              <a:t>Coupling</a:t>
            </a:r>
            <a:r>
              <a:rPr lang="fr-FR" sz="2400" dirty="0" smtClean="0"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latin typeface="Comic Sans MS" panose="030F0702030302020204" pitchFamily="66" charset="0"/>
              </a:rPr>
              <a:t>Impedance</a:t>
            </a:r>
            <a:r>
              <a:rPr lang="fr-FR" sz="2400" dirty="0" smtClean="0">
                <a:latin typeface="Comic Sans MS" panose="030F0702030302020204" pitchFamily="66" charset="0"/>
              </a:rPr>
              <a:t> </a:t>
            </a:r>
            <a:r>
              <a:rPr lang="fr-FR" sz="2400" dirty="0" err="1" smtClean="0">
                <a:latin typeface="Comic Sans MS" panose="030F0702030302020204" pitchFamily="66" charset="0"/>
              </a:rPr>
              <a:t>Studies</a:t>
            </a:r>
            <a:r>
              <a:rPr lang="fr-FR" sz="2400" dirty="0" smtClean="0">
                <a:latin typeface="Comic Sans MS" panose="030F0702030302020204" pitchFamily="66" charset="0"/>
              </a:rPr>
              <a:t> for UA9 </a:t>
            </a:r>
            <a:r>
              <a:rPr lang="fr-FR" sz="2000" dirty="0">
                <a:latin typeface="Comic Sans MS" panose="030F0702030302020204" pitchFamily="66" charset="0"/>
              </a:rPr>
              <a:t>(in Collaboration </a:t>
            </a:r>
            <a:r>
              <a:rPr lang="fr-FR" sz="2000" dirty="0" err="1">
                <a:latin typeface="Comic Sans MS" panose="030F0702030302020204" pitchFamily="66" charset="0"/>
              </a:rPr>
              <a:t>with</a:t>
            </a:r>
            <a:r>
              <a:rPr lang="fr-FR" sz="2000" dirty="0">
                <a:latin typeface="Comic Sans MS" panose="030F0702030302020204" pitchFamily="66" charset="0"/>
              </a:rPr>
              <a:t> </a:t>
            </a:r>
            <a:r>
              <a:rPr lang="fr-FR" sz="2000" dirty="0" smtClean="0">
                <a:latin typeface="Comic Sans MS" panose="030F0702030302020204" pitchFamily="66" charset="0"/>
              </a:rPr>
              <a:t>A. </a:t>
            </a:r>
            <a:r>
              <a:rPr lang="fr-FR" sz="2000" dirty="0" err="1" smtClean="0">
                <a:latin typeface="Comic Sans MS" panose="030F0702030302020204" pitchFamily="66" charset="0"/>
              </a:rPr>
              <a:t>Danisi</a:t>
            </a:r>
            <a:r>
              <a:rPr lang="fr-FR" sz="2000" dirty="0" smtClean="0">
                <a:latin typeface="Comic Sans MS" panose="030F0702030302020204" pitchFamily="66" charset="0"/>
              </a:rPr>
              <a:t> CERN)</a:t>
            </a:r>
            <a:endParaRPr lang="fr-FR" sz="2000" dirty="0">
              <a:latin typeface="Comic Sans MS" panose="030F0702030302020204" pitchFamily="66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50417" y="1164094"/>
            <a:ext cx="442609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200" dirty="0" smtClean="0">
                <a:latin typeface="Comic Sans MS" panose="030F0702030302020204" pitchFamily="66" charset="0"/>
              </a:rPr>
              <a:t>Characterization and optimization of the coupling impedance of the UA9 component planned for installation in SPS and LHC:</a:t>
            </a:r>
          </a:p>
          <a:p>
            <a:pPr marL="742950" lvl="1" indent="-285750">
              <a:buFont typeface="Arial"/>
              <a:buChar char="•"/>
            </a:pPr>
            <a:r>
              <a:rPr lang="en-US" sz="1200" dirty="0" smtClean="0">
                <a:latin typeface="Comic Sans MS" panose="030F0702030302020204" pitchFamily="66" charset="0"/>
              </a:rPr>
              <a:t>Simulations using dedicated finite elements based codes</a:t>
            </a:r>
          </a:p>
          <a:p>
            <a:pPr marL="742950" lvl="1" indent="-285750">
              <a:buFont typeface="Arial"/>
              <a:buChar char="•"/>
            </a:pPr>
            <a:r>
              <a:rPr lang="en-US" sz="1200" dirty="0" smtClean="0">
                <a:latin typeface="Comic Sans MS" panose="030F0702030302020204" pitchFamily="66" charset="0"/>
              </a:rPr>
              <a:t>Bench measurements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>
                <a:latin typeface="Comic Sans MS" panose="030F0702030302020204" pitchFamily="66" charset="0"/>
              </a:rPr>
              <a:t>Measurements performed on the LHC goniometer Tank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>
                <a:latin typeface="Comic Sans MS" panose="030F0702030302020204" pitchFamily="66" charset="0"/>
              </a:rPr>
              <a:t>Installation of a dedicated measurement bench at CERN. New method using a waveguide instead of a wire. Collaboration with INFN Naples. At the end the bench will be integrated in LAL.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457200" y="3596885"/>
            <a:ext cx="375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Comic Sans MS" panose="030F0702030302020204" pitchFamily="66" charset="0"/>
              </a:rPr>
              <a:t>When the cylinder is in position, the first peaks are at high frequency (&gt;2.2 GHz) </a:t>
            </a:r>
          </a:p>
        </p:txBody>
      </p:sp>
      <p:pic>
        <p:nvPicPr>
          <p:cNvPr id="15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4" t="5570" r="8430" b="2399"/>
          <a:stretch/>
        </p:blipFill>
        <p:spPr>
          <a:xfrm>
            <a:off x="457200" y="4106440"/>
            <a:ext cx="3559147" cy="2553765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7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4" r="34958"/>
          <a:stretch/>
        </p:blipFill>
        <p:spPr>
          <a:xfrm>
            <a:off x="4899810" y="922778"/>
            <a:ext cx="2244135" cy="297105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42" name="ZoneTexte 41"/>
          <p:cNvSpPr txBox="1"/>
          <p:nvPr/>
        </p:nvSpPr>
        <p:spPr>
          <a:xfrm>
            <a:off x="7333003" y="1322642"/>
            <a:ext cx="1677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Comic Sans MS" panose="030F0702030302020204" pitchFamily="66" charset="0"/>
              </a:rPr>
              <a:t>Final </a:t>
            </a:r>
            <a:r>
              <a:rPr lang="fr-FR" sz="1200" dirty="0" err="1" smtClean="0">
                <a:latin typeface="Comic Sans MS" panose="030F0702030302020204" pitchFamily="66" charset="0"/>
              </a:rPr>
              <a:t>disign</a:t>
            </a:r>
            <a:r>
              <a:rPr lang="fr-FR" sz="1200" dirty="0" smtClean="0">
                <a:latin typeface="Comic Sans MS" panose="030F0702030302020204" pitchFamily="66" charset="0"/>
              </a:rPr>
              <a:t> of the </a:t>
            </a:r>
            <a:r>
              <a:rPr lang="fr-FR" sz="1200" dirty="0" err="1">
                <a:latin typeface="Comic Sans MS" panose="030F0702030302020204" pitchFamily="66" charset="0"/>
              </a:rPr>
              <a:t>g</a:t>
            </a:r>
            <a:r>
              <a:rPr lang="fr-FR" sz="1200" dirty="0" err="1" smtClean="0">
                <a:latin typeface="Comic Sans MS" panose="030F0702030302020204" pitchFamily="66" charset="0"/>
              </a:rPr>
              <a:t>oniometer</a:t>
            </a:r>
            <a:r>
              <a:rPr lang="fr-FR" sz="1200" dirty="0" smtClean="0">
                <a:latin typeface="Comic Sans MS" panose="030F0702030302020204" pitchFamily="66" charset="0"/>
              </a:rPr>
              <a:t> tank </a:t>
            </a:r>
            <a:r>
              <a:rPr lang="fr-FR" sz="1200" dirty="0" err="1" smtClean="0">
                <a:latin typeface="Comic Sans MS" panose="030F0702030302020204" pitchFamily="66" charset="0"/>
              </a:rPr>
              <a:t>installed</a:t>
            </a:r>
            <a:r>
              <a:rPr lang="fr-FR" sz="1200" dirty="0" smtClean="0">
                <a:latin typeface="Comic Sans MS" panose="030F0702030302020204" pitchFamily="66" charset="0"/>
              </a:rPr>
              <a:t> in the LHC collimation system</a:t>
            </a:r>
            <a:endParaRPr lang="fr-FR" sz="1200" dirty="0">
              <a:latin typeface="Comic Sans MS" panose="030F0702030302020204" pitchFamily="66" charset="0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4909148" y="4013644"/>
            <a:ext cx="41109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Comic Sans MS" panose="030F0702030302020204" pitchFamily="66" charset="0"/>
              </a:rPr>
              <a:t>‘’</a:t>
            </a:r>
            <a:r>
              <a:rPr lang="fr-FR" sz="1200" dirty="0" err="1" smtClean="0">
                <a:latin typeface="Comic Sans MS" panose="030F0702030302020204" pitchFamily="66" charset="0"/>
              </a:rPr>
              <a:t>Beam</a:t>
            </a:r>
            <a:r>
              <a:rPr lang="fr-FR" sz="1200" dirty="0" smtClean="0">
                <a:latin typeface="Comic Sans MS" panose="030F0702030302020204" pitchFamily="66" charset="0"/>
              </a:rPr>
              <a:t> </a:t>
            </a:r>
            <a:r>
              <a:rPr lang="fr-FR" sz="1200" dirty="0" err="1" smtClean="0">
                <a:latin typeface="Comic Sans MS" panose="030F0702030302020204" pitchFamily="66" charset="0"/>
              </a:rPr>
              <a:t>View</a:t>
            </a:r>
            <a:r>
              <a:rPr lang="fr-FR" sz="1200" dirty="0" smtClean="0">
                <a:latin typeface="Comic Sans MS" panose="030F0702030302020204" pitchFamily="66" charset="0"/>
              </a:rPr>
              <a:t>’’ of the UA9 </a:t>
            </a:r>
            <a:r>
              <a:rPr lang="fr-FR" sz="1200" dirty="0" err="1" smtClean="0">
                <a:latin typeface="Comic Sans MS" panose="030F0702030302020204" pitchFamily="66" charset="0"/>
              </a:rPr>
              <a:t>goniometer</a:t>
            </a:r>
            <a:r>
              <a:rPr lang="fr-FR" sz="1200" dirty="0" smtClean="0">
                <a:latin typeface="Comic Sans MS" panose="030F0702030302020204" pitchFamily="66" charset="0"/>
              </a:rPr>
              <a:t> </a:t>
            </a:r>
            <a:r>
              <a:rPr lang="fr-FR" sz="1200" dirty="0" err="1" smtClean="0">
                <a:latin typeface="Comic Sans MS" panose="030F0702030302020204" pitchFamily="66" charset="0"/>
              </a:rPr>
              <a:t>installed</a:t>
            </a:r>
            <a:r>
              <a:rPr lang="fr-FR" sz="1200" dirty="0" smtClean="0">
                <a:latin typeface="Comic Sans MS" panose="030F0702030302020204" pitchFamily="66" charset="0"/>
              </a:rPr>
              <a:t> in LHC</a:t>
            </a:r>
            <a:endParaRPr lang="fr-FR" sz="1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70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93322"/>
            <a:ext cx="8229600" cy="568549"/>
          </a:xfrm>
        </p:spPr>
        <p:txBody>
          <a:bodyPr>
            <a:normAutofit/>
          </a:bodyPr>
          <a:lstStyle/>
          <a:p>
            <a:r>
              <a:rPr lang="fr-FR" sz="1600" dirty="0" smtClean="0">
                <a:latin typeface="Comic Sans MS" panose="030F0702030302020204" pitchFamily="66" charset="0"/>
              </a:rPr>
              <a:t>e</a:t>
            </a:r>
            <a:r>
              <a:rPr lang="fr-FR" sz="1600" baseline="30000" dirty="0" smtClean="0">
                <a:latin typeface="Comic Sans MS" panose="030F0702030302020204" pitchFamily="66" charset="0"/>
              </a:rPr>
              <a:t>-</a:t>
            </a:r>
            <a:r>
              <a:rPr lang="fr-FR" sz="1600" dirty="0" smtClean="0">
                <a:latin typeface="Comic Sans MS" panose="030F0702030302020204" pitchFamily="66" charset="0"/>
              </a:rPr>
              <a:t> cloud </a:t>
            </a:r>
            <a:r>
              <a:rPr lang="fr-FR" sz="1600" dirty="0" err="1" smtClean="0">
                <a:latin typeface="Comic Sans MS" panose="030F0702030302020204" pitchFamily="66" charset="0"/>
              </a:rPr>
              <a:t>Studies</a:t>
            </a:r>
            <a:r>
              <a:rPr lang="fr-FR" sz="1600" dirty="0" smtClean="0">
                <a:latin typeface="Comic Sans MS" panose="030F0702030302020204" pitchFamily="66" charset="0"/>
              </a:rPr>
              <a:t> for UA9 (in Collaboration </a:t>
            </a:r>
            <a:r>
              <a:rPr lang="fr-FR" sz="1600" dirty="0" err="1" smtClean="0">
                <a:latin typeface="Comic Sans MS" panose="030F0702030302020204" pitchFamily="66" charset="0"/>
              </a:rPr>
              <a:t>with</a:t>
            </a:r>
            <a:r>
              <a:rPr lang="fr-FR" sz="1600" dirty="0" smtClean="0">
                <a:latin typeface="Comic Sans MS" panose="030F0702030302020204" pitchFamily="66" charset="0"/>
              </a:rPr>
              <a:t> CERN AB-BP group and R. </a:t>
            </a:r>
            <a:r>
              <a:rPr lang="fr-FR" sz="1600" dirty="0" err="1" smtClean="0">
                <a:latin typeface="Comic Sans MS" panose="030F0702030302020204" pitchFamily="66" charset="0"/>
              </a:rPr>
              <a:t>Cimino</a:t>
            </a:r>
            <a:r>
              <a:rPr lang="fr-FR" sz="1600" dirty="0" smtClean="0">
                <a:latin typeface="Comic Sans MS" panose="030F0702030302020204" pitchFamily="66" charset="0"/>
              </a:rPr>
              <a:t> INFN-LNF)</a:t>
            </a:r>
            <a:endParaRPr lang="fr-FR" sz="1600" dirty="0">
              <a:latin typeface="Comic Sans MS" panose="030F0702030302020204" pitchFamily="66" charset="0"/>
            </a:endParaRPr>
          </a:p>
        </p:txBody>
      </p:sp>
      <p:pic>
        <p:nvPicPr>
          <p:cNvPr id="6" name="Espace réservé du contenu 5" descr="IMG_4271_Installed_Al_bar-with_Cu_foam_resize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b="6044"/>
          <a:stretch>
            <a:fillRect/>
          </a:stretch>
        </p:blipFill>
        <p:spPr>
          <a:xfrm>
            <a:off x="457200" y="4080347"/>
            <a:ext cx="4038600" cy="2366962"/>
          </a:xfrm>
        </p:spPr>
      </p:pic>
      <p:pic>
        <p:nvPicPr>
          <p:cNvPr id="5" name="Immagine 10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805" y="4080347"/>
            <a:ext cx="3641701" cy="2366962"/>
          </a:xfrm>
          <a:prstGeom prst="rect">
            <a:avLst/>
          </a:prstGeom>
          <a:solidFill>
            <a:srgbClr val="CCFFCC"/>
          </a:solidFill>
          <a:ln>
            <a:noFill/>
          </a:ln>
        </p:spPr>
      </p:pic>
      <p:pic>
        <p:nvPicPr>
          <p:cNvPr id="9" name="Image 8" descr="BLM4_BLM2_Vacuum_cripos_rampa_61634_63057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100" y="1287191"/>
            <a:ext cx="3574275" cy="2434205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237786" y="1167321"/>
            <a:ext cx="44260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1400" dirty="0" smtClean="0">
                <a:latin typeface="Comic Sans MS" panose="030F0702030302020204" pitchFamily="66" charset="0"/>
              </a:rPr>
              <a:t>Evidences of the formation of an e-</a:t>
            </a:r>
            <a:r>
              <a:rPr lang="fr-FR" sz="1400" dirty="0" err="1" smtClean="0">
                <a:latin typeface="Comic Sans MS" panose="030F0702030302020204" pitchFamily="66" charset="0"/>
              </a:rPr>
              <a:t>cloud</a:t>
            </a:r>
            <a:r>
              <a:rPr lang="fr-FR" sz="1400" dirty="0" smtClean="0">
                <a:latin typeface="Comic Sans MS" panose="030F0702030302020204" pitchFamily="66" charset="0"/>
              </a:rPr>
              <a:t> </a:t>
            </a:r>
            <a:r>
              <a:rPr lang="fr-FR" sz="1400" dirty="0" err="1" smtClean="0">
                <a:latin typeface="Comic Sans MS" panose="030F0702030302020204" pitchFamily="66" charset="0"/>
              </a:rPr>
              <a:t>observed</a:t>
            </a:r>
            <a:r>
              <a:rPr lang="fr-FR" sz="1400" dirty="0">
                <a:latin typeface="Comic Sans MS" panose="030F0702030302020204" pitchFamily="66" charset="0"/>
              </a:rPr>
              <a:t> </a:t>
            </a:r>
            <a:r>
              <a:rPr lang="fr-FR" sz="1400" dirty="0" smtClean="0">
                <a:latin typeface="Comic Sans MS" panose="030F0702030302020204" pitchFamily="66" charset="0"/>
              </a:rPr>
              <a:t>in the </a:t>
            </a:r>
            <a:r>
              <a:rPr lang="fr-FR" sz="1400" dirty="0" err="1" smtClean="0">
                <a:latin typeface="Comic Sans MS" panose="030F0702030302020204" pitchFamily="66" charset="0"/>
              </a:rPr>
              <a:t>goniometer</a:t>
            </a:r>
            <a:r>
              <a:rPr lang="fr-FR" sz="1400" dirty="0" smtClean="0">
                <a:latin typeface="Comic Sans MS" panose="030F0702030302020204" pitchFamily="66" charset="0"/>
              </a:rPr>
              <a:t> installation </a:t>
            </a:r>
            <a:r>
              <a:rPr lang="fr-FR" sz="1400" dirty="0" err="1" smtClean="0">
                <a:latin typeface="Comic Sans MS" panose="030F0702030302020204" pitchFamily="66" charset="0"/>
              </a:rPr>
              <a:t>region</a:t>
            </a:r>
            <a:r>
              <a:rPr lang="fr-FR" sz="1400" dirty="0" smtClean="0">
                <a:latin typeface="Comic Sans MS" panose="030F0702030302020204" pitchFamily="66" charset="0"/>
              </a:rPr>
              <a:t> </a:t>
            </a:r>
            <a:r>
              <a:rPr lang="fr-FR" sz="1400" dirty="0" err="1" smtClean="0">
                <a:latin typeface="Comic Sans MS" panose="030F0702030302020204" pitchFamily="66" charset="0"/>
              </a:rPr>
              <a:t>during</a:t>
            </a:r>
            <a:r>
              <a:rPr lang="fr-FR" sz="1400" dirty="0" smtClean="0">
                <a:latin typeface="Comic Sans MS" panose="030F0702030302020204" pitchFamily="66" charset="0"/>
              </a:rPr>
              <a:t> 25 ns </a:t>
            </a:r>
            <a:r>
              <a:rPr lang="fr-FR" sz="1400" dirty="0" err="1" smtClean="0">
                <a:latin typeface="Comic Sans MS" panose="030F0702030302020204" pitchFamily="66" charset="0"/>
              </a:rPr>
              <a:t>operation</a:t>
            </a:r>
            <a:r>
              <a:rPr lang="fr-FR" sz="1400" dirty="0" smtClean="0">
                <a:latin typeface="Comic Sans MS" panose="030F0702030302020204" pitchFamily="66" charset="0"/>
              </a:rPr>
              <a:t> in the SPS</a:t>
            </a:r>
          </a:p>
          <a:p>
            <a:pPr marL="285750" indent="-285750">
              <a:buFont typeface="Arial"/>
              <a:buChar char="•"/>
            </a:pPr>
            <a:r>
              <a:rPr lang="fr-FR" sz="1400" dirty="0" err="1" smtClean="0">
                <a:latin typeface="Comic Sans MS" panose="030F0702030302020204" pitchFamily="66" charset="0"/>
              </a:rPr>
              <a:t>Countermeasures</a:t>
            </a:r>
            <a:r>
              <a:rPr lang="fr-FR" sz="1400" dirty="0" smtClean="0">
                <a:latin typeface="Comic Sans MS" panose="030F0702030302020204" pitchFamily="66" charset="0"/>
              </a:rPr>
              <a:t> </a:t>
            </a:r>
            <a:r>
              <a:rPr lang="fr-FR" sz="1400" dirty="0" err="1" smtClean="0">
                <a:latin typeface="Comic Sans MS" panose="030F0702030302020204" pitchFamily="66" charset="0"/>
              </a:rPr>
              <a:t>adopted</a:t>
            </a:r>
            <a:r>
              <a:rPr lang="fr-FR" sz="1400" dirty="0" smtClean="0">
                <a:latin typeface="Comic Sans MS" panose="030F0702030302020204" pitchFamily="66" charset="0"/>
              </a:rPr>
              <a:t>:</a:t>
            </a:r>
          </a:p>
          <a:p>
            <a:pPr marL="742950" lvl="1" indent="-285750">
              <a:buFont typeface="Arial"/>
              <a:buChar char="•"/>
            </a:pPr>
            <a:r>
              <a:rPr lang="fr-FR" sz="1400" dirty="0" err="1" smtClean="0">
                <a:latin typeface="Comic Sans MS" panose="030F0702030302020204" pitchFamily="66" charset="0"/>
              </a:rPr>
              <a:t>Solenoid</a:t>
            </a:r>
            <a:r>
              <a:rPr lang="fr-FR" sz="1400" dirty="0" smtClean="0">
                <a:latin typeface="Comic Sans MS" panose="030F0702030302020204" pitchFamily="66" charset="0"/>
              </a:rPr>
              <a:t> </a:t>
            </a:r>
            <a:r>
              <a:rPr lang="fr-FR" sz="1400" dirty="0" err="1" smtClean="0">
                <a:latin typeface="Comic Sans MS" panose="030F0702030302020204" pitchFamily="66" charset="0"/>
              </a:rPr>
              <a:t>winding</a:t>
            </a:r>
            <a:r>
              <a:rPr lang="fr-FR" sz="1400" dirty="0" smtClean="0">
                <a:latin typeface="Comic Sans MS" panose="030F0702030302020204" pitchFamily="66" charset="0"/>
              </a:rPr>
              <a:t> </a:t>
            </a:r>
          </a:p>
          <a:p>
            <a:pPr marL="742950" lvl="1" indent="-285750">
              <a:buFont typeface="Arial"/>
              <a:buChar char="•"/>
            </a:pPr>
            <a:r>
              <a:rPr lang="fr-FR" sz="1400" dirty="0" smtClean="0">
                <a:latin typeface="Comic Sans MS" panose="030F0702030302020204" pitchFamily="66" charset="0"/>
              </a:rPr>
              <a:t>Cu </a:t>
            </a:r>
            <a:r>
              <a:rPr lang="fr-FR" sz="1400" dirty="0" err="1" smtClean="0">
                <a:latin typeface="Comic Sans MS" panose="030F0702030302020204" pitchFamily="66" charset="0"/>
              </a:rPr>
              <a:t>foam</a:t>
            </a:r>
            <a:r>
              <a:rPr lang="fr-FR" sz="1400" dirty="0" smtClean="0">
                <a:latin typeface="Comic Sans MS" panose="030F0702030302020204" pitchFamily="66" charset="0"/>
              </a:rPr>
              <a:t> </a:t>
            </a:r>
            <a:r>
              <a:rPr lang="fr-FR" sz="1400" dirty="0" err="1" smtClean="0">
                <a:latin typeface="Comic Sans MS" panose="030F0702030302020204" pitchFamily="66" charset="0"/>
              </a:rPr>
              <a:t>coating</a:t>
            </a:r>
            <a:r>
              <a:rPr lang="fr-FR" sz="1400" dirty="0" smtClean="0">
                <a:latin typeface="Comic Sans MS" panose="030F0702030302020204" pitchFamily="66" charset="0"/>
              </a:rPr>
              <a:t> of the </a:t>
            </a:r>
            <a:r>
              <a:rPr lang="fr-FR" sz="1400" dirty="0" err="1" smtClean="0">
                <a:latin typeface="Comic Sans MS" panose="030F0702030302020204" pitchFamily="66" charset="0"/>
              </a:rPr>
              <a:t>goniometer</a:t>
            </a:r>
            <a:r>
              <a:rPr lang="fr-FR" sz="1400" dirty="0" smtClean="0">
                <a:latin typeface="Comic Sans MS" panose="030F0702030302020204" pitchFamily="66" charset="0"/>
              </a:rPr>
              <a:t> Al bar in </a:t>
            </a:r>
            <a:r>
              <a:rPr lang="fr-FR" sz="1400" dirty="0" err="1" smtClean="0">
                <a:latin typeface="Comic Sans MS" panose="030F0702030302020204" pitchFamily="66" charset="0"/>
              </a:rPr>
              <a:t>order</a:t>
            </a:r>
            <a:r>
              <a:rPr lang="fr-FR" sz="1400" dirty="0" smtClean="0">
                <a:latin typeface="Comic Sans MS" panose="030F0702030302020204" pitchFamily="66" charset="0"/>
              </a:rPr>
              <a:t> to </a:t>
            </a:r>
            <a:r>
              <a:rPr lang="fr-FR" sz="1400" dirty="0" err="1" smtClean="0">
                <a:latin typeface="Comic Sans MS" panose="030F0702030302020204" pitchFamily="66" charset="0"/>
              </a:rPr>
              <a:t>reduce</a:t>
            </a:r>
            <a:r>
              <a:rPr lang="fr-FR" sz="1400" dirty="0" smtClean="0">
                <a:latin typeface="Comic Sans MS" panose="030F0702030302020204" pitchFamily="66" charset="0"/>
              </a:rPr>
              <a:t> the SEY</a:t>
            </a:r>
          </a:p>
          <a:p>
            <a:pPr marL="285750" indent="-285750">
              <a:buFont typeface="Arial"/>
              <a:buChar char="•"/>
            </a:pPr>
            <a:r>
              <a:rPr lang="fr-FR" sz="1400" dirty="0" err="1" smtClean="0">
                <a:latin typeface="Comic Sans MS" panose="030F0702030302020204" pitchFamily="66" charset="0"/>
              </a:rPr>
              <a:t>Detailed</a:t>
            </a:r>
            <a:r>
              <a:rPr lang="fr-FR" sz="1400" dirty="0" smtClean="0">
                <a:latin typeface="Comic Sans MS" panose="030F0702030302020204" pitchFamily="66" charset="0"/>
              </a:rPr>
              <a:t> simulations </a:t>
            </a:r>
            <a:r>
              <a:rPr lang="fr-FR" sz="1400" dirty="0" err="1" smtClean="0">
                <a:latin typeface="Comic Sans MS" panose="030F0702030302020204" pitchFamily="66" charset="0"/>
              </a:rPr>
              <a:t>undergoing</a:t>
            </a:r>
            <a:endParaRPr lang="fr-FR" sz="1400" dirty="0" smtClean="0">
              <a:latin typeface="Comic Sans MS" panose="030F0702030302020204" pitchFamily="66" charset="0"/>
            </a:endParaRPr>
          </a:p>
          <a:p>
            <a:pPr marL="285750" indent="-285750">
              <a:buFont typeface="Arial"/>
              <a:buChar char="•"/>
            </a:pPr>
            <a:r>
              <a:rPr lang="fr-FR" sz="1400" dirty="0" err="1" smtClean="0">
                <a:latin typeface="Comic Sans MS" panose="030F0702030302020204" pitchFamily="66" charset="0"/>
              </a:rPr>
              <a:t>Measurments</a:t>
            </a:r>
            <a:r>
              <a:rPr lang="fr-FR" sz="1400" dirty="0" smtClean="0">
                <a:latin typeface="Comic Sans MS" panose="030F0702030302020204" pitchFamily="66" charset="0"/>
              </a:rPr>
              <a:t> </a:t>
            </a:r>
            <a:r>
              <a:rPr lang="fr-FR" sz="1400" dirty="0" err="1" smtClean="0">
                <a:latin typeface="Comic Sans MS" panose="030F0702030302020204" pitchFamily="66" charset="0"/>
              </a:rPr>
              <a:t>expected</a:t>
            </a:r>
            <a:r>
              <a:rPr lang="fr-FR" sz="1400" dirty="0" smtClean="0">
                <a:latin typeface="Comic Sans MS" panose="030F0702030302020204" pitchFamily="66" charset="0"/>
              </a:rPr>
              <a:t> by the end of 2014</a:t>
            </a:r>
            <a:endParaRPr lang="fr-FR" sz="1400" dirty="0">
              <a:latin typeface="Comic Sans MS" panose="030F0702030302020204" pitchFamily="66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5051752" y="951877"/>
            <a:ext cx="375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err="1" smtClean="0">
                <a:latin typeface="Comic Sans MS" panose="030F0702030302020204" pitchFamily="66" charset="0"/>
              </a:rPr>
              <a:t>Anomalous</a:t>
            </a:r>
            <a:r>
              <a:rPr lang="fr-FR" sz="1100" dirty="0" smtClean="0">
                <a:latin typeface="Comic Sans MS" panose="030F0702030302020204" pitchFamily="66" charset="0"/>
              </a:rPr>
              <a:t> vacuum pressure </a:t>
            </a:r>
            <a:r>
              <a:rPr lang="fr-FR" sz="1100" dirty="0" err="1" smtClean="0">
                <a:latin typeface="Comic Sans MS" panose="030F0702030302020204" pitchFamily="66" charset="0"/>
              </a:rPr>
              <a:t>rise</a:t>
            </a:r>
            <a:r>
              <a:rPr lang="fr-FR" sz="1100" dirty="0" smtClean="0">
                <a:latin typeface="Comic Sans MS" panose="030F0702030302020204" pitchFamily="66" charset="0"/>
              </a:rPr>
              <a:t> and </a:t>
            </a:r>
            <a:r>
              <a:rPr lang="fr-FR" sz="1100" dirty="0" err="1" smtClean="0">
                <a:latin typeface="Comic Sans MS" panose="030F0702030302020204" pitchFamily="66" charset="0"/>
              </a:rPr>
              <a:t>beam</a:t>
            </a:r>
            <a:r>
              <a:rPr lang="fr-FR" sz="1100" dirty="0" smtClean="0">
                <a:latin typeface="Comic Sans MS" panose="030F0702030302020204" pitchFamily="66" charset="0"/>
              </a:rPr>
              <a:t> </a:t>
            </a:r>
            <a:r>
              <a:rPr lang="fr-FR" sz="1100" dirty="0" err="1" smtClean="0">
                <a:latin typeface="Comic Sans MS" panose="030F0702030302020204" pitchFamily="66" charset="0"/>
              </a:rPr>
              <a:t>losses</a:t>
            </a:r>
            <a:r>
              <a:rPr lang="fr-FR" sz="1100" dirty="0" smtClean="0">
                <a:latin typeface="Comic Sans MS" panose="030F0702030302020204" pitchFamily="66" charset="0"/>
              </a:rPr>
              <a:t> as a </a:t>
            </a:r>
            <a:r>
              <a:rPr lang="fr-FR" sz="1100" dirty="0" err="1" smtClean="0">
                <a:latin typeface="Comic Sans MS" panose="030F0702030302020204" pitchFamily="66" charset="0"/>
              </a:rPr>
              <a:t>function</a:t>
            </a:r>
            <a:r>
              <a:rPr lang="fr-FR" sz="1100" dirty="0" smtClean="0">
                <a:latin typeface="Comic Sans MS" panose="030F0702030302020204" pitchFamily="66" charset="0"/>
              </a:rPr>
              <a:t> of the </a:t>
            </a:r>
            <a:r>
              <a:rPr lang="fr-FR" sz="1100" dirty="0" err="1" smtClean="0">
                <a:latin typeface="Comic Sans MS" panose="030F0702030302020204" pitchFamily="66" charset="0"/>
              </a:rPr>
              <a:t>goniometer</a:t>
            </a:r>
            <a:r>
              <a:rPr lang="fr-FR" sz="1100" dirty="0" smtClean="0">
                <a:latin typeface="Comic Sans MS" panose="030F0702030302020204" pitchFamily="66" charset="0"/>
              </a:rPr>
              <a:t> position</a:t>
            </a:r>
            <a:endParaRPr lang="fr-FR" sz="1100" dirty="0">
              <a:latin typeface="Comic Sans MS" panose="030F0702030302020204" pitchFamily="66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096944" y="3782082"/>
            <a:ext cx="37754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err="1" smtClean="0">
                <a:latin typeface="Comic Sans MS" panose="030F0702030302020204" pitchFamily="66" charset="0"/>
              </a:rPr>
              <a:t>Measured</a:t>
            </a:r>
            <a:r>
              <a:rPr lang="fr-FR" sz="1000" dirty="0" smtClean="0">
                <a:latin typeface="Comic Sans MS" panose="030F0702030302020204" pitchFamily="66" charset="0"/>
              </a:rPr>
              <a:t> SEY of Cu </a:t>
            </a:r>
            <a:r>
              <a:rPr lang="fr-FR" sz="1000" dirty="0" err="1" smtClean="0">
                <a:latin typeface="Comic Sans MS" panose="030F0702030302020204" pitchFamily="66" charset="0"/>
              </a:rPr>
              <a:t>Foam</a:t>
            </a:r>
            <a:r>
              <a:rPr lang="fr-FR" sz="1000" dirty="0" smtClean="0">
                <a:latin typeface="Comic Sans MS" panose="030F0702030302020204" pitchFamily="66" charset="0"/>
              </a:rPr>
              <a:t> </a:t>
            </a:r>
            <a:r>
              <a:rPr lang="fr-FR" sz="1000" dirty="0" err="1" smtClean="0">
                <a:latin typeface="Comic Sans MS" panose="030F0702030302020204" pitchFamily="66" charset="0"/>
              </a:rPr>
              <a:t>samples</a:t>
            </a:r>
            <a:r>
              <a:rPr lang="fr-FR" sz="1000" dirty="0" smtClean="0">
                <a:latin typeface="Comic Sans MS" panose="030F0702030302020204" pitchFamily="66" charset="0"/>
              </a:rPr>
              <a:t>  (R. </a:t>
            </a:r>
            <a:r>
              <a:rPr lang="fr-FR" sz="1000" dirty="0" err="1" smtClean="0">
                <a:latin typeface="Comic Sans MS" panose="030F0702030302020204" pitchFamily="66" charset="0"/>
              </a:rPr>
              <a:t>Cimino</a:t>
            </a:r>
            <a:r>
              <a:rPr lang="fr-FR" sz="1000" dirty="0" smtClean="0">
                <a:latin typeface="Comic Sans MS" panose="030F0702030302020204" pitchFamily="66" charset="0"/>
              </a:rPr>
              <a:t>, INFN/CERN)</a:t>
            </a:r>
            <a:endParaRPr lang="fr-FR" sz="1000" dirty="0">
              <a:latin typeface="Comic Sans MS" panose="030F0702030302020204" pitchFamily="66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73958" y="3516737"/>
            <a:ext cx="375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smtClean="0">
                <a:latin typeface="Comic Sans MS" panose="030F0702030302020204" pitchFamily="66" charset="0"/>
              </a:rPr>
              <a:t>New </a:t>
            </a:r>
            <a:r>
              <a:rPr lang="fr-FR" sz="1100" dirty="0" err="1" smtClean="0">
                <a:latin typeface="Comic Sans MS" panose="030F0702030302020204" pitchFamily="66" charset="0"/>
              </a:rPr>
              <a:t>technology</a:t>
            </a:r>
            <a:r>
              <a:rPr lang="fr-FR" sz="1100" dirty="0" smtClean="0">
                <a:latin typeface="Comic Sans MS" panose="030F0702030302020204" pitchFamily="66" charset="0"/>
              </a:rPr>
              <a:t>: </a:t>
            </a:r>
            <a:r>
              <a:rPr lang="fr-FR" sz="1100" dirty="0" err="1" smtClean="0">
                <a:latin typeface="Comic Sans MS" panose="030F0702030302020204" pitchFamily="66" charset="0"/>
              </a:rPr>
              <a:t>Coated</a:t>
            </a:r>
            <a:r>
              <a:rPr lang="fr-FR" sz="1100" dirty="0" smtClean="0">
                <a:latin typeface="Comic Sans MS" panose="030F0702030302020204" pitchFamily="66" charset="0"/>
              </a:rPr>
              <a:t> Al bar </a:t>
            </a:r>
            <a:r>
              <a:rPr lang="fr-FR" sz="1100" dirty="0" err="1" smtClean="0">
                <a:latin typeface="Comic Sans MS" panose="030F0702030302020204" pitchFamily="66" charset="0"/>
              </a:rPr>
              <a:t>installed</a:t>
            </a:r>
            <a:r>
              <a:rPr lang="fr-FR" sz="1100" dirty="0" smtClean="0">
                <a:latin typeface="Comic Sans MS" panose="030F0702030302020204" pitchFamily="66" charset="0"/>
              </a:rPr>
              <a:t> in the SPS (Y. </a:t>
            </a:r>
            <a:r>
              <a:rPr lang="fr-FR" sz="1100" dirty="0" err="1" smtClean="0">
                <a:latin typeface="Comic Sans MS" panose="030F0702030302020204" pitchFamily="66" charset="0"/>
              </a:rPr>
              <a:t>Gavrikov</a:t>
            </a:r>
            <a:r>
              <a:rPr lang="fr-FR" sz="1100" dirty="0" smtClean="0">
                <a:latin typeface="Comic Sans MS" panose="030F0702030302020204" pitchFamily="66" charset="0"/>
              </a:rPr>
              <a:t>, CERN)</a:t>
            </a:r>
            <a:endParaRPr lang="fr-FR" sz="11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199" y="374637"/>
            <a:ext cx="8553738" cy="699297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latin typeface="Comic Sans MS" panose="030F0702030302020204" pitchFamily="66" charset="0"/>
              </a:rPr>
              <a:t>Tracking </a:t>
            </a:r>
            <a:r>
              <a:rPr lang="en-US" sz="2400" dirty="0" smtClean="0">
                <a:latin typeface="Comic Sans MS" panose="030F0702030302020204" pitchFamily="66" charset="0"/>
              </a:rPr>
              <a:t>Simulations for SPS </a:t>
            </a:r>
            <a:r>
              <a:rPr lang="en-US" sz="1800" dirty="0" smtClean="0">
                <a:latin typeface="Comic Sans MS" panose="030F0702030302020204" pitchFamily="66" charset="0"/>
              </a:rPr>
              <a:t>(S. </a:t>
            </a:r>
            <a:r>
              <a:rPr lang="en-US" sz="1800" dirty="0" err="1" smtClean="0">
                <a:latin typeface="Comic Sans MS" panose="030F0702030302020204" pitchFamily="66" charset="0"/>
              </a:rPr>
              <a:t>Chancé</a:t>
            </a:r>
            <a:r>
              <a:rPr lang="en-US" sz="1800" dirty="0" smtClean="0">
                <a:latin typeface="Comic Sans MS" panose="030F0702030302020204" pitchFamily="66" charset="0"/>
              </a:rPr>
              <a:t> in collaboration with D. </a:t>
            </a:r>
            <a:r>
              <a:rPr lang="en-US" sz="1800" dirty="0" err="1" smtClean="0">
                <a:latin typeface="Comic Sans MS" panose="030F0702030302020204" pitchFamily="66" charset="0"/>
              </a:rPr>
              <a:t>Mirarchi</a:t>
            </a:r>
            <a:r>
              <a:rPr lang="en-US" sz="1800" dirty="0" smtClean="0">
                <a:latin typeface="Comic Sans MS" panose="030F0702030302020204" pitchFamily="66" charset="0"/>
              </a:rPr>
              <a:t> </a:t>
            </a:r>
            <a:r>
              <a:rPr lang="en-US" sz="1800" dirty="0">
                <a:latin typeface="Comic Sans MS" panose="030F0702030302020204" pitchFamily="66" charset="0"/>
              </a:rPr>
              <a:t>(</a:t>
            </a:r>
            <a:r>
              <a:rPr lang="en-US" sz="1800" dirty="0" smtClean="0">
                <a:latin typeface="Comic Sans MS" panose="030F0702030302020204" pitchFamily="66" charset="0"/>
              </a:rPr>
              <a:t>CERN))</a:t>
            </a:r>
            <a:endParaRPr lang="en-US" sz="1800" dirty="0">
              <a:latin typeface="Comic Sans MS" panose="030F0702030302020204" pitchFamily="66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697" y="3411573"/>
            <a:ext cx="4895334" cy="3255588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513227" y="1148626"/>
            <a:ext cx="84977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Comic Sans MS" panose="030F0702030302020204" pitchFamily="66" charset="0"/>
              </a:rPr>
              <a:t>UA9 collaboration has already performed some experiments on SPS from 2009 to 2013.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Comic Sans MS" panose="030F0702030302020204" pitchFamily="66" charset="0"/>
              </a:rPr>
              <a:t>Crystal has been added to the </a:t>
            </a:r>
            <a:r>
              <a:rPr lang="en-US" sz="1400" dirty="0" err="1" smtClean="0">
                <a:latin typeface="Comic Sans MS" panose="030F0702030302020204" pitchFamily="66" charset="0"/>
              </a:rPr>
              <a:t>SixTrack</a:t>
            </a:r>
            <a:r>
              <a:rPr lang="en-US" sz="1400" dirty="0" smtClean="0">
                <a:latin typeface="Comic Sans MS" panose="030F0702030302020204" pitchFamily="66" charset="0"/>
              </a:rPr>
              <a:t> simulation code.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Comic Sans MS" panose="030F0702030302020204" pitchFamily="66" charset="0"/>
              </a:rPr>
              <a:t>Tracking simulations on many turns taking into account the particles absorbed in the crystal and other collimators in order to produce loss maps for different crystal configurations.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latin typeface="Comic Sans MS" panose="030F0702030302020204" pitchFamily="66" charset="0"/>
              </a:rPr>
              <a:t>Goals: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>
                <a:latin typeface="Comic Sans MS" panose="030F0702030302020204" pitchFamily="66" charset="0"/>
              </a:rPr>
              <a:t>Assess crystal collimation efficiency 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>
                <a:latin typeface="Comic Sans MS" panose="030F0702030302020204" pitchFamily="66" charset="0"/>
              </a:rPr>
              <a:t>Benchmark crystal and tracking routines with SPS data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>
                <a:latin typeface="Comic Sans MS" panose="030F0702030302020204" pitchFamily="66" charset="0"/>
              </a:rPr>
              <a:t>Optimize crystal parameters (e.g. locations, angles..)</a:t>
            </a:r>
          </a:p>
          <a:p>
            <a:pPr marL="742950" lvl="1" indent="-285750">
              <a:buFont typeface="Arial"/>
              <a:buChar char="•"/>
            </a:pPr>
            <a:endParaRPr lang="en-US" sz="1400" dirty="0" smtClean="0">
              <a:latin typeface="Comic Sans MS" panose="030F0702030302020204" pitchFamily="66" charset="0"/>
            </a:endParaRPr>
          </a:p>
          <a:p>
            <a:pPr lvl="1"/>
            <a:r>
              <a:rPr lang="en-US" sz="1400" dirty="0" smtClean="0">
                <a:latin typeface="Comic Sans MS" panose="030F0702030302020204" pitchFamily="66" charset="0"/>
              </a:rPr>
              <a:t>Acquiring a unique expertise in particle –crystal interaction in an accelerator environment !!!!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5689003" y="4032278"/>
            <a:ext cx="28830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Comic Sans MS" panose="030F0702030302020204" pitchFamily="66" charset="0"/>
              </a:rPr>
              <a:t>SPS </a:t>
            </a:r>
            <a:r>
              <a:rPr lang="fr-FR" sz="1200" dirty="0" err="1" smtClean="0">
                <a:latin typeface="Comic Sans MS" panose="030F0702030302020204" pitchFamily="66" charset="0"/>
              </a:rPr>
              <a:t>LossMap</a:t>
            </a:r>
            <a:r>
              <a:rPr lang="fr-FR" sz="1200" dirty="0" smtClean="0">
                <a:latin typeface="Comic Sans MS" panose="030F0702030302020204" pitchFamily="66" charset="0"/>
              </a:rPr>
              <a:t> </a:t>
            </a:r>
            <a:r>
              <a:rPr lang="fr-FR" sz="1200" dirty="0" err="1" smtClean="0">
                <a:latin typeface="Comic Sans MS" panose="030F0702030302020204" pitchFamily="66" charset="0"/>
              </a:rPr>
              <a:t>obtained</a:t>
            </a:r>
            <a:r>
              <a:rPr lang="fr-FR" sz="1200" dirty="0" smtClean="0">
                <a:latin typeface="Comic Sans MS" panose="030F0702030302020204" pitchFamily="66" charset="0"/>
              </a:rPr>
              <a:t> </a:t>
            </a:r>
            <a:r>
              <a:rPr lang="fr-FR" sz="1200" dirty="0" err="1" smtClean="0">
                <a:latin typeface="Comic Sans MS" panose="030F0702030302020204" pitchFamily="66" charset="0"/>
              </a:rPr>
              <a:t>with</a:t>
            </a:r>
            <a:r>
              <a:rPr lang="fr-FR" sz="1200" dirty="0" smtClean="0">
                <a:latin typeface="Comic Sans MS" panose="030F0702030302020204" pitchFamily="66" charset="0"/>
              </a:rPr>
              <a:t> </a:t>
            </a:r>
            <a:r>
              <a:rPr lang="fr-FR" sz="1200" dirty="0" err="1" smtClean="0">
                <a:latin typeface="Comic Sans MS" panose="030F0702030302020204" pitchFamily="66" charset="0"/>
              </a:rPr>
              <a:t>SixTrack</a:t>
            </a:r>
            <a:r>
              <a:rPr lang="fr-FR" sz="1200" dirty="0" smtClean="0">
                <a:latin typeface="Comic Sans MS" panose="030F0702030302020204" pitchFamily="66" charset="0"/>
              </a:rPr>
              <a:t> </a:t>
            </a:r>
            <a:r>
              <a:rPr lang="fr-FR" sz="1200" dirty="0" err="1" smtClean="0">
                <a:latin typeface="Comic Sans MS" panose="030F0702030302020204" pitchFamily="66" charset="0"/>
              </a:rPr>
              <a:t>including</a:t>
            </a:r>
            <a:r>
              <a:rPr lang="fr-FR" sz="1200" dirty="0" smtClean="0">
                <a:latin typeface="Comic Sans MS" panose="030F0702030302020204" pitchFamily="66" charset="0"/>
              </a:rPr>
              <a:t> the </a:t>
            </a:r>
            <a:r>
              <a:rPr lang="fr-FR" sz="1200" dirty="0" err="1" smtClean="0">
                <a:latin typeface="Comic Sans MS" panose="030F0702030302020204" pitchFamily="66" charset="0"/>
              </a:rPr>
              <a:t>effect</a:t>
            </a:r>
            <a:r>
              <a:rPr lang="fr-FR" sz="1200" dirty="0" smtClean="0">
                <a:latin typeface="Comic Sans MS" panose="030F0702030302020204" pitchFamily="66" charset="0"/>
              </a:rPr>
              <a:t> of the </a:t>
            </a:r>
            <a:r>
              <a:rPr lang="fr-FR" sz="1200" dirty="0" err="1" smtClean="0">
                <a:latin typeface="Comic Sans MS" panose="030F0702030302020204" pitchFamily="66" charset="0"/>
              </a:rPr>
              <a:t>crystal</a:t>
            </a:r>
            <a:r>
              <a:rPr lang="fr-FR" sz="1200" dirty="0" smtClean="0">
                <a:latin typeface="Comic Sans MS" panose="030F0702030302020204" pitchFamily="66" charset="0"/>
              </a:rPr>
              <a:t>. In black are </a:t>
            </a:r>
            <a:r>
              <a:rPr lang="fr-FR" sz="1200" dirty="0" err="1" smtClean="0">
                <a:latin typeface="Comic Sans MS" panose="030F0702030302020204" pitchFamily="66" charset="0"/>
              </a:rPr>
              <a:t>reported</a:t>
            </a:r>
            <a:r>
              <a:rPr lang="fr-FR" sz="1200" dirty="0" smtClean="0">
                <a:latin typeface="Comic Sans MS" panose="030F0702030302020204" pitchFamily="66" charset="0"/>
              </a:rPr>
              <a:t> the </a:t>
            </a:r>
            <a:r>
              <a:rPr lang="fr-FR" sz="1200" dirty="0" err="1" smtClean="0">
                <a:latin typeface="Comic Sans MS" panose="030F0702030302020204" pitchFamily="66" charset="0"/>
              </a:rPr>
              <a:t>losses</a:t>
            </a:r>
            <a:r>
              <a:rPr lang="fr-FR" sz="1200" dirty="0" smtClean="0">
                <a:latin typeface="Comic Sans MS" panose="030F0702030302020204" pitchFamily="66" charset="0"/>
              </a:rPr>
              <a:t> in the collimation system, in </a:t>
            </a:r>
            <a:r>
              <a:rPr lang="fr-FR" sz="1200" dirty="0" err="1" smtClean="0">
                <a:latin typeface="Comic Sans MS" panose="030F0702030302020204" pitchFamily="66" charset="0"/>
              </a:rPr>
              <a:t>red</a:t>
            </a:r>
            <a:r>
              <a:rPr lang="fr-FR" sz="1200" dirty="0" smtClean="0">
                <a:latin typeface="Comic Sans MS" panose="030F0702030302020204" pitchFamily="66" charset="0"/>
              </a:rPr>
              <a:t> </a:t>
            </a:r>
            <a:r>
              <a:rPr lang="fr-FR" sz="1200" dirty="0" err="1" smtClean="0">
                <a:latin typeface="Comic Sans MS" panose="030F0702030302020204" pitchFamily="66" charset="0"/>
              </a:rPr>
              <a:t>losses</a:t>
            </a:r>
            <a:r>
              <a:rPr lang="fr-FR" sz="1200" dirty="0" smtClean="0">
                <a:latin typeface="Comic Sans MS" panose="030F0702030302020204" pitchFamily="66" charset="0"/>
              </a:rPr>
              <a:t> in the ’’warm’’ </a:t>
            </a:r>
            <a:r>
              <a:rPr lang="fr-FR" sz="1200" dirty="0" err="1" smtClean="0">
                <a:latin typeface="Comic Sans MS" panose="030F0702030302020204" pitchFamily="66" charset="0"/>
              </a:rPr>
              <a:t>regions</a:t>
            </a:r>
            <a:r>
              <a:rPr lang="fr-FR" sz="1200" dirty="0" smtClean="0">
                <a:latin typeface="Comic Sans MS" panose="030F0702030302020204" pitchFamily="66" charset="0"/>
              </a:rPr>
              <a:t> of the machine</a:t>
            </a:r>
            <a:endParaRPr lang="fr-FR" sz="1200" dirty="0">
              <a:latin typeface="Comic Sans MS" panose="030F0702030302020204" pitchFamily="66" charset="0"/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624253" y="3544433"/>
            <a:ext cx="8274631" cy="3007016"/>
          </a:xfrm>
          <a:prstGeom prst="roundRect">
            <a:avLst/>
          </a:prstGeom>
          <a:noFill/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159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65298"/>
            <a:ext cx="8229600" cy="830029"/>
          </a:xfrm>
        </p:spPr>
        <p:txBody>
          <a:bodyPr>
            <a:normAutofit/>
          </a:bodyPr>
          <a:lstStyle/>
          <a:p>
            <a:r>
              <a:rPr lang="fr-FR" sz="2400" dirty="0" smtClean="0">
                <a:latin typeface="Comic Sans MS" panose="030F0702030302020204" pitchFamily="66" charset="0"/>
              </a:rPr>
              <a:t>Ion </a:t>
            </a:r>
            <a:r>
              <a:rPr lang="en-US" sz="2400" dirty="0">
                <a:latin typeface="Comic Sans MS" panose="030F0702030302020204" pitchFamily="66" charset="0"/>
              </a:rPr>
              <a:t>T</a:t>
            </a:r>
            <a:r>
              <a:rPr lang="en-US" sz="2400" dirty="0" smtClean="0">
                <a:latin typeface="Comic Sans MS" panose="030F0702030302020204" pitchFamily="66" charset="0"/>
              </a:rPr>
              <a:t>racking</a:t>
            </a:r>
            <a:r>
              <a:rPr lang="fr-FR" sz="2400" dirty="0" smtClean="0">
                <a:latin typeface="Comic Sans MS" panose="030F0702030302020204" pitchFamily="66" charset="0"/>
              </a:rPr>
              <a:t> in SPS and LHC </a:t>
            </a:r>
            <a:r>
              <a:rPr lang="fr-FR" sz="1800" dirty="0" smtClean="0">
                <a:latin typeface="Comic Sans MS" panose="030F0702030302020204" pitchFamily="66" charset="0"/>
              </a:rPr>
              <a:t>(J. </a:t>
            </a:r>
            <a:r>
              <a:rPr lang="fr-FR" sz="1800" dirty="0" err="1" smtClean="0">
                <a:latin typeface="Comic Sans MS" panose="030F0702030302020204" pitchFamily="66" charset="0"/>
              </a:rPr>
              <a:t>Zahng</a:t>
            </a:r>
            <a:r>
              <a:rPr lang="fr-FR" sz="1800" dirty="0" smtClean="0">
                <a:latin typeface="Comic Sans MS" panose="030F0702030302020204" pitchFamily="66" charset="0"/>
              </a:rPr>
              <a:t>)</a:t>
            </a:r>
            <a:endParaRPr lang="fr-FR" sz="1800" dirty="0">
              <a:latin typeface="Comic Sans MS" panose="030F0702030302020204" pitchFamily="66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54835" y="1195327"/>
            <a:ext cx="86187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1600" dirty="0" err="1" smtClean="0">
                <a:latin typeface="Comic Sans MS" panose="030F0702030302020204" pitchFamily="66" charset="0"/>
              </a:rPr>
              <a:t>Improvement</a:t>
            </a:r>
            <a:r>
              <a:rPr lang="fr-FR" sz="1600" dirty="0" smtClean="0">
                <a:latin typeface="Comic Sans MS" panose="030F0702030302020204" pitchFamily="66" charset="0"/>
              </a:rPr>
              <a:t> of the ICOSIM++ code </a:t>
            </a:r>
            <a:r>
              <a:rPr lang="fr-FR" sz="1600" dirty="0" err="1" smtClean="0">
                <a:latin typeface="Comic Sans MS" panose="030F0702030302020204" pitchFamily="66" charset="0"/>
              </a:rPr>
              <a:t>developed</a:t>
            </a:r>
            <a:r>
              <a:rPr lang="fr-FR" sz="1600" dirty="0" smtClean="0">
                <a:latin typeface="Comic Sans MS" panose="030F0702030302020204" pitchFamily="66" charset="0"/>
              </a:rPr>
              <a:t> </a:t>
            </a:r>
            <a:r>
              <a:rPr lang="fr-FR" sz="1600" dirty="0" err="1" smtClean="0">
                <a:latin typeface="Comic Sans MS" panose="030F0702030302020204" pitchFamily="66" charset="0"/>
              </a:rPr>
              <a:t>at</a:t>
            </a:r>
            <a:r>
              <a:rPr lang="fr-FR" sz="1600" dirty="0" smtClean="0">
                <a:latin typeface="Comic Sans MS" panose="030F0702030302020204" pitchFamily="66" charset="0"/>
              </a:rPr>
              <a:t> CERN to </a:t>
            </a:r>
            <a:r>
              <a:rPr lang="fr-FR" sz="1600" dirty="0" err="1" smtClean="0">
                <a:latin typeface="Comic Sans MS" panose="030F0702030302020204" pitchFamily="66" charset="0"/>
              </a:rPr>
              <a:t>track</a:t>
            </a:r>
            <a:r>
              <a:rPr lang="fr-FR" sz="1600" dirty="0" smtClean="0">
                <a:latin typeface="Comic Sans MS" panose="030F0702030302020204" pitchFamily="66" charset="0"/>
              </a:rPr>
              <a:t> </a:t>
            </a:r>
            <a:r>
              <a:rPr lang="fr-FR" sz="1600" dirty="0" err="1" smtClean="0">
                <a:latin typeface="Comic Sans MS" panose="030F0702030302020204" pitchFamily="66" charset="0"/>
              </a:rPr>
              <a:t>particles</a:t>
            </a:r>
            <a:r>
              <a:rPr lang="fr-FR" sz="1600" dirty="0" smtClean="0">
                <a:latin typeface="Comic Sans MS" panose="030F0702030302020204" pitchFamily="66" charset="0"/>
              </a:rPr>
              <a:t> </a:t>
            </a:r>
            <a:r>
              <a:rPr lang="fr-FR" sz="1600" dirty="0" err="1" smtClean="0">
                <a:latin typeface="Comic Sans MS" panose="030F0702030302020204" pitchFamily="66" charset="0"/>
              </a:rPr>
              <a:t>through</a:t>
            </a:r>
            <a:r>
              <a:rPr lang="fr-FR" sz="1600" dirty="0" smtClean="0">
                <a:latin typeface="Comic Sans MS" panose="030F0702030302020204" pitchFamily="66" charset="0"/>
              </a:rPr>
              <a:t> a </a:t>
            </a:r>
            <a:r>
              <a:rPr lang="fr-FR" sz="1600" dirty="0" err="1" smtClean="0">
                <a:latin typeface="Comic Sans MS" panose="030F0702030302020204" pitchFamily="66" charset="0"/>
              </a:rPr>
              <a:t>storage</a:t>
            </a:r>
            <a:r>
              <a:rPr lang="fr-FR" sz="1600" dirty="0" smtClean="0">
                <a:latin typeface="Comic Sans MS" panose="030F0702030302020204" pitchFamily="66" charset="0"/>
              </a:rPr>
              <a:t> ring </a:t>
            </a:r>
            <a:r>
              <a:rPr lang="fr-FR" sz="1600" dirty="0" err="1" smtClean="0">
                <a:latin typeface="Comic Sans MS" panose="030F0702030302020204" pitchFamily="66" charset="0"/>
              </a:rPr>
              <a:t>taking</a:t>
            </a:r>
            <a:r>
              <a:rPr lang="fr-FR" sz="1600" dirty="0" smtClean="0">
                <a:latin typeface="Comic Sans MS" panose="030F0702030302020204" pitchFamily="66" charset="0"/>
              </a:rPr>
              <a:t> </a:t>
            </a:r>
            <a:r>
              <a:rPr lang="fr-FR" sz="1600" dirty="0" err="1" smtClean="0">
                <a:latin typeface="Comic Sans MS" panose="030F0702030302020204" pitchFamily="66" charset="0"/>
              </a:rPr>
              <a:t>into</a:t>
            </a:r>
            <a:r>
              <a:rPr lang="fr-FR" sz="1600" dirty="0" smtClean="0">
                <a:latin typeface="Comic Sans MS" panose="030F0702030302020204" pitchFamily="66" charset="0"/>
              </a:rPr>
              <a:t> </a:t>
            </a:r>
            <a:r>
              <a:rPr lang="fr-FR" sz="1600" dirty="0" err="1" smtClean="0">
                <a:latin typeface="Comic Sans MS" panose="030F0702030302020204" pitchFamily="66" charset="0"/>
              </a:rPr>
              <a:t>accounts</a:t>
            </a:r>
            <a:r>
              <a:rPr lang="fr-FR" sz="1600" dirty="0" smtClean="0">
                <a:latin typeface="Comic Sans MS" panose="030F0702030302020204" pitchFamily="66" charset="0"/>
              </a:rPr>
              <a:t> interaction of </a:t>
            </a:r>
            <a:r>
              <a:rPr lang="fr-FR" sz="1600" dirty="0" err="1" smtClean="0">
                <a:latin typeface="Comic Sans MS" panose="030F0702030302020204" pitchFamily="66" charset="0"/>
              </a:rPr>
              <a:t>heavy</a:t>
            </a:r>
            <a:r>
              <a:rPr lang="fr-FR" sz="1600" dirty="0" smtClean="0">
                <a:latin typeface="Comic Sans MS" panose="030F0702030302020204" pitchFamily="66" charset="0"/>
              </a:rPr>
              <a:t> ions </a:t>
            </a:r>
            <a:r>
              <a:rPr lang="fr-FR" sz="1600" dirty="0" err="1" smtClean="0">
                <a:latin typeface="Comic Sans MS" panose="030F0702030302020204" pitchFamily="66" charset="0"/>
              </a:rPr>
              <a:t>with</a:t>
            </a:r>
            <a:r>
              <a:rPr lang="fr-FR" sz="1600" dirty="0" smtClean="0">
                <a:latin typeface="Comic Sans MS" panose="030F0702030302020204" pitchFamily="66" charset="0"/>
              </a:rPr>
              <a:t> the collimation system.</a:t>
            </a:r>
          </a:p>
          <a:p>
            <a:pPr marL="285750" indent="-285750">
              <a:buFont typeface="Arial"/>
              <a:buChar char="•"/>
            </a:pPr>
            <a:r>
              <a:rPr lang="fr-FR" sz="1600" dirty="0" smtClean="0">
                <a:latin typeface="Comic Sans MS" panose="030F0702030302020204" pitchFamily="66" charset="0"/>
              </a:rPr>
              <a:t>Goals:</a:t>
            </a:r>
            <a:endParaRPr lang="fr-FR" sz="1600" dirty="0">
              <a:latin typeface="Comic Sans MS" panose="030F0702030302020204" pitchFamily="66" charset="0"/>
            </a:endParaRPr>
          </a:p>
          <a:p>
            <a:pPr marL="742950" lvl="1" indent="-285750">
              <a:buFont typeface="Arial"/>
              <a:buChar char="•"/>
            </a:pPr>
            <a:r>
              <a:rPr lang="fr-FR" sz="1600" dirty="0">
                <a:latin typeface="Comic Sans MS" panose="030F0702030302020204" pitchFamily="66" charset="0"/>
              </a:rPr>
              <a:t>Inclusion of a ‘’</a:t>
            </a:r>
            <a:r>
              <a:rPr lang="fr-FR" sz="1600" dirty="0" err="1">
                <a:latin typeface="Comic Sans MS" panose="030F0702030302020204" pitchFamily="66" charset="0"/>
              </a:rPr>
              <a:t>realistic</a:t>
            </a:r>
            <a:r>
              <a:rPr lang="fr-FR" sz="1600" dirty="0">
                <a:latin typeface="Comic Sans MS" panose="030F0702030302020204" pitchFamily="66" charset="0"/>
              </a:rPr>
              <a:t>’’ model of the </a:t>
            </a:r>
            <a:r>
              <a:rPr lang="fr-FR" sz="1600" dirty="0" err="1">
                <a:latin typeface="Comic Sans MS" panose="030F0702030302020204" pitchFamily="66" charset="0"/>
              </a:rPr>
              <a:t>particle</a:t>
            </a:r>
            <a:r>
              <a:rPr lang="fr-FR" sz="1600" dirty="0">
                <a:latin typeface="Comic Sans MS" panose="030F0702030302020204" pitchFamily="66" charset="0"/>
              </a:rPr>
              <a:t> </a:t>
            </a:r>
            <a:r>
              <a:rPr lang="fr-FR" sz="1600" dirty="0" err="1">
                <a:latin typeface="Comic Sans MS" panose="030F0702030302020204" pitchFamily="66" charset="0"/>
              </a:rPr>
              <a:t>crystal</a:t>
            </a:r>
            <a:r>
              <a:rPr lang="fr-FR" sz="1600" dirty="0">
                <a:latin typeface="Comic Sans MS" panose="030F0702030302020204" pitchFamily="66" charset="0"/>
              </a:rPr>
              <a:t> </a:t>
            </a:r>
            <a:r>
              <a:rPr lang="fr-FR" sz="1600" dirty="0" smtClean="0">
                <a:latin typeface="Comic Sans MS" panose="030F0702030302020204" pitchFamily="66" charset="0"/>
              </a:rPr>
              <a:t>interaction</a:t>
            </a:r>
          </a:p>
          <a:p>
            <a:pPr marL="742950" lvl="1" indent="-285750">
              <a:buFont typeface="Arial"/>
              <a:buChar char="•"/>
            </a:pPr>
            <a:r>
              <a:rPr lang="fr-FR" sz="1600" dirty="0" smtClean="0">
                <a:latin typeface="Comic Sans MS" panose="030F0702030302020204" pitchFamily="66" charset="0"/>
              </a:rPr>
              <a:t>Benchmark </a:t>
            </a:r>
            <a:r>
              <a:rPr lang="fr-FR" sz="1600" dirty="0" err="1" smtClean="0">
                <a:latin typeface="Comic Sans MS" panose="030F0702030302020204" pitchFamily="66" charset="0"/>
              </a:rPr>
              <a:t>with</a:t>
            </a:r>
            <a:r>
              <a:rPr lang="fr-FR" sz="1600" dirty="0" smtClean="0">
                <a:latin typeface="Comic Sans MS" panose="030F0702030302020204" pitchFamily="66" charset="0"/>
              </a:rPr>
              <a:t> </a:t>
            </a:r>
            <a:r>
              <a:rPr lang="fr-FR" sz="1600" dirty="0" err="1" smtClean="0">
                <a:latin typeface="Comic Sans MS" panose="030F0702030302020204" pitchFamily="66" charset="0"/>
              </a:rPr>
              <a:t>other</a:t>
            </a:r>
            <a:r>
              <a:rPr lang="fr-FR" sz="1600" dirty="0" smtClean="0">
                <a:latin typeface="Comic Sans MS" panose="030F0702030302020204" pitchFamily="66" charset="0"/>
              </a:rPr>
              <a:t> </a:t>
            </a:r>
            <a:r>
              <a:rPr lang="fr-FR" sz="1600" dirty="0" err="1" smtClean="0">
                <a:latin typeface="Comic Sans MS" panose="030F0702030302020204" pitchFamily="66" charset="0"/>
              </a:rPr>
              <a:t>existing</a:t>
            </a:r>
            <a:r>
              <a:rPr lang="fr-FR" sz="1600" dirty="0" smtClean="0">
                <a:latin typeface="Comic Sans MS" panose="030F0702030302020204" pitchFamily="66" charset="0"/>
              </a:rPr>
              <a:t> routines and real data</a:t>
            </a:r>
          </a:p>
          <a:p>
            <a:pPr marL="742950" lvl="1" indent="-285750">
              <a:buFont typeface="Arial"/>
              <a:buChar char="•"/>
            </a:pPr>
            <a:r>
              <a:rPr lang="fr-FR" sz="1600" dirty="0" err="1" smtClean="0">
                <a:latin typeface="Comic Sans MS" panose="030F0702030302020204" pitchFamily="66" charset="0"/>
              </a:rPr>
              <a:t>Optimization</a:t>
            </a:r>
            <a:r>
              <a:rPr lang="fr-FR" sz="1600" dirty="0" smtClean="0">
                <a:latin typeface="Comic Sans MS" panose="030F0702030302020204" pitchFamily="66" charset="0"/>
              </a:rPr>
              <a:t> of the </a:t>
            </a:r>
            <a:r>
              <a:rPr lang="fr-FR" sz="1600" dirty="0" err="1" smtClean="0">
                <a:latin typeface="Comic Sans MS" panose="030F0702030302020204" pitchFamily="66" charset="0"/>
              </a:rPr>
              <a:t>crystal</a:t>
            </a:r>
            <a:r>
              <a:rPr lang="fr-FR" sz="1600" dirty="0" smtClean="0">
                <a:latin typeface="Comic Sans MS" panose="030F0702030302020204" pitchFamily="66" charset="0"/>
              </a:rPr>
              <a:t> collimation system</a:t>
            </a:r>
          </a:p>
          <a:p>
            <a:pPr marL="742950" lvl="1" indent="-285750">
              <a:buFont typeface="Arial"/>
              <a:buChar char="•"/>
            </a:pPr>
            <a:r>
              <a:rPr lang="fr-FR" sz="1600" dirty="0" err="1" smtClean="0">
                <a:latin typeface="Comic Sans MS" panose="030F0702030302020204" pitchFamily="66" charset="0"/>
              </a:rPr>
              <a:t>Analysis</a:t>
            </a:r>
            <a:r>
              <a:rPr lang="fr-FR" sz="1600" dirty="0" smtClean="0">
                <a:latin typeface="Comic Sans MS" panose="030F0702030302020204" pitchFamily="66" charset="0"/>
              </a:rPr>
              <a:t> of </a:t>
            </a:r>
            <a:r>
              <a:rPr lang="fr-FR" sz="1600" dirty="0" err="1" smtClean="0">
                <a:latin typeface="Comic Sans MS" panose="030F0702030302020204" pitchFamily="66" charset="0"/>
              </a:rPr>
              <a:t>foreseen</a:t>
            </a:r>
            <a:r>
              <a:rPr lang="fr-FR" sz="1600" dirty="0" smtClean="0">
                <a:latin typeface="Comic Sans MS" panose="030F0702030302020204" pitchFamily="66" charset="0"/>
              </a:rPr>
              <a:t> </a:t>
            </a:r>
            <a:r>
              <a:rPr lang="fr-FR" sz="1600" dirty="0" err="1" smtClean="0">
                <a:latin typeface="Comic Sans MS" panose="030F0702030302020204" pitchFamily="66" charset="0"/>
              </a:rPr>
              <a:t>experimental</a:t>
            </a:r>
            <a:r>
              <a:rPr lang="fr-FR" sz="1600" dirty="0" smtClean="0">
                <a:latin typeface="Comic Sans MS" panose="030F0702030302020204" pitchFamily="66" charset="0"/>
              </a:rPr>
              <a:t> </a:t>
            </a:r>
            <a:r>
              <a:rPr lang="fr-FR" sz="1600" dirty="0" err="1" smtClean="0">
                <a:latin typeface="Comic Sans MS" panose="030F0702030302020204" pitchFamily="66" charset="0"/>
              </a:rPr>
              <a:t>run</a:t>
            </a:r>
            <a:endParaRPr lang="fr-FR" sz="1600" dirty="0" smtClean="0">
              <a:latin typeface="Comic Sans MS" panose="030F0702030302020204" pitchFamily="66" charset="0"/>
            </a:endParaRPr>
          </a:p>
          <a:p>
            <a:pPr marL="742950" lvl="1" indent="-285750">
              <a:buFont typeface="Arial"/>
              <a:buChar char="•"/>
            </a:pPr>
            <a:endParaRPr lang="fr-FR" sz="1600" dirty="0" smtClean="0">
              <a:latin typeface="Comic Sans MS" panose="030F0702030302020204" pitchFamily="66" charset="0"/>
            </a:endParaRPr>
          </a:p>
          <a:p>
            <a:pPr lvl="1"/>
            <a:r>
              <a:rPr lang="fr-FR" sz="1600" dirty="0" smtClean="0">
                <a:latin typeface="Comic Sans MS" panose="030F0702030302020204" pitchFamily="66" charset="0"/>
              </a:rPr>
              <a:t>First ion-</a:t>
            </a:r>
            <a:r>
              <a:rPr lang="fr-FR" sz="1600" dirty="0" err="1" smtClean="0">
                <a:latin typeface="Comic Sans MS" panose="030F0702030302020204" pitchFamily="66" charset="0"/>
              </a:rPr>
              <a:t>crystal</a:t>
            </a:r>
            <a:r>
              <a:rPr lang="fr-FR" sz="1600" dirty="0" smtClean="0">
                <a:latin typeface="Comic Sans MS" panose="030F0702030302020204" pitchFamily="66" charset="0"/>
              </a:rPr>
              <a:t> simulation in a machine!!!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82" y="4221026"/>
            <a:ext cx="4012696" cy="242741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3434" y="4361102"/>
            <a:ext cx="3930966" cy="2127622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392187" y="4006239"/>
            <a:ext cx="8618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err="1" smtClean="0">
                <a:latin typeface="Comic Sans MS" panose="030F0702030302020204" pitchFamily="66" charset="0"/>
              </a:rPr>
              <a:t>Examples</a:t>
            </a:r>
            <a:r>
              <a:rPr lang="fr-FR" sz="1400" dirty="0" smtClean="0">
                <a:latin typeface="Comic Sans MS" panose="030F0702030302020204" pitchFamily="66" charset="0"/>
              </a:rPr>
              <a:t> of </a:t>
            </a:r>
            <a:r>
              <a:rPr lang="fr-FR" sz="1400" dirty="0" err="1" smtClean="0">
                <a:latin typeface="Comic Sans MS" panose="030F0702030302020204" pitchFamily="66" charset="0"/>
              </a:rPr>
              <a:t>Loss</a:t>
            </a:r>
            <a:r>
              <a:rPr lang="fr-FR" sz="1400" dirty="0" smtClean="0">
                <a:latin typeface="Comic Sans MS" panose="030F0702030302020204" pitchFamily="66" charset="0"/>
              </a:rPr>
              <a:t> </a:t>
            </a:r>
            <a:r>
              <a:rPr lang="fr-FR" sz="1400" dirty="0" err="1" smtClean="0">
                <a:latin typeface="Comic Sans MS" panose="030F0702030302020204" pitchFamily="66" charset="0"/>
              </a:rPr>
              <a:t>maps</a:t>
            </a:r>
            <a:r>
              <a:rPr lang="fr-FR" sz="1400" dirty="0" smtClean="0">
                <a:latin typeface="Comic Sans MS" panose="030F0702030302020204" pitchFamily="66" charset="0"/>
              </a:rPr>
              <a:t> </a:t>
            </a:r>
            <a:r>
              <a:rPr lang="fr-FR" sz="1400" dirty="0" err="1" smtClean="0">
                <a:latin typeface="Comic Sans MS" panose="030F0702030302020204" pitchFamily="66" charset="0"/>
              </a:rPr>
              <a:t>obtained</a:t>
            </a:r>
            <a:r>
              <a:rPr lang="fr-FR" sz="1400" dirty="0" smtClean="0">
                <a:latin typeface="Comic Sans MS" panose="030F0702030302020204" pitchFamily="66" charset="0"/>
              </a:rPr>
              <a:t> for Pb ions and standard LHC collimation System</a:t>
            </a:r>
            <a:endParaRPr lang="fr-FR" sz="1400" dirty="0">
              <a:latin typeface="Comic Sans MS" panose="030F0702030302020204" pitchFamily="66" charset="0"/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457201" y="3903785"/>
            <a:ext cx="8229599" cy="2584938"/>
          </a:xfrm>
          <a:prstGeom prst="roundRect">
            <a:avLst/>
          </a:prstGeom>
          <a:noFill/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735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081" y="17282"/>
            <a:ext cx="663840" cy="414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61" y="1301897"/>
            <a:ext cx="8294400" cy="3293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1025930" y="17282"/>
            <a:ext cx="7195819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dirty="0">
                <a:solidFill>
                  <a:srgbClr val="0070C0"/>
                </a:solidFill>
                <a:latin typeface="Comic Sans MS" panose="030F0702030302020204" pitchFamily="66" charset="0"/>
              </a:rPr>
              <a:t>Use bent crystal at LHC as a primary collimator</a:t>
            </a:r>
            <a:r>
              <a:rPr lang="en-US" altLang="fr-FR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. DETECTORS</a:t>
            </a:r>
            <a:endParaRPr lang="en-US" altLang="fr-FR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804240" y="4892119"/>
            <a:ext cx="7639200" cy="31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2820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ctr" eaLnBrk="1"/>
            <a:r>
              <a:rPr lang="en-US" altLang="fr-FR" sz="1200" dirty="0">
                <a:solidFill>
                  <a:srgbClr val="000000"/>
                </a:solidFill>
                <a:latin typeface="Comic Sans MS" panose="030F0702030302020204" pitchFamily="66" charset="0"/>
              </a:rPr>
              <a:t>Aim: </a:t>
            </a:r>
            <a:r>
              <a:rPr lang="en-US" altLang="fr-FR" sz="1200" b="1" u="sng" dirty="0">
                <a:solidFill>
                  <a:srgbClr val="000000"/>
                </a:solidFill>
                <a:latin typeface="Comic Sans MS" panose="030F0702030302020204" pitchFamily="66" charset="0"/>
              </a:rPr>
              <a:t>count the number of protons</a:t>
            </a:r>
            <a:r>
              <a:rPr lang="en-US" altLang="fr-FR" sz="1200" dirty="0">
                <a:solidFill>
                  <a:srgbClr val="000000"/>
                </a:solidFill>
                <a:latin typeface="Comic Sans MS" panose="030F0702030302020204" pitchFamily="66" charset="0"/>
              </a:rPr>
              <a:t> with a precision of about 5-10 % (for 100 incoming protons).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505814" y="3921548"/>
            <a:ext cx="331776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>LHC beam pipe (primary vacuum)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567360" y="5218624"/>
            <a:ext cx="7519680" cy="1042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2820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200" dirty="0">
                <a:solidFill>
                  <a:srgbClr val="000000"/>
                </a:solidFill>
                <a:latin typeface="Comic Sans MS" panose="030F0702030302020204" pitchFamily="66" charset="0"/>
              </a:rPr>
              <a:t>Main constrains for such device:</a:t>
            </a:r>
          </a:p>
          <a:p>
            <a:pPr eaLnBrk="1"/>
            <a:r>
              <a:rPr lang="en-US" altLang="fr-FR" sz="1200" dirty="0">
                <a:solidFill>
                  <a:srgbClr val="000000"/>
                </a:solidFill>
                <a:latin typeface="Comic Sans MS" panose="030F0702030302020204" pitchFamily="66" charset="0"/>
              </a:rPr>
              <a:t>         No degassing materials (inside the primary vacuum).</a:t>
            </a:r>
          </a:p>
          <a:p>
            <a:pPr eaLnBrk="1"/>
            <a:r>
              <a:rPr lang="en-US" altLang="fr-FR" sz="1200" dirty="0">
                <a:solidFill>
                  <a:srgbClr val="000000"/>
                </a:solidFill>
                <a:latin typeface="Comic Sans MS" panose="030F0702030302020204" pitchFamily="66" charset="0"/>
              </a:rPr>
              <a:t>         Radiation hardness of the detection chain (very hostile radioactive environment).</a:t>
            </a:r>
          </a:p>
          <a:p>
            <a:pPr eaLnBrk="1"/>
            <a:r>
              <a:rPr lang="en-US" altLang="fr-FR" sz="1200" dirty="0">
                <a:solidFill>
                  <a:srgbClr val="000000"/>
                </a:solidFill>
                <a:latin typeface="Comic Sans MS" panose="030F0702030302020204" pitchFamily="66" charset="0"/>
              </a:rPr>
              <a:t>         Compact radiator inside the beam pipe (small place available)</a:t>
            </a:r>
          </a:p>
          <a:p>
            <a:pPr eaLnBrk="1"/>
            <a:r>
              <a:rPr lang="en-US" altLang="fr-FR" sz="1200" dirty="0">
                <a:solidFill>
                  <a:srgbClr val="000000"/>
                </a:solidFill>
                <a:latin typeface="Comic Sans MS" panose="030F0702030302020204" pitchFamily="66" charset="0"/>
              </a:rPr>
              <a:t>         Readout electronics at 300 m</a:t>
            </a:r>
          </a:p>
        </p:txBody>
      </p:sp>
      <p:sp>
        <p:nvSpPr>
          <p:cNvPr id="2057" name="Text Box 8"/>
          <p:cNvSpPr txBox="1">
            <a:spLocks noChangeArrowheads="1"/>
          </p:cNvSpPr>
          <p:nvPr/>
        </p:nvSpPr>
        <p:spPr bwMode="auto">
          <a:xfrm>
            <a:off x="1738801" y="6266888"/>
            <a:ext cx="5662080" cy="313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r>
              <a:rPr lang="en-US" altLang="fr-FR" sz="1400" u="sng" dirty="0">
                <a:solidFill>
                  <a:srgbClr val="000000"/>
                </a:solidFill>
                <a:latin typeface="Comic Sans MS" panose="030F0702030302020204" pitchFamily="66" charset="0"/>
              </a:rPr>
              <a:t>herenkov detector for </a:t>
            </a:r>
            <a:r>
              <a:rPr lang="en-US" altLang="fr-FR" sz="14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p</a:t>
            </a:r>
            <a:r>
              <a:rPr lang="en-US" altLang="fr-FR" sz="1400" u="sng" dirty="0">
                <a:solidFill>
                  <a:srgbClr val="000000"/>
                </a:solidFill>
                <a:latin typeface="Comic Sans MS" panose="030F0702030302020204" pitchFamily="66" charset="0"/>
              </a:rPr>
              <a:t>roton </a:t>
            </a:r>
            <a:r>
              <a:rPr lang="en-US" altLang="fr-FR" sz="14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F</a:t>
            </a:r>
            <a:r>
              <a:rPr lang="en-US" altLang="fr-FR" sz="1400" u="sng" dirty="0">
                <a:solidFill>
                  <a:srgbClr val="000000"/>
                </a:solidFill>
                <a:latin typeface="Comic Sans MS" panose="030F0702030302020204" pitchFamily="66" charset="0"/>
              </a:rPr>
              <a:t>lux </a:t>
            </a:r>
            <a:r>
              <a:rPr lang="en-US" altLang="fr-FR" sz="14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M</a:t>
            </a:r>
            <a:r>
              <a:rPr lang="en-US" altLang="fr-FR" sz="1400" u="sng" dirty="0">
                <a:solidFill>
                  <a:srgbClr val="000000"/>
                </a:solidFill>
                <a:latin typeface="Comic Sans MS" panose="030F0702030302020204" pitchFamily="66" charset="0"/>
              </a:rPr>
              <a:t>easurements (</a:t>
            </a:r>
            <a:r>
              <a:rPr lang="en-US" altLang="fr-FR" sz="1400" b="1" u="sng" dirty="0" err="1">
                <a:solidFill>
                  <a:srgbClr val="FF0000"/>
                </a:solidFill>
                <a:latin typeface="Comic Sans MS" panose="030F0702030302020204" pitchFamily="66" charset="0"/>
              </a:rPr>
              <a:t>CpFM</a:t>
            </a:r>
            <a:r>
              <a:rPr lang="en-US" altLang="fr-FR" sz="1400" u="sng" dirty="0">
                <a:solidFill>
                  <a:srgbClr val="000000"/>
                </a:solidFill>
                <a:latin typeface="Comic Sans MS" panose="030F0702030302020204" pitchFamily="66" charset="0"/>
              </a:rPr>
              <a:t>)</a:t>
            </a:r>
          </a:p>
        </p:txBody>
      </p:sp>
      <p:sp>
        <p:nvSpPr>
          <p:cNvPr id="2058" name="Rectangle 9"/>
          <p:cNvSpPr>
            <a:spLocks noChangeArrowheads="1"/>
          </p:cNvSpPr>
          <p:nvPr/>
        </p:nvSpPr>
        <p:spPr bwMode="auto">
          <a:xfrm>
            <a:off x="436321" y="4836441"/>
            <a:ext cx="8267040" cy="1828127"/>
          </a:xfrm>
          <a:prstGeom prst="rect">
            <a:avLst/>
          </a:prstGeom>
          <a:noFill/>
          <a:ln w="3672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/>
          <a:p>
            <a:endParaRPr lang="fr-FR" altLang="fr-FR" sz="1400">
              <a:latin typeface="Comic Sans MS" panose="030F0702030302020204" pitchFamily="66" charset="0"/>
            </a:endParaRPr>
          </a:p>
        </p:txBody>
      </p:sp>
      <p:sp>
        <p:nvSpPr>
          <p:cNvPr id="2062" name="Text Box 13"/>
          <p:cNvSpPr txBox="1">
            <a:spLocks noChangeArrowheads="1"/>
          </p:cNvSpPr>
          <p:nvPr/>
        </p:nvSpPr>
        <p:spPr bwMode="auto">
          <a:xfrm>
            <a:off x="6367750" y="3911851"/>
            <a:ext cx="2160788" cy="545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/>
            <a:r>
              <a:rPr lang="en-US" altLang="fr-FR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>Contribution of the LAL GRED group</a:t>
            </a:r>
          </a:p>
        </p:txBody>
      </p:sp>
      <p:sp>
        <p:nvSpPr>
          <p:cNvPr id="2063" name="Line 14"/>
          <p:cNvSpPr>
            <a:spLocks noChangeShapeType="1"/>
          </p:cNvSpPr>
          <p:nvPr/>
        </p:nvSpPr>
        <p:spPr bwMode="auto">
          <a:xfrm flipH="1">
            <a:off x="6158950" y="4186199"/>
            <a:ext cx="285812" cy="0"/>
          </a:xfrm>
          <a:prstGeom prst="line">
            <a:avLst/>
          </a:prstGeom>
          <a:noFill/>
          <a:ln w="3672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945" tIns="41473" rIns="82945" bIns="41473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04793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té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Clarté.thmx</Template>
  <TotalTime>339</TotalTime>
  <Words>1412</Words>
  <Application>Microsoft Office PowerPoint</Application>
  <PresentationFormat>Affichage à l'écran (4:3)</PresentationFormat>
  <Paragraphs>192</Paragraphs>
  <Slides>13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Clarté</vt:lpstr>
      <vt:lpstr>UA9-LHC @ LAL  Alessandro variola, lal -  in2p3 – cnrs  Thanks to  T.Demma, L.Burmistov</vt:lpstr>
      <vt:lpstr>UA9 – At present : Multi stage collimation in LHC</vt:lpstr>
      <vt:lpstr>Présentation PowerPoint</vt:lpstr>
      <vt:lpstr>UA9 @ LAL/DEPAC</vt:lpstr>
      <vt:lpstr>Coupling Impedance Studies for UA9 (in Collaboration with A. Danisi CERN)</vt:lpstr>
      <vt:lpstr>e- cloud Studies for UA9 (in Collaboration with CERN AB-BP group and R. Cimino INFN-LNF)</vt:lpstr>
      <vt:lpstr>Tracking Simulations for SPS (S. Chancé in collaboration with D. Mirarchi (CERN))</vt:lpstr>
      <vt:lpstr>Ion Tracking in SPS and LHC (J. Zahng)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LAL/CNRS-IN2P3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Theo Demma</dc:creator>
  <cp:lastModifiedBy>Alessandro Variola</cp:lastModifiedBy>
  <cp:revision>29</cp:revision>
  <dcterms:created xsi:type="dcterms:W3CDTF">2014-05-13T09:51:50Z</dcterms:created>
  <dcterms:modified xsi:type="dcterms:W3CDTF">2014-05-20T16:12:44Z</dcterms:modified>
</cp:coreProperties>
</file>