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1"/>
  </p:notesMasterIdLst>
  <p:sldIdLst>
    <p:sldId id="256" r:id="rId3"/>
    <p:sldId id="258" r:id="rId4"/>
    <p:sldId id="257" r:id="rId5"/>
    <p:sldId id="278" r:id="rId6"/>
    <p:sldId id="271" r:id="rId7"/>
    <p:sldId id="273" r:id="rId8"/>
    <p:sldId id="282" r:id="rId9"/>
    <p:sldId id="283" r:id="rId10"/>
    <p:sldId id="292" r:id="rId11"/>
    <p:sldId id="286" r:id="rId12"/>
    <p:sldId id="288" r:id="rId13"/>
    <p:sldId id="289" r:id="rId14"/>
    <p:sldId id="290" r:id="rId15"/>
    <p:sldId id="291" r:id="rId16"/>
    <p:sldId id="287" r:id="rId17"/>
    <p:sldId id="268" r:id="rId18"/>
    <p:sldId id="260" r:id="rId19"/>
    <p:sldId id="285" r:id="rId20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CC3300"/>
    <a:srgbClr val="C00000"/>
    <a:srgbClr val="0000CC"/>
    <a:srgbClr val="FF6600"/>
    <a:srgbClr val="99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23280" autoAdjust="0"/>
    <p:restoredTop sz="94660"/>
  </p:normalViewPr>
  <p:slideViewPr>
    <p:cSldViewPr>
      <p:cViewPr varScale="1">
        <p:scale>
          <a:sx n="117" d="100"/>
          <a:sy n="117" d="100"/>
        </p:scale>
        <p:origin x="-1464" y="-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F437B4-423B-400C-976C-F5DD3E118A0F}" type="datetimeFigureOut">
              <a:rPr lang="fr-FR" smtClean="0"/>
              <a:t>15/05/2014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5E65FB-BC4E-468B-94B0-E92A8DA0FB1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90532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371D1AC4-E6C1-4768-826D-E04CEE7846E5}" type="slidenum">
              <a:rPr lang="fr-FR" altLang="fr-FR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1</a:t>
            </a:fld>
            <a:endParaRPr lang="fr-FR" altLang="fr-FR">
              <a:solidFill>
                <a:prstClr val="black"/>
              </a:solidFill>
            </a:endParaRPr>
          </a:p>
        </p:txBody>
      </p:sp>
      <p:sp>
        <p:nvSpPr>
          <p:cNvPr id="56323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fr-FR" altLang="fr-FR" sz="5600" smtClean="0">
              <a:solidFill>
                <a:prstClr val="black"/>
              </a:solidFill>
            </a:endParaRPr>
          </a:p>
        </p:txBody>
      </p:sp>
      <p:sp>
        <p:nvSpPr>
          <p:cNvPr id="56324" name="Rectangle 3"/>
          <p:cNvSpPr>
            <a:spLocks noGrp="1" noChangeArrowheads="1"/>
          </p:cNvSpPr>
          <p:nvPr>
            <p:ph type="body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fr-FR" altLang="fr-FR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93738"/>
            <a:ext cx="4570413" cy="3429000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备注占位符 2"/>
          <p:cNvSpPr txBox="1">
            <a:spLocks noGrp="1"/>
          </p:cNvSpPr>
          <p:nvPr>
            <p:ph type="body" sz="quarter" idx="1"/>
          </p:nvPr>
        </p:nvSpPr>
        <p:spPr>
          <a:xfrm>
            <a:off x="685799" y="4343236"/>
            <a:ext cx="5486082" cy="4114473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en-US" altLang="zh-CN" sz="2400" dirty="0">
              <a:latin typeface="Albany" pitchFamily="18"/>
              <a:cs typeface="Tahoma" pitchFamily="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3EF1B3-8681-4239-8379-894553F83371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60555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29B8B40B-AEE2-4F91-BEA7-9FF1AE08C2F4}" type="slidenum">
              <a:rPr lang="fr-FR" altLang="fr-FR" smtClean="0"/>
              <a:pPr eaLnBrk="1" hangingPunct="1">
                <a:spcBef>
                  <a:spcPct val="0"/>
                </a:spcBef>
              </a:pPr>
              <a:t>16</a:t>
            </a:fld>
            <a:endParaRPr lang="fr-FR" altLang="fr-FR" smtClean="0"/>
          </a:p>
        </p:txBody>
      </p:sp>
      <p:sp>
        <p:nvSpPr>
          <p:cNvPr id="57347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fr-FR" altLang="fr-FR" sz="5600"/>
          </a:p>
        </p:txBody>
      </p:sp>
      <p:sp>
        <p:nvSpPr>
          <p:cNvPr id="57348" name="Rectangle 3"/>
          <p:cNvSpPr>
            <a:spLocks noGrp="1" noChangeArrowheads="1"/>
          </p:cNvSpPr>
          <p:nvPr>
            <p:ph type="body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fr-FR" altLang="fr-FR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15/05/2014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15/05/2014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15/05/2014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856838-B35D-4BF6-A7A7-68DB6DAC6FEB}" type="slidenum">
              <a:rPr lang="fr-FR">
                <a:solidFill>
                  <a:srgbClr val="000000"/>
                </a:solidFill>
              </a:rPr>
              <a:pPr>
                <a:defRPr/>
              </a:pPr>
              <a:t>‹N°›</a:t>
            </a:fld>
            <a:endParaRPr lang="fr-F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54156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84731E-5B10-48FC-98EF-10B1057DD57B}" type="slidenum">
              <a:rPr lang="fr-FR">
                <a:solidFill>
                  <a:srgbClr val="000000"/>
                </a:solidFill>
              </a:rPr>
              <a:pPr>
                <a:defRPr/>
              </a:pPr>
              <a:t>‹N°›</a:t>
            </a:fld>
            <a:endParaRPr lang="fr-F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5454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69B5C3-B8DF-4BF0-86D3-F0ECDA2F0588}" type="slidenum">
              <a:rPr lang="fr-FR">
                <a:solidFill>
                  <a:srgbClr val="000000"/>
                </a:solidFill>
              </a:rPr>
              <a:pPr>
                <a:defRPr/>
              </a:pPr>
              <a:t>‹N°›</a:t>
            </a:fld>
            <a:endParaRPr lang="fr-F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3508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6540E9-1731-41FE-8168-A3F956A09F44}" type="slidenum">
              <a:rPr lang="fr-FR">
                <a:solidFill>
                  <a:srgbClr val="000000"/>
                </a:solidFill>
              </a:rPr>
              <a:pPr>
                <a:defRPr/>
              </a:pPr>
              <a:t>‹N°›</a:t>
            </a:fld>
            <a:endParaRPr lang="fr-F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22219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F42F2D-51A1-4A40-BD9C-EF3864EE8246}" type="slidenum">
              <a:rPr lang="fr-FR">
                <a:solidFill>
                  <a:srgbClr val="000000"/>
                </a:solidFill>
              </a:rPr>
              <a:pPr>
                <a:defRPr/>
              </a:pPr>
              <a:t>‹N°›</a:t>
            </a:fld>
            <a:endParaRPr lang="fr-F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47675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DA7C90-F833-43AA-B401-F1516DFE28A7}" type="slidenum">
              <a:rPr lang="fr-FR">
                <a:solidFill>
                  <a:srgbClr val="000000"/>
                </a:solidFill>
              </a:rPr>
              <a:pPr>
                <a:defRPr/>
              </a:pPr>
              <a:t>‹N°›</a:t>
            </a:fld>
            <a:endParaRPr lang="fr-F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7922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5D746C-DECB-4988-B6C4-F4BCB4658009}" type="slidenum">
              <a:rPr lang="fr-FR">
                <a:solidFill>
                  <a:srgbClr val="000000"/>
                </a:solidFill>
              </a:rPr>
              <a:pPr>
                <a:defRPr/>
              </a:pPr>
              <a:t>‹N°›</a:t>
            </a:fld>
            <a:endParaRPr lang="fr-F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925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FC480E-36FA-44FB-877C-0758DD998414}" type="slidenum">
              <a:rPr lang="fr-FR">
                <a:solidFill>
                  <a:srgbClr val="000000"/>
                </a:solidFill>
              </a:rPr>
              <a:pPr>
                <a:defRPr/>
              </a:pPr>
              <a:t>‹N°›</a:t>
            </a:fld>
            <a:endParaRPr lang="fr-F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401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15/05/2014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75A8AE-FCBE-4469-915F-9333B048D584}" type="slidenum">
              <a:rPr lang="fr-FR">
                <a:solidFill>
                  <a:srgbClr val="000000"/>
                </a:solidFill>
              </a:rPr>
              <a:pPr>
                <a:defRPr/>
              </a:pPr>
              <a:t>‹N°›</a:t>
            </a:fld>
            <a:endParaRPr lang="fr-F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04570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C81E03-2A5E-41AD-8E95-ABF0F5DCF56A}" type="slidenum">
              <a:rPr lang="fr-FR">
                <a:solidFill>
                  <a:srgbClr val="000000"/>
                </a:solidFill>
              </a:rPr>
              <a:pPr>
                <a:defRPr/>
              </a:pPr>
              <a:t>‹N°›</a:t>
            </a:fld>
            <a:endParaRPr lang="fr-F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62095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05090F-CC50-4C02-8D2E-34DBF56E8B66}" type="slidenum">
              <a:rPr lang="fr-FR">
                <a:solidFill>
                  <a:srgbClr val="000000"/>
                </a:solidFill>
              </a:rPr>
              <a:pPr>
                <a:defRPr/>
              </a:pPr>
              <a:t>‹N°›</a:t>
            </a:fld>
            <a:endParaRPr lang="fr-F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1842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B9951E-EEE7-4378-9B69-2B9F1A8A3CB8}" type="slidenum">
              <a:rPr lang="fr-FR">
                <a:solidFill>
                  <a:srgbClr val="000000"/>
                </a:solidFill>
              </a:rPr>
              <a:pPr>
                <a:defRPr/>
              </a:pPr>
              <a:t>‹N°›</a:t>
            </a:fld>
            <a:endParaRPr lang="fr-F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5896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15/05/2014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15/05/2014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15/05/2014</a:t>
            </a:fld>
            <a:endParaRPr lang="fr-BE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15/05/2014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15/05/2014</a:t>
            </a:fld>
            <a:endParaRPr lang="fr-BE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15/05/2014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15/05/2014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309A6D-C09C-4548-B29A-6CF363A7E532}" type="datetimeFigureOut">
              <a:rPr lang="fr-FR" smtClean="0"/>
              <a:t>15/05/2014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smtClean="0"/>
              <a:t>Cliquez pour modifier le style du titre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smtClean="0"/>
              <a:t>Cliquez pour modifier les styles du texte du masque</a:t>
            </a:r>
          </a:p>
          <a:p>
            <a:pPr lvl="1"/>
            <a:r>
              <a:rPr lang="fr-FR" altLang="fr-FR" smtClean="0"/>
              <a:t>Deuxième niveau</a:t>
            </a:r>
          </a:p>
          <a:p>
            <a:pPr lvl="2"/>
            <a:r>
              <a:rPr lang="fr-FR" altLang="fr-FR" smtClean="0"/>
              <a:t>Troisième niveau</a:t>
            </a:r>
          </a:p>
          <a:p>
            <a:pPr lvl="3"/>
            <a:r>
              <a:rPr lang="fr-FR" altLang="fr-FR" smtClean="0"/>
              <a:t>Quatrième niveau</a:t>
            </a:r>
          </a:p>
          <a:p>
            <a:pPr lvl="4"/>
            <a:r>
              <a:rPr lang="fr-FR" altLang="fr-FR" smtClean="0"/>
              <a:t>Cinquième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fr-FR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6504AE8-006F-4943-907B-E6E6DA3D660E}" type="slidenum">
              <a:rPr lang="fr-FR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‹N°›</a:t>
            </a:fld>
            <a:endParaRPr lang="fr-F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052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emf"/><Relationship Id="rId12" Type="http://schemas.microsoft.com/office/2007/relationships/hdphoto" Target="../media/hdphoto3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2.GIF"/><Relationship Id="rId11" Type="http://schemas.openxmlformats.org/officeDocument/2006/relationships/image" Target="../media/image36.png"/><Relationship Id="rId5" Type="http://schemas.openxmlformats.org/officeDocument/2006/relationships/image" Target="../media/image31.GIF"/><Relationship Id="rId10" Type="http://schemas.microsoft.com/office/2007/relationships/hdphoto" Target="../media/hdphoto2.wdp"/><Relationship Id="rId4" Type="http://schemas.openxmlformats.org/officeDocument/2006/relationships/image" Target="../media/image30.GIF"/><Relationship Id="rId9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41.emf"/><Relationship Id="rId5" Type="http://schemas.openxmlformats.org/officeDocument/2006/relationships/image" Target="../media/image40.emf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wmf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6" Type="http://schemas.microsoft.com/office/2007/relationships/hdphoto" Target="../media/hdphoto1.wdp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2.emf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5" descr="magi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000" cy="12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" y="260648"/>
            <a:ext cx="8893175" cy="1800225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/>
          <a:p>
            <a:pPr defTabSz="457200" eaLnBrk="1" hangingPunct="1">
              <a:buClr>
                <a:srgbClr val="000000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fr-FR" sz="4200" dirty="0" smtClean="0">
                <a:solidFill>
                  <a:srgbClr val="000000"/>
                </a:solidFill>
              </a:rPr>
              <a:t>Overview of LAL-Japan joint projects</a:t>
            </a:r>
            <a:r>
              <a:rPr lang="en-US" altLang="fr-FR" sz="4000" dirty="0" smtClean="0">
                <a:solidFill>
                  <a:srgbClr val="000000"/>
                </a:solidFill>
              </a:rPr>
              <a:t/>
            </a:r>
            <a:br>
              <a:rPr lang="en-US" altLang="fr-FR" sz="4000" dirty="0" smtClean="0">
                <a:solidFill>
                  <a:srgbClr val="000000"/>
                </a:solidFill>
              </a:rPr>
            </a:br>
            <a:r>
              <a:rPr lang="en-US" altLang="fr-FR" sz="1400" dirty="0" smtClean="0">
                <a:solidFill>
                  <a:srgbClr val="000000"/>
                </a:solidFill>
              </a:rPr>
              <a:t> </a:t>
            </a:r>
            <a:r>
              <a:rPr lang="en-US" altLang="fr-FR" sz="4000" dirty="0" smtClean="0">
                <a:solidFill>
                  <a:srgbClr val="000000"/>
                </a:solidFill>
              </a:rPr>
              <a:t/>
            </a:r>
            <a:br>
              <a:rPr lang="en-US" altLang="fr-FR" sz="4000" dirty="0" smtClean="0">
                <a:solidFill>
                  <a:srgbClr val="000000"/>
                </a:solidFill>
              </a:rPr>
            </a:br>
            <a:r>
              <a:rPr lang="en-US" altLang="fr-FR" sz="2800" b="1" dirty="0" smtClean="0">
                <a:solidFill>
                  <a:srgbClr val="FF6600"/>
                </a:solidFill>
              </a:rPr>
              <a:t>highlight </a:t>
            </a:r>
            <a:r>
              <a:rPr lang="en-US" altLang="fr-FR" sz="2800" b="1" dirty="0" smtClean="0">
                <a:solidFill>
                  <a:srgbClr val="FF6600"/>
                </a:solidFill>
                <a:sym typeface="Wingdings" panose="05000000000000000000" pitchFamily="2" charset="2"/>
              </a:rPr>
              <a:t></a:t>
            </a:r>
            <a:r>
              <a:rPr lang="en-US" altLang="fr-FR" sz="2800" b="1" dirty="0" smtClean="0">
                <a:solidFill>
                  <a:srgbClr val="FF6600"/>
                </a:solidFill>
              </a:rPr>
              <a:t> contributions to research at KEK</a:t>
            </a:r>
            <a:endParaRPr lang="fr-FR" altLang="fr-FR" sz="2800" b="1" i="1" dirty="0" smtClean="0">
              <a:solidFill>
                <a:srgbClr val="FF6600"/>
              </a:solidFill>
            </a:endParaRP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49238" y="3068042"/>
            <a:ext cx="8642350" cy="208915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/>
          <a:p>
            <a:pPr marL="0" indent="0" algn="ctr" defTabSz="457200" eaLnBrk="1" hangingPunct="1">
              <a:lnSpc>
                <a:spcPct val="80000"/>
              </a:lnSpc>
              <a:spcBef>
                <a:spcPts val="700"/>
              </a:spcBef>
              <a:buClr>
                <a:srgbClr val="006600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fr-FR" sz="3600" dirty="0" smtClean="0">
                <a:solidFill>
                  <a:srgbClr val="0000FF"/>
                </a:solidFill>
              </a:rPr>
              <a:t>Philip </a:t>
            </a:r>
            <a:r>
              <a:rPr lang="en-US" altLang="fr-FR" sz="3600" dirty="0" err="1" smtClean="0">
                <a:solidFill>
                  <a:srgbClr val="0000FF"/>
                </a:solidFill>
              </a:rPr>
              <a:t>Bambade</a:t>
            </a:r>
            <a:endParaRPr lang="en-US" altLang="fr-FR" sz="3600" dirty="0" smtClean="0">
              <a:solidFill>
                <a:srgbClr val="0000FF"/>
              </a:solidFill>
            </a:endParaRPr>
          </a:p>
          <a:p>
            <a:pPr marL="0" indent="0" algn="ctr" defTabSz="457200" eaLnBrk="1" hangingPunct="1">
              <a:lnSpc>
                <a:spcPct val="80000"/>
              </a:lnSpc>
              <a:spcBef>
                <a:spcPts val="700"/>
              </a:spcBef>
              <a:buClr>
                <a:srgbClr val="006600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altLang="fr-FR" sz="1200" dirty="0" smtClean="0">
              <a:solidFill>
                <a:srgbClr val="0000FF"/>
              </a:solidFill>
            </a:endParaRPr>
          </a:p>
          <a:p>
            <a:pPr marL="0" indent="0" algn="ctr" defTabSz="457200" eaLnBrk="1" hangingPunct="1">
              <a:lnSpc>
                <a:spcPct val="80000"/>
              </a:lnSpc>
              <a:spcBef>
                <a:spcPts val="700"/>
              </a:spcBef>
              <a:buClr>
                <a:srgbClr val="006600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fr-FR" sz="2000" dirty="0" err="1" smtClean="0">
                <a:solidFill>
                  <a:srgbClr val="0000FF"/>
                </a:solidFill>
              </a:rPr>
              <a:t>Laboratoire</a:t>
            </a:r>
            <a:r>
              <a:rPr lang="en-US" altLang="fr-FR" sz="2000" dirty="0" smtClean="0">
                <a:solidFill>
                  <a:srgbClr val="0000FF"/>
                </a:solidFill>
              </a:rPr>
              <a:t> de </a:t>
            </a:r>
            <a:r>
              <a:rPr lang="en-US" altLang="fr-FR" sz="2000" dirty="0" err="1" smtClean="0">
                <a:solidFill>
                  <a:srgbClr val="0000FF"/>
                </a:solidFill>
              </a:rPr>
              <a:t>l’Accélérateur</a:t>
            </a:r>
            <a:r>
              <a:rPr lang="en-US" altLang="fr-FR" sz="2000" dirty="0" smtClean="0">
                <a:solidFill>
                  <a:srgbClr val="0000FF"/>
                </a:solidFill>
              </a:rPr>
              <a:t> </a:t>
            </a:r>
            <a:r>
              <a:rPr lang="en-US" altLang="fr-FR" sz="2000" dirty="0" err="1" smtClean="0">
                <a:solidFill>
                  <a:srgbClr val="0000FF"/>
                </a:solidFill>
              </a:rPr>
              <a:t>Linéaire</a:t>
            </a:r>
            <a:endParaRPr lang="en-US" altLang="fr-FR" sz="2000" dirty="0" smtClean="0">
              <a:solidFill>
                <a:srgbClr val="0000FF"/>
              </a:solidFill>
            </a:endParaRPr>
          </a:p>
          <a:p>
            <a:pPr marL="0" indent="0" algn="ctr" defTabSz="457200" eaLnBrk="1" hangingPunct="1">
              <a:lnSpc>
                <a:spcPct val="80000"/>
              </a:lnSpc>
              <a:spcBef>
                <a:spcPts val="700"/>
              </a:spcBef>
              <a:buClr>
                <a:srgbClr val="006600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fr-FR" sz="2000" dirty="0" err="1" smtClean="0">
                <a:solidFill>
                  <a:srgbClr val="0000FF"/>
                </a:solidFill>
              </a:rPr>
              <a:t>Université</a:t>
            </a:r>
            <a:r>
              <a:rPr lang="en-US" altLang="fr-FR" sz="2000" dirty="0" smtClean="0">
                <a:solidFill>
                  <a:srgbClr val="0000FF"/>
                </a:solidFill>
              </a:rPr>
              <a:t> Paris 11, </a:t>
            </a:r>
            <a:r>
              <a:rPr lang="en-US" altLang="fr-FR" sz="2000" dirty="0" err="1" smtClean="0">
                <a:solidFill>
                  <a:srgbClr val="0000FF"/>
                </a:solidFill>
              </a:rPr>
              <a:t>Orsay</a:t>
            </a:r>
            <a:r>
              <a:rPr lang="en-US" altLang="fr-FR" sz="2000" dirty="0" smtClean="0">
                <a:solidFill>
                  <a:srgbClr val="0000FF"/>
                </a:solidFill>
              </a:rPr>
              <a:t>, France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07950" y="6165850"/>
            <a:ext cx="8926513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defTabSz="457200" eaLnBrk="0" hangingPunct="0">
              <a:spcBef>
                <a:spcPct val="200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ts val="500"/>
              </a:spcBef>
              <a:buClr>
                <a:srgbClr val="000000"/>
              </a:buClr>
              <a:buFontTx/>
              <a:buNone/>
            </a:pPr>
            <a:r>
              <a:rPr lang="en-US" altLang="fr-FR" sz="2000" dirty="0" smtClean="0">
                <a:solidFill>
                  <a:srgbClr val="000000"/>
                </a:solidFill>
              </a:rPr>
              <a:t>Meeting with MM. </a:t>
            </a:r>
            <a:r>
              <a:rPr lang="en-US" altLang="fr-FR" sz="2000" dirty="0" err="1" smtClean="0">
                <a:solidFill>
                  <a:srgbClr val="000000"/>
                </a:solidFill>
              </a:rPr>
              <a:t>Oodoï</a:t>
            </a:r>
            <a:r>
              <a:rPr lang="en-US" altLang="fr-FR" sz="2000" dirty="0" smtClean="0">
                <a:solidFill>
                  <a:srgbClr val="000000"/>
                </a:solidFill>
              </a:rPr>
              <a:t> and Ikeda                                               15 </a:t>
            </a:r>
            <a:r>
              <a:rPr lang="en-US" altLang="fr-FR" sz="2000" dirty="0">
                <a:solidFill>
                  <a:srgbClr val="000000"/>
                </a:solidFill>
              </a:rPr>
              <a:t>May 2014</a:t>
            </a:r>
          </a:p>
        </p:txBody>
      </p:sp>
    </p:spTree>
    <p:extLst>
      <p:ext uri="{BB962C8B-B14F-4D97-AF65-F5344CB8AC3E}">
        <p14:creationId xmlns:p14="http://schemas.microsoft.com/office/powerpoint/2010/main" val="97389085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図 1" descr="世界地図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8823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タイトル 4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174750"/>
          </a:xfrm>
          <a:gradFill flip="none" rotWithShape="1">
            <a:gsLst>
              <a:gs pos="85000">
                <a:srgbClr val="17375E"/>
              </a:gs>
              <a:gs pos="100000">
                <a:srgbClr val="FFFFFF"/>
              </a:gs>
            </a:gsLst>
            <a:lin ang="10800000" scaled="0"/>
            <a:tileRect/>
          </a:gradFill>
        </p:spPr>
        <p:txBody>
          <a:bodyPr>
            <a:normAutofit fontScale="90000"/>
          </a:bodyPr>
          <a:lstStyle/>
          <a:p>
            <a:pPr defTabSz="455613">
              <a:defRPr/>
            </a:pPr>
            <a:r>
              <a:rPr lang="en-US" altLang="ja-JP" sz="3600" smtClean="0">
                <a:solidFill>
                  <a:schemeClr val="bg1"/>
                </a:solidFill>
                <a:ea typeface="ＭＳ Ｐゴシック" pitchFamily="34" charset="-128"/>
              </a:rPr>
              <a:t>ATF</a:t>
            </a:r>
            <a:r>
              <a:rPr lang="ja-JP" altLang="en-US" sz="3600" smtClean="0">
                <a:solidFill>
                  <a:schemeClr val="bg1"/>
                </a:solidFill>
                <a:ea typeface="ＭＳ Ｐゴシック" pitchFamily="34" charset="-128"/>
              </a:rPr>
              <a:t>に参加している代表的研究機関</a:t>
            </a:r>
            <a:r>
              <a:rPr lang="en-US" altLang="ja-JP" sz="3600" smtClean="0">
                <a:solidFill>
                  <a:schemeClr val="bg1"/>
                </a:solidFill>
                <a:ea typeface="ＭＳ Ｐゴシック" pitchFamily="34" charset="-128"/>
              </a:rPr>
              <a:t/>
            </a:r>
            <a:br>
              <a:rPr lang="en-US" altLang="ja-JP" sz="3600" smtClean="0">
                <a:solidFill>
                  <a:schemeClr val="bg1"/>
                </a:solidFill>
                <a:ea typeface="ＭＳ Ｐゴシック" pitchFamily="34" charset="-128"/>
              </a:rPr>
            </a:br>
            <a:r>
              <a:rPr lang="en-US" altLang="ja-JP" sz="3600" smtClean="0">
                <a:solidFill>
                  <a:schemeClr val="bg1"/>
                </a:solidFill>
                <a:ea typeface="ＭＳ Ｐゴシック" pitchFamily="34" charset="-128"/>
              </a:rPr>
              <a:t>- ATF International Collaboration -</a:t>
            </a:r>
            <a:endParaRPr lang="ja-JP" altLang="en-US" sz="3600" smtClean="0">
              <a:solidFill>
                <a:schemeClr val="bg1"/>
              </a:solidFill>
              <a:ea typeface="ＭＳ Ｐゴシック" pitchFamily="34" charset="-128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0" y="6443663"/>
            <a:ext cx="9144000" cy="414337"/>
          </a:xfrm>
          <a:prstGeom prst="rect">
            <a:avLst/>
          </a:prstGeom>
          <a:gradFill flip="none" rotWithShape="1">
            <a:gsLst>
              <a:gs pos="85000">
                <a:schemeClr val="tx2">
                  <a:lumMod val="75000"/>
                </a:schemeClr>
              </a:gs>
              <a:gs pos="100000">
                <a:srgbClr val="FFFFFF"/>
              </a:gs>
            </a:gsLst>
            <a:lin ang="108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74" tIns="32637" rIns="65274" bIns="32637" anchor="ctr"/>
          <a:lstStyle/>
          <a:p>
            <a:pPr algn="r" defTabSz="45692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1700" dirty="0">
                <a:solidFill>
                  <a:prstClr val="white"/>
                </a:solidFill>
                <a:latin typeface="Calibri"/>
                <a:ea typeface="ＭＳ Ｐゴシック"/>
              </a:rPr>
              <a:t>先端加速器試験装置（</a:t>
            </a:r>
            <a:r>
              <a:rPr lang="en-US" altLang="ja-JP" sz="1700" dirty="0">
                <a:solidFill>
                  <a:prstClr val="white"/>
                </a:solidFill>
                <a:latin typeface="Calibri"/>
                <a:ea typeface="ＭＳ Ｐゴシック"/>
              </a:rPr>
              <a:t>ATF</a:t>
            </a:r>
            <a:r>
              <a:rPr lang="ja-JP" altLang="en-US" sz="1700" dirty="0">
                <a:solidFill>
                  <a:prstClr val="white"/>
                </a:solidFill>
                <a:latin typeface="Calibri"/>
                <a:ea typeface="ＭＳ Ｐゴシック"/>
              </a:rPr>
              <a:t>）</a:t>
            </a:r>
          </a:p>
        </p:txBody>
      </p:sp>
      <p:sp>
        <p:nvSpPr>
          <p:cNvPr id="11269" name="Text Box 1030"/>
          <p:cNvSpPr txBox="1">
            <a:spLocks noChangeArrowheads="1"/>
          </p:cNvSpPr>
          <p:nvPr/>
        </p:nvSpPr>
        <p:spPr bwMode="auto">
          <a:xfrm>
            <a:off x="57150" y="1482725"/>
            <a:ext cx="3409950" cy="397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6" tIns="45700" rIns="91396" bIns="45700">
            <a:spAutoFit/>
          </a:bodyPr>
          <a:lstStyle>
            <a:lvl1pPr defTabSz="455613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5613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5613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5613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5613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ja-JP" altLang="en-US" sz="1400" b="1">
                <a:solidFill>
                  <a:srgbClr val="000090"/>
                </a:solidFill>
                <a:latin typeface="Arial Bold"/>
                <a:ea typeface="ＭＳ Ｐゴシック" pitchFamily="34" charset="-128"/>
                <a:cs typeface="Arial Bold"/>
              </a:rPr>
              <a:t>欧州原子核研究機構</a:t>
            </a:r>
            <a:r>
              <a:rPr kumimoji="1" lang="en-US" altLang="ja-JP" sz="1400" b="1">
                <a:solidFill>
                  <a:srgbClr val="000090"/>
                </a:solidFill>
                <a:latin typeface="Arial Bold"/>
                <a:ea typeface="ＭＳ Ｐゴシック" pitchFamily="34" charset="-128"/>
                <a:cs typeface="Arial Bold"/>
              </a:rPr>
              <a:t>(CERN)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ja-JP" altLang="en-US" sz="1400" b="1">
                <a:solidFill>
                  <a:srgbClr val="000090"/>
                </a:solidFill>
                <a:latin typeface="Arial Bold"/>
                <a:ea typeface="ＭＳ Ｐゴシック" pitchFamily="34" charset="-128"/>
                <a:cs typeface="Arial Bold"/>
              </a:rPr>
              <a:t>ドイツ</a:t>
            </a:r>
            <a:r>
              <a:rPr kumimoji="1" lang="en-US" altLang="ja-JP" sz="1400" b="1">
                <a:solidFill>
                  <a:srgbClr val="000090"/>
                </a:solidFill>
                <a:latin typeface="Arial Bold"/>
                <a:ea typeface="ＭＳ Ｐゴシック" pitchFamily="34" charset="-128"/>
                <a:cs typeface="Arial Bold"/>
              </a:rPr>
              <a:t>(Germany)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1400" b="1">
                <a:solidFill>
                  <a:srgbClr val="000090"/>
                </a:solidFill>
                <a:latin typeface="Arial Bold"/>
                <a:ea typeface="ＭＳ Ｐゴシック" pitchFamily="34" charset="-128"/>
                <a:cs typeface="Arial Bold"/>
              </a:rPr>
              <a:t>	</a:t>
            </a:r>
            <a:r>
              <a:rPr kumimoji="1" lang="ja-JP" altLang="en-US" sz="1400" b="1">
                <a:solidFill>
                  <a:srgbClr val="000090"/>
                </a:solidFill>
                <a:latin typeface="Arial Bold"/>
                <a:ea typeface="ＭＳ Ｐゴシック" pitchFamily="34" charset="-128"/>
                <a:cs typeface="Arial Bold"/>
              </a:rPr>
              <a:t>電子シンクロトロン研究所</a:t>
            </a:r>
            <a:r>
              <a:rPr kumimoji="1" lang="en-US" altLang="ja-JP" sz="1400" b="1">
                <a:solidFill>
                  <a:srgbClr val="000090"/>
                </a:solidFill>
                <a:latin typeface="Arial Bold"/>
                <a:ea typeface="ＭＳ Ｐゴシック" pitchFamily="34" charset="-128"/>
                <a:cs typeface="Arial Bold"/>
              </a:rPr>
              <a:t>(DESY)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ja-JP" altLang="en-US" sz="1400" b="1">
                <a:solidFill>
                  <a:srgbClr val="000090"/>
                </a:solidFill>
                <a:latin typeface="Arial Bold"/>
                <a:ea typeface="ＭＳ Ｐゴシック" pitchFamily="34" charset="-128"/>
                <a:cs typeface="Arial Bold"/>
              </a:rPr>
              <a:t>フランス</a:t>
            </a:r>
            <a:r>
              <a:rPr kumimoji="1" lang="en-US" altLang="ja-JP" sz="1400" b="1">
                <a:solidFill>
                  <a:srgbClr val="000090"/>
                </a:solidFill>
                <a:latin typeface="Arial Bold"/>
                <a:ea typeface="ＭＳ Ｐゴシック" pitchFamily="34" charset="-128"/>
                <a:cs typeface="Arial Bold"/>
              </a:rPr>
              <a:t>(France)</a:t>
            </a:r>
            <a:endParaRPr kumimoji="1" lang="fr-FR" altLang="ja-JP" sz="1400" b="1">
              <a:solidFill>
                <a:srgbClr val="000090"/>
              </a:solidFill>
              <a:latin typeface="Arial Bold"/>
              <a:ea typeface="ＭＳ Ｐゴシック" pitchFamily="34" charset="-128"/>
              <a:cs typeface="Arial Bold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fr-FR" altLang="ja-JP" sz="1400" b="1">
                <a:solidFill>
                  <a:srgbClr val="000090"/>
                </a:solidFill>
                <a:latin typeface="Arial Bold"/>
                <a:ea typeface="ＭＳ Ｐゴシック" pitchFamily="34" charset="-128"/>
                <a:cs typeface="Arial Bold"/>
              </a:rPr>
              <a:t>	IN2P3; </a:t>
            </a:r>
            <a:r>
              <a:rPr kumimoji="1" lang="en-US" altLang="ja-JP" sz="1400" b="1">
                <a:solidFill>
                  <a:srgbClr val="000090"/>
                </a:solidFill>
                <a:latin typeface="Arial Bold"/>
                <a:ea typeface="ＭＳ Ｐゴシック" pitchFamily="34" charset="-128"/>
                <a:cs typeface="Arial Bold"/>
              </a:rPr>
              <a:t>LAL, </a:t>
            </a:r>
            <a:r>
              <a:rPr kumimoji="1" lang="fr-FR" altLang="ja-JP" sz="1400" b="1">
                <a:solidFill>
                  <a:srgbClr val="000090"/>
                </a:solidFill>
                <a:latin typeface="Arial Bold"/>
                <a:ea typeface="ＭＳ Ｐゴシック" pitchFamily="34" charset="-128"/>
                <a:cs typeface="Arial Bold"/>
              </a:rPr>
              <a:t>LAPP, LLR</a:t>
            </a:r>
            <a:endParaRPr kumimoji="1" lang="en-US" altLang="ja-JP" sz="1400" b="1">
              <a:solidFill>
                <a:srgbClr val="000090"/>
              </a:solidFill>
              <a:latin typeface="Arial Bold"/>
              <a:ea typeface="ＭＳ Ｐゴシック" pitchFamily="34" charset="-128"/>
              <a:cs typeface="Arial Bold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ja-JP" altLang="en-US" sz="1400" b="1">
                <a:solidFill>
                  <a:srgbClr val="000090"/>
                </a:solidFill>
                <a:latin typeface="Arial Bold"/>
                <a:ea typeface="ＭＳ Ｐゴシック" pitchFamily="34" charset="-128"/>
                <a:cs typeface="Arial Bold"/>
              </a:rPr>
              <a:t>イギリス</a:t>
            </a:r>
            <a:r>
              <a:rPr kumimoji="1" lang="en-US" altLang="ja-JP" sz="1400" b="1">
                <a:solidFill>
                  <a:srgbClr val="000090"/>
                </a:solidFill>
                <a:latin typeface="Arial Bold"/>
                <a:ea typeface="ＭＳ Ｐゴシック" pitchFamily="34" charset="-128"/>
                <a:cs typeface="Arial Bold"/>
              </a:rPr>
              <a:t>(UK)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1400" b="1">
                <a:solidFill>
                  <a:srgbClr val="000090"/>
                </a:solidFill>
                <a:latin typeface="Arial Bold"/>
                <a:ea typeface="ＭＳ Ｐゴシック" pitchFamily="34" charset="-128"/>
                <a:cs typeface="Arial Bold"/>
              </a:rPr>
              <a:t>	Univ. of Oxford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1400" b="1">
                <a:solidFill>
                  <a:srgbClr val="000090"/>
                </a:solidFill>
                <a:latin typeface="Arial Bold"/>
                <a:ea typeface="ＭＳ Ｐゴシック" pitchFamily="34" charset="-128"/>
                <a:cs typeface="Arial Bold"/>
              </a:rPr>
              <a:t>	Royal Holloway Univ. of London</a:t>
            </a:r>
            <a:r>
              <a:rPr kumimoji="1" lang="fr-FR" altLang="ja-JP" sz="1400" b="1">
                <a:solidFill>
                  <a:srgbClr val="000090"/>
                </a:solidFill>
                <a:latin typeface="Arial Bold"/>
                <a:ea typeface="ＭＳ Ｐゴシック" pitchFamily="34" charset="-128"/>
                <a:cs typeface="Arial Bold"/>
              </a:rPr>
              <a:t>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fr-FR" altLang="ja-JP" sz="1400" b="1">
                <a:solidFill>
                  <a:srgbClr val="000090"/>
                </a:solidFill>
                <a:latin typeface="Arial Bold"/>
                <a:ea typeface="ＭＳ Ｐゴシック" pitchFamily="34" charset="-128"/>
                <a:cs typeface="Arial Bold"/>
              </a:rPr>
              <a:t>	STFC, Daresbury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fr-FR" altLang="ja-JP" sz="1400" b="1">
                <a:solidFill>
                  <a:srgbClr val="000090"/>
                </a:solidFill>
                <a:latin typeface="Arial Bold"/>
                <a:ea typeface="ＭＳ Ｐゴシック" pitchFamily="34" charset="-128"/>
                <a:cs typeface="Arial Bold"/>
              </a:rPr>
              <a:t>	Univ. of Manchester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fr-FR" altLang="ja-JP" sz="1400" b="1">
                <a:solidFill>
                  <a:srgbClr val="000090"/>
                </a:solidFill>
                <a:latin typeface="Arial Bold"/>
                <a:ea typeface="ＭＳ Ｐゴシック" pitchFamily="34" charset="-128"/>
                <a:cs typeface="Arial Bold"/>
              </a:rPr>
              <a:t>	Univ. of Liverpool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1400" b="1">
                <a:solidFill>
                  <a:srgbClr val="000090"/>
                </a:solidFill>
                <a:latin typeface="Arial Bold"/>
                <a:ea typeface="ＭＳ Ｐゴシック" pitchFamily="34" charset="-128"/>
                <a:cs typeface="Arial Bold"/>
              </a:rPr>
              <a:t>	Univ. College London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ja-JP" altLang="en-US" sz="1400" b="1">
                <a:solidFill>
                  <a:srgbClr val="000090"/>
                </a:solidFill>
                <a:latin typeface="Arial Bold"/>
                <a:ea typeface="ＭＳ Ｐゴシック" pitchFamily="34" charset="-128"/>
                <a:cs typeface="Arial Bold"/>
              </a:rPr>
              <a:t>イタリア</a:t>
            </a:r>
            <a:r>
              <a:rPr kumimoji="1" lang="en-US" altLang="ja-JP" sz="1400" b="1">
                <a:solidFill>
                  <a:srgbClr val="000090"/>
                </a:solidFill>
                <a:latin typeface="Arial Bold"/>
                <a:ea typeface="ＭＳ Ｐゴシック" pitchFamily="34" charset="-128"/>
                <a:cs typeface="Arial Bold"/>
              </a:rPr>
              <a:t>(Italy)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1400" b="1">
                <a:solidFill>
                  <a:srgbClr val="000090"/>
                </a:solidFill>
                <a:latin typeface="Arial Bold"/>
                <a:ea typeface="ＭＳ Ｐゴシック" pitchFamily="34" charset="-128"/>
                <a:cs typeface="Arial Bold"/>
              </a:rPr>
              <a:t>	INFN, Frascati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ja-JP" altLang="en-US" sz="1400" b="1">
                <a:solidFill>
                  <a:srgbClr val="000090"/>
                </a:solidFill>
                <a:latin typeface="Arial Bold"/>
                <a:ea typeface="ＭＳ Ｐゴシック" pitchFamily="34" charset="-128"/>
                <a:cs typeface="Arial Bold"/>
              </a:rPr>
              <a:t>スペイン</a:t>
            </a:r>
            <a:r>
              <a:rPr kumimoji="1" lang="en-US" altLang="ja-JP" sz="1400" b="1">
                <a:solidFill>
                  <a:srgbClr val="000090"/>
                </a:solidFill>
                <a:latin typeface="Arial Bold"/>
                <a:ea typeface="ＭＳ Ｐゴシック" pitchFamily="34" charset="-128"/>
                <a:cs typeface="Arial Bold"/>
              </a:rPr>
              <a:t>(Spain)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1400" b="1">
                <a:solidFill>
                  <a:srgbClr val="000090"/>
                </a:solidFill>
                <a:latin typeface="Arial Bold"/>
                <a:ea typeface="ＭＳ Ｐゴシック" pitchFamily="34" charset="-128"/>
                <a:cs typeface="Arial Bold"/>
              </a:rPr>
              <a:t>	IFIC-CSIC/UV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ja-JP" altLang="en-US" sz="1400" b="1">
                <a:solidFill>
                  <a:srgbClr val="000090"/>
                </a:solidFill>
                <a:latin typeface="Arial Bold"/>
                <a:ea typeface="ＭＳ Ｐゴシック" pitchFamily="34" charset="-128"/>
                <a:cs typeface="Arial Bold"/>
              </a:rPr>
              <a:t>ロシア</a:t>
            </a:r>
            <a:r>
              <a:rPr kumimoji="1" lang="en-US" altLang="ja-JP" sz="1400" b="1">
                <a:solidFill>
                  <a:srgbClr val="000090"/>
                </a:solidFill>
                <a:latin typeface="Arial Bold"/>
                <a:ea typeface="ＭＳ Ｐゴシック" pitchFamily="34" charset="-128"/>
                <a:cs typeface="Arial Bold"/>
              </a:rPr>
              <a:t>(Russia)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1400" b="1">
                <a:solidFill>
                  <a:srgbClr val="000090"/>
                </a:solidFill>
                <a:latin typeface="Arial Bold"/>
                <a:ea typeface="ＭＳ Ｐゴシック" pitchFamily="34" charset="-128"/>
                <a:cs typeface="Arial Bold"/>
              </a:rPr>
              <a:t>	Tomsk Polytechnic Univ.</a:t>
            </a:r>
          </a:p>
        </p:txBody>
      </p:sp>
      <p:sp>
        <p:nvSpPr>
          <p:cNvPr id="11270" name="Text Box 1031"/>
          <p:cNvSpPr txBox="1">
            <a:spLocks noChangeArrowheads="1"/>
          </p:cNvSpPr>
          <p:nvPr/>
        </p:nvSpPr>
        <p:spPr bwMode="auto">
          <a:xfrm>
            <a:off x="3357563" y="2800350"/>
            <a:ext cx="4776787" cy="332422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6" tIns="45700" rIns="91396" bIns="45700">
            <a:spAutoFit/>
          </a:bodyPr>
          <a:lstStyle>
            <a:lvl1pPr defTabSz="455613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5613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5613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5613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5613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ja-JP" altLang="en-US" sz="1400" b="1">
                <a:solidFill>
                  <a:srgbClr val="800000"/>
                </a:solidFill>
                <a:latin typeface="Arial Bold"/>
                <a:ea typeface="ＭＳ Ｐゴシック" pitchFamily="34" charset="-128"/>
                <a:cs typeface="Arial Bold"/>
              </a:rPr>
              <a:t>日本</a:t>
            </a:r>
            <a:r>
              <a:rPr kumimoji="1" lang="en-US" altLang="ja-JP" sz="1400" b="1">
                <a:solidFill>
                  <a:srgbClr val="800000"/>
                </a:solidFill>
                <a:latin typeface="Arial Bold"/>
                <a:ea typeface="ＭＳ Ｐゴシック" pitchFamily="34" charset="-128"/>
                <a:cs typeface="Arial Bold"/>
              </a:rPr>
              <a:t>(Japan)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1400" b="1">
                <a:solidFill>
                  <a:srgbClr val="800000"/>
                </a:solidFill>
                <a:latin typeface="Arial Bold"/>
                <a:ea typeface="ＭＳ Ｐゴシック" pitchFamily="34" charset="-128"/>
                <a:cs typeface="Arial Bold"/>
              </a:rPr>
              <a:t>	</a:t>
            </a:r>
            <a:r>
              <a:rPr kumimoji="1" lang="ja-JP" altLang="en-US" sz="1400" b="1">
                <a:solidFill>
                  <a:srgbClr val="800000"/>
                </a:solidFill>
                <a:latin typeface="Arial Bold"/>
                <a:ea typeface="ＭＳ Ｐゴシック" pitchFamily="34" charset="-128"/>
                <a:cs typeface="Arial Bold"/>
              </a:rPr>
              <a:t>高エネルギー加速器研究機構</a:t>
            </a:r>
            <a:r>
              <a:rPr kumimoji="1" lang="en-US" altLang="ja-JP" sz="1400" b="1">
                <a:solidFill>
                  <a:srgbClr val="800000"/>
                </a:solidFill>
                <a:latin typeface="Arial Bold"/>
                <a:ea typeface="ＭＳ Ｐゴシック" pitchFamily="34" charset="-128"/>
                <a:cs typeface="Arial Bold"/>
              </a:rPr>
              <a:t>(KEK)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1400" b="1">
                <a:solidFill>
                  <a:srgbClr val="800000"/>
                </a:solidFill>
                <a:latin typeface="Arial Bold"/>
                <a:ea typeface="ＭＳ Ｐゴシック" pitchFamily="34" charset="-128"/>
                <a:cs typeface="Arial Bold"/>
              </a:rPr>
              <a:t>	</a:t>
            </a:r>
            <a:r>
              <a:rPr kumimoji="1" lang="ja-JP" altLang="en-US" sz="1400" b="1">
                <a:solidFill>
                  <a:srgbClr val="800000"/>
                </a:solidFill>
                <a:latin typeface="Arial Bold"/>
                <a:ea typeface="ＭＳ Ｐゴシック" pitchFamily="34" charset="-128"/>
                <a:cs typeface="Arial Bold"/>
              </a:rPr>
              <a:t>東北大学</a:t>
            </a:r>
            <a:r>
              <a:rPr kumimoji="1" lang="en-US" altLang="ja-JP" sz="1400" b="1">
                <a:solidFill>
                  <a:srgbClr val="800000"/>
                </a:solidFill>
                <a:latin typeface="Arial Bold"/>
                <a:ea typeface="ＭＳ Ｐゴシック" pitchFamily="34" charset="-128"/>
                <a:cs typeface="Arial Bold"/>
              </a:rPr>
              <a:t>	(Tohoku Univ.)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1400" b="1">
                <a:solidFill>
                  <a:srgbClr val="800000"/>
                </a:solidFill>
                <a:latin typeface="Arial Bold"/>
                <a:ea typeface="ＭＳ Ｐゴシック" pitchFamily="34" charset="-128"/>
                <a:cs typeface="Arial Bold"/>
              </a:rPr>
              <a:t>	</a:t>
            </a:r>
            <a:r>
              <a:rPr kumimoji="1" lang="ja-JP" altLang="en-US" sz="1400" b="1">
                <a:solidFill>
                  <a:srgbClr val="800000"/>
                </a:solidFill>
                <a:latin typeface="Arial Bold"/>
                <a:ea typeface="ＭＳ Ｐゴシック" pitchFamily="34" charset="-128"/>
                <a:cs typeface="Arial Bold"/>
              </a:rPr>
              <a:t>東京大学</a:t>
            </a:r>
            <a:r>
              <a:rPr kumimoji="1" lang="en-US" altLang="ja-JP" sz="1400" b="1">
                <a:solidFill>
                  <a:srgbClr val="800000"/>
                </a:solidFill>
                <a:latin typeface="Arial Bold"/>
                <a:ea typeface="ＭＳ Ｐゴシック" pitchFamily="34" charset="-128"/>
                <a:cs typeface="Arial Bold"/>
              </a:rPr>
              <a:t>	(Univ. of Tokyo)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1400" b="1">
                <a:solidFill>
                  <a:srgbClr val="800000"/>
                </a:solidFill>
                <a:latin typeface="Arial Bold"/>
                <a:ea typeface="ＭＳ Ｐゴシック" pitchFamily="34" charset="-128"/>
                <a:cs typeface="Arial Bold"/>
              </a:rPr>
              <a:t>	</a:t>
            </a:r>
            <a:r>
              <a:rPr kumimoji="1" lang="ja-JP" altLang="en-US" sz="1400" b="1">
                <a:solidFill>
                  <a:srgbClr val="800000"/>
                </a:solidFill>
                <a:latin typeface="Arial Bold"/>
                <a:ea typeface="ＭＳ Ｐゴシック" pitchFamily="34" charset="-128"/>
                <a:cs typeface="Arial Bold"/>
              </a:rPr>
              <a:t>早稲田大学</a:t>
            </a:r>
            <a:r>
              <a:rPr kumimoji="1" lang="en-US" altLang="ja-JP" sz="1400" b="1">
                <a:solidFill>
                  <a:srgbClr val="800000"/>
                </a:solidFill>
                <a:latin typeface="Arial Bold"/>
                <a:ea typeface="ＭＳ Ｐゴシック" pitchFamily="34" charset="-128"/>
                <a:cs typeface="Arial Bold"/>
              </a:rPr>
              <a:t>(Waseda Univ.)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1400" b="1">
                <a:solidFill>
                  <a:srgbClr val="800000"/>
                </a:solidFill>
                <a:latin typeface="Arial Bold"/>
                <a:ea typeface="ＭＳ Ｐゴシック" pitchFamily="34" charset="-128"/>
                <a:cs typeface="Arial Bold"/>
              </a:rPr>
              <a:t>	</a:t>
            </a:r>
            <a:r>
              <a:rPr kumimoji="1" lang="ja-JP" altLang="en-US" sz="1400" b="1">
                <a:solidFill>
                  <a:srgbClr val="800000"/>
                </a:solidFill>
                <a:latin typeface="Arial Bold"/>
                <a:ea typeface="ＭＳ Ｐゴシック" pitchFamily="34" charset="-128"/>
                <a:cs typeface="Arial Bold"/>
              </a:rPr>
              <a:t>名古屋大学</a:t>
            </a:r>
            <a:r>
              <a:rPr kumimoji="1" lang="en-US" altLang="ja-JP" sz="1400" b="1">
                <a:solidFill>
                  <a:srgbClr val="800000"/>
                </a:solidFill>
                <a:latin typeface="Arial Bold"/>
                <a:ea typeface="ＭＳ Ｐゴシック" pitchFamily="34" charset="-128"/>
                <a:cs typeface="Arial Bold"/>
              </a:rPr>
              <a:t>(Nagoya Univ.)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1400" b="1">
                <a:solidFill>
                  <a:srgbClr val="800000"/>
                </a:solidFill>
                <a:latin typeface="Arial Bold"/>
                <a:ea typeface="ＭＳ Ｐゴシック" pitchFamily="34" charset="-128"/>
                <a:cs typeface="Arial Bold"/>
              </a:rPr>
              <a:t>	</a:t>
            </a:r>
            <a:r>
              <a:rPr kumimoji="1" lang="ja-JP" altLang="en-US" sz="1400" b="1">
                <a:solidFill>
                  <a:srgbClr val="800000"/>
                </a:solidFill>
                <a:latin typeface="Arial Bold"/>
                <a:ea typeface="ＭＳ Ｐゴシック" pitchFamily="34" charset="-128"/>
                <a:cs typeface="Arial Bold"/>
              </a:rPr>
              <a:t>京都大学</a:t>
            </a:r>
            <a:r>
              <a:rPr kumimoji="1" lang="en-US" altLang="ja-JP" sz="1400" b="1">
                <a:solidFill>
                  <a:srgbClr val="800000"/>
                </a:solidFill>
                <a:latin typeface="Arial Bold"/>
                <a:ea typeface="ＭＳ Ｐゴシック" pitchFamily="34" charset="-128"/>
                <a:cs typeface="Arial Bold"/>
              </a:rPr>
              <a:t>	(Kyoto Univ.)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1400" b="1">
                <a:solidFill>
                  <a:srgbClr val="800000"/>
                </a:solidFill>
                <a:latin typeface="Arial Bold"/>
                <a:ea typeface="ＭＳ Ｐゴシック" pitchFamily="34" charset="-128"/>
                <a:cs typeface="Arial Bold"/>
              </a:rPr>
              <a:t>	</a:t>
            </a:r>
            <a:r>
              <a:rPr kumimoji="1" lang="ja-JP" altLang="en-US" sz="1400" b="1">
                <a:solidFill>
                  <a:srgbClr val="800000"/>
                </a:solidFill>
                <a:latin typeface="Arial Bold"/>
                <a:ea typeface="ＭＳ Ｐゴシック" pitchFamily="34" charset="-128"/>
                <a:cs typeface="Arial Bold"/>
              </a:rPr>
              <a:t>広島大学</a:t>
            </a:r>
            <a:r>
              <a:rPr kumimoji="1" lang="en-US" altLang="ja-JP" sz="1400" b="1">
                <a:solidFill>
                  <a:srgbClr val="800000"/>
                </a:solidFill>
                <a:latin typeface="Arial Bold"/>
                <a:ea typeface="ＭＳ Ｐゴシック" pitchFamily="34" charset="-128"/>
                <a:cs typeface="Arial Bold"/>
              </a:rPr>
              <a:t>	(Hiroshima Univ.)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ja-JP" altLang="en-US" sz="1400" b="1">
                <a:solidFill>
                  <a:srgbClr val="800000"/>
                </a:solidFill>
                <a:latin typeface="Arial Bold"/>
                <a:ea typeface="ＭＳ Ｐゴシック" pitchFamily="34" charset="-128"/>
                <a:cs typeface="Arial Bold"/>
              </a:rPr>
              <a:t>中国</a:t>
            </a:r>
            <a:r>
              <a:rPr kumimoji="1" lang="en-US" altLang="ja-JP" sz="1400" b="1">
                <a:solidFill>
                  <a:srgbClr val="800000"/>
                </a:solidFill>
                <a:latin typeface="Arial Bold"/>
                <a:ea typeface="ＭＳ Ｐゴシック" pitchFamily="34" charset="-128"/>
                <a:cs typeface="Arial Bold"/>
              </a:rPr>
              <a:t>(China)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1400" b="1">
                <a:solidFill>
                  <a:srgbClr val="800000"/>
                </a:solidFill>
                <a:latin typeface="Arial Bold"/>
                <a:ea typeface="ＭＳ Ｐゴシック" pitchFamily="34" charset="-128"/>
                <a:cs typeface="Arial Bold"/>
              </a:rPr>
              <a:t>	</a:t>
            </a:r>
            <a:r>
              <a:rPr kumimoji="1" lang="ja-JP" altLang="en-US" sz="1400" b="1">
                <a:solidFill>
                  <a:srgbClr val="800000"/>
                </a:solidFill>
                <a:ea typeface="ＭＳ Ｐゴシック" pitchFamily="34" charset="-128"/>
                <a:cs typeface="Arial Bold"/>
              </a:rPr>
              <a:t>中国科学院高能物理研究所</a:t>
            </a:r>
            <a:r>
              <a:rPr kumimoji="1" lang="en-US" altLang="ja-JP" sz="1400" b="1">
                <a:solidFill>
                  <a:srgbClr val="800000"/>
                </a:solidFill>
                <a:ea typeface="ＭＳ Ｐゴシック" pitchFamily="34" charset="-128"/>
                <a:cs typeface="Arial Bold"/>
              </a:rPr>
              <a:t>(</a:t>
            </a:r>
            <a:r>
              <a:rPr kumimoji="1" lang="en-US" altLang="ja-JP" sz="1400" b="1">
                <a:solidFill>
                  <a:srgbClr val="800000"/>
                </a:solidFill>
                <a:latin typeface="Arial Bold"/>
                <a:ea typeface="ＭＳ Ｐゴシック" pitchFamily="34" charset="-128"/>
                <a:cs typeface="Arial Bold"/>
              </a:rPr>
              <a:t>IHEP)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ja-JP" altLang="en-US" sz="1400" b="1">
                <a:solidFill>
                  <a:srgbClr val="800000"/>
                </a:solidFill>
                <a:latin typeface="Arial Bold"/>
                <a:ea typeface="ＭＳ Ｐゴシック" pitchFamily="34" charset="-128"/>
                <a:cs typeface="Arial Bold"/>
              </a:rPr>
              <a:t>韓国</a:t>
            </a:r>
            <a:r>
              <a:rPr kumimoji="1" lang="en-US" altLang="ja-JP" sz="1400" b="1">
                <a:solidFill>
                  <a:srgbClr val="800000"/>
                </a:solidFill>
                <a:latin typeface="Arial Bold"/>
                <a:ea typeface="ＭＳ Ｐゴシック" pitchFamily="34" charset="-128"/>
                <a:cs typeface="Arial Bold"/>
              </a:rPr>
              <a:t>(Korea)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1400" b="1">
                <a:solidFill>
                  <a:srgbClr val="800000"/>
                </a:solidFill>
                <a:latin typeface="Arial Bold"/>
                <a:ea typeface="ＭＳ Ｐゴシック" pitchFamily="34" charset="-128"/>
                <a:cs typeface="Arial Bold"/>
              </a:rPr>
              <a:t>	</a:t>
            </a:r>
            <a:r>
              <a:rPr kumimoji="1" lang="ja-JP" altLang="en-US" sz="1400" b="1">
                <a:solidFill>
                  <a:srgbClr val="800000"/>
                </a:solidFill>
                <a:latin typeface="Arial Bold"/>
                <a:ea typeface="ＭＳ Ｐゴシック" pitchFamily="34" charset="-128"/>
                <a:cs typeface="Arial Bold"/>
              </a:rPr>
              <a:t>ポハン加速器研究所</a:t>
            </a:r>
            <a:r>
              <a:rPr kumimoji="1" lang="en-US" altLang="ja-JP" sz="1400" b="1">
                <a:solidFill>
                  <a:srgbClr val="800000"/>
                </a:solidFill>
                <a:latin typeface="Arial Bold"/>
                <a:ea typeface="ＭＳ Ｐゴシック" pitchFamily="34" charset="-128"/>
                <a:cs typeface="Arial Bold"/>
              </a:rPr>
              <a:t>(PAL)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1400" b="1">
                <a:solidFill>
                  <a:srgbClr val="800000"/>
                </a:solidFill>
                <a:latin typeface="Arial Bold"/>
                <a:ea typeface="ＭＳ Ｐゴシック" pitchFamily="34" charset="-128"/>
                <a:cs typeface="Arial Bold"/>
              </a:rPr>
              <a:t>	</a:t>
            </a:r>
            <a:r>
              <a:rPr kumimoji="1" lang="ja-JP" altLang="en-US" sz="1400" b="1">
                <a:solidFill>
                  <a:srgbClr val="800000"/>
                </a:solidFill>
                <a:latin typeface="Arial Bold"/>
                <a:ea typeface="ＭＳ Ｐゴシック" pitchFamily="34" charset="-128"/>
                <a:cs typeface="Arial Bold"/>
              </a:rPr>
              <a:t>キョンプク大学</a:t>
            </a:r>
            <a:r>
              <a:rPr kumimoji="1" lang="en-US" altLang="ja-JP" sz="1400" b="1">
                <a:solidFill>
                  <a:srgbClr val="800000"/>
                </a:solidFill>
                <a:latin typeface="Arial Bold"/>
                <a:ea typeface="ＭＳ Ｐゴシック" pitchFamily="34" charset="-128"/>
                <a:cs typeface="Arial Bold"/>
              </a:rPr>
              <a:t>(KNU)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ja-JP" altLang="en-US" sz="1400" b="1">
                <a:solidFill>
                  <a:srgbClr val="800000"/>
                </a:solidFill>
                <a:latin typeface="Arial Bold"/>
                <a:ea typeface="ＭＳ Ｐゴシック" pitchFamily="34" charset="-128"/>
                <a:cs typeface="Arial Bold"/>
              </a:rPr>
              <a:t>インド</a:t>
            </a:r>
            <a:r>
              <a:rPr kumimoji="1" lang="en-US" altLang="ja-JP" sz="1400" b="1">
                <a:solidFill>
                  <a:srgbClr val="800000"/>
                </a:solidFill>
                <a:latin typeface="Arial Bold"/>
                <a:ea typeface="ＭＳ Ｐゴシック" pitchFamily="34" charset="-128"/>
                <a:cs typeface="Arial Bold"/>
              </a:rPr>
              <a:t>(India)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1400" b="1">
                <a:solidFill>
                  <a:srgbClr val="800000"/>
                </a:solidFill>
                <a:latin typeface="Arial Bold"/>
                <a:ea typeface="ＭＳ Ｐゴシック" pitchFamily="34" charset="-128"/>
                <a:cs typeface="Arial Bold"/>
              </a:rPr>
              <a:t>	</a:t>
            </a:r>
            <a:r>
              <a:rPr kumimoji="1" lang="en-US" altLang="ja-JP" sz="1400" b="1">
                <a:solidFill>
                  <a:srgbClr val="800000"/>
                </a:solidFill>
                <a:ea typeface="ＭＳ Ｐゴシック" pitchFamily="34" charset="-128"/>
                <a:cs typeface="Arial Bold"/>
              </a:rPr>
              <a:t>Raja Ramanna Centre for Advanced Technology</a:t>
            </a:r>
            <a:endParaRPr kumimoji="1" lang="en-US" altLang="ja-JP" sz="1400" b="1">
              <a:solidFill>
                <a:srgbClr val="800000"/>
              </a:solidFill>
              <a:latin typeface="Arial Bold"/>
              <a:ea typeface="ＭＳ Ｐゴシック" pitchFamily="34" charset="-128"/>
              <a:cs typeface="Arial Bold"/>
            </a:endParaRPr>
          </a:p>
        </p:txBody>
      </p:sp>
      <p:sp>
        <p:nvSpPr>
          <p:cNvPr id="11271" name="Text Box 1031"/>
          <p:cNvSpPr txBox="1">
            <a:spLocks noChangeArrowheads="1"/>
          </p:cNvSpPr>
          <p:nvPr/>
        </p:nvSpPr>
        <p:spPr bwMode="auto">
          <a:xfrm>
            <a:off x="5216525" y="1216025"/>
            <a:ext cx="3927475" cy="181610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6" tIns="45700" rIns="91396" bIns="45700">
            <a:spAutoFit/>
          </a:bodyPr>
          <a:lstStyle>
            <a:lvl1pPr defTabSz="455613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5613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5613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5613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5613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ja-JP" altLang="en-US" sz="1400" b="1">
                <a:solidFill>
                  <a:srgbClr val="000090"/>
                </a:solidFill>
                <a:ea typeface="ＭＳ Ｐゴシック" pitchFamily="34" charset="-128"/>
              </a:rPr>
              <a:t>アメリカ</a:t>
            </a:r>
            <a:r>
              <a:rPr kumimoji="1" lang="en-US" altLang="ja-JP" sz="1400" b="1">
                <a:solidFill>
                  <a:srgbClr val="000090"/>
                </a:solidFill>
                <a:ea typeface="ＭＳ Ｐゴシック" pitchFamily="34" charset="-128"/>
              </a:rPr>
              <a:t>(USA)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1400" b="1">
                <a:solidFill>
                  <a:srgbClr val="000090"/>
                </a:solidFill>
                <a:ea typeface="ＭＳ Ｐゴシック" pitchFamily="34" charset="-128"/>
              </a:rPr>
              <a:t>	SLAC</a:t>
            </a:r>
            <a:r>
              <a:rPr kumimoji="1" lang="ja-JP" altLang="en-US" sz="1400" b="1">
                <a:solidFill>
                  <a:srgbClr val="000090"/>
                </a:solidFill>
                <a:ea typeface="ＭＳ Ｐゴシック" pitchFamily="34" charset="-128"/>
              </a:rPr>
              <a:t>国立加速器研究所</a:t>
            </a:r>
            <a:endParaRPr kumimoji="1" lang="en-US" altLang="ja-JP" sz="1400" b="1">
              <a:solidFill>
                <a:srgbClr val="000090"/>
              </a:solidFill>
              <a:ea typeface="ＭＳ Ｐゴシック" pitchFamily="34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1400" b="1">
                <a:solidFill>
                  <a:srgbClr val="000090"/>
                </a:solidFill>
                <a:ea typeface="ＭＳ Ｐゴシック" pitchFamily="34" charset="-128"/>
              </a:rPr>
              <a:t>	</a:t>
            </a:r>
            <a:r>
              <a:rPr kumimoji="1" lang="ja-JP" altLang="en-US" sz="1400">
                <a:solidFill>
                  <a:srgbClr val="000090"/>
                </a:solidFill>
                <a:ea typeface="ＭＳ Ｐゴシック" pitchFamily="34" charset="-128"/>
              </a:rPr>
              <a:t>ローレンス・バークレー国立研究所</a:t>
            </a:r>
            <a:r>
              <a:rPr kumimoji="1" lang="en-US" altLang="ja-JP" sz="1400">
                <a:solidFill>
                  <a:srgbClr val="000090"/>
                </a:solidFill>
                <a:ea typeface="ＭＳ Ｐゴシック" pitchFamily="34" charset="-128"/>
              </a:rPr>
              <a:t>(</a:t>
            </a:r>
            <a:r>
              <a:rPr kumimoji="1" lang="en-US" altLang="ja-JP" sz="1400" b="1">
                <a:solidFill>
                  <a:srgbClr val="000090"/>
                </a:solidFill>
                <a:ea typeface="ＭＳ Ｐゴシック" pitchFamily="34" charset="-128"/>
              </a:rPr>
              <a:t>LBNL)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1400" b="1">
                <a:solidFill>
                  <a:srgbClr val="000090"/>
                </a:solidFill>
                <a:ea typeface="ＭＳ Ｐゴシック" pitchFamily="34" charset="-128"/>
              </a:rPr>
              <a:t>	</a:t>
            </a:r>
            <a:r>
              <a:rPr kumimoji="1" lang="ja-JP" altLang="en-US" sz="1400">
                <a:solidFill>
                  <a:srgbClr val="000090"/>
                </a:solidFill>
                <a:ea typeface="ＭＳ Ｐゴシック" pitchFamily="34" charset="-128"/>
              </a:rPr>
              <a:t>フェルミ国立加速器研究所</a:t>
            </a:r>
            <a:r>
              <a:rPr kumimoji="1" lang="en-US" altLang="ja-JP" sz="1400">
                <a:solidFill>
                  <a:srgbClr val="000090"/>
                </a:solidFill>
                <a:ea typeface="ＭＳ Ｐゴシック" pitchFamily="34" charset="-128"/>
              </a:rPr>
              <a:t>(</a:t>
            </a:r>
            <a:r>
              <a:rPr kumimoji="1" lang="en-US" altLang="ja-JP" sz="1400" b="1">
                <a:solidFill>
                  <a:srgbClr val="000090"/>
                </a:solidFill>
                <a:ea typeface="ＭＳ Ｐゴシック" pitchFamily="34" charset="-128"/>
              </a:rPr>
              <a:t>FNAL)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1400" b="1">
                <a:solidFill>
                  <a:srgbClr val="000090"/>
                </a:solidFill>
                <a:ea typeface="ＭＳ Ｐゴシック" pitchFamily="34" charset="-128"/>
              </a:rPr>
              <a:t>	</a:t>
            </a:r>
            <a:r>
              <a:rPr kumimoji="1" lang="ja-JP" altLang="en-US" sz="1400">
                <a:solidFill>
                  <a:srgbClr val="000090"/>
                </a:solidFill>
                <a:ea typeface="ＭＳ Ｐゴシック" pitchFamily="34" charset="-128"/>
              </a:rPr>
              <a:t>ローレンス・リバモア国立研究所</a:t>
            </a:r>
            <a:r>
              <a:rPr kumimoji="1" lang="en-US" altLang="ja-JP" sz="1400">
                <a:solidFill>
                  <a:srgbClr val="000090"/>
                </a:solidFill>
                <a:ea typeface="ＭＳ Ｐゴシック" pitchFamily="34" charset="-128"/>
              </a:rPr>
              <a:t>(</a:t>
            </a:r>
            <a:r>
              <a:rPr kumimoji="1" lang="en-US" altLang="ja-JP" sz="1400" b="1">
                <a:solidFill>
                  <a:srgbClr val="000090"/>
                </a:solidFill>
                <a:ea typeface="ＭＳ Ｐゴシック" pitchFamily="34" charset="-128"/>
              </a:rPr>
              <a:t>LLNL)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1400">
                <a:solidFill>
                  <a:srgbClr val="000090"/>
                </a:solidFill>
                <a:ea typeface="ＭＳ Ｐゴシック" pitchFamily="34" charset="-128"/>
              </a:rPr>
              <a:t>	</a:t>
            </a:r>
            <a:r>
              <a:rPr kumimoji="1" lang="ja-JP" altLang="en-US" sz="1400">
                <a:solidFill>
                  <a:srgbClr val="000090"/>
                </a:solidFill>
                <a:ea typeface="ＭＳ Ｐゴシック" pitchFamily="34" charset="-128"/>
              </a:rPr>
              <a:t>ブルックヘブン国立研究所</a:t>
            </a:r>
            <a:r>
              <a:rPr kumimoji="1" lang="en-US" altLang="ja-JP" sz="1400">
                <a:solidFill>
                  <a:srgbClr val="000090"/>
                </a:solidFill>
                <a:ea typeface="ＭＳ Ｐゴシック" pitchFamily="34" charset="-128"/>
              </a:rPr>
              <a:t>(</a:t>
            </a:r>
            <a:r>
              <a:rPr kumimoji="1" lang="en-US" altLang="ja-JP" sz="1400" b="1">
                <a:solidFill>
                  <a:srgbClr val="000090"/>
                </a:solidFill>
                <a:ea typeface="ＭＳ Ｐゴシック" pitchFamily="34" charset="-128"/>
              </a:rPr>
              <a:t>BNL)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1400" b="1">
                <a:solidFill>
                  <a:srgbClr val="000090"/>
                </a:solidFill>
                <a:ea typeface="ＭＳ Ｐゴシック" pitchFamily="34" charset="-128"/>
              </a:rPr>
              <a:t>	</a:t>
            </a:r>
            <a:r>
              <a:rPr kumimoji="1" lang="ja-JP" altLang="en-US" sz="1400" b="1">
                <a:solidFill>
                  <a:srgbClr val="000090"/>
                </a:solidFill>
                <a:ea typeface="ＭＳ Ｐゴシック" pitchFamily="34" charset="-128"/>
              </a:rPr>
              <a:t>コーネル大学</a:t>
            </a:r>
            <a:r>
              <a:rPr kumimoji="1" lang="en-US" altLang="ja-JP" sz="1400" b="1">
                <a:solidFill>
                  <a:srgbClr val="000090"/>
                </a:solidFill>
                <a:ea typeface="ＭＳ Ｐゴシック" pitchFamily="34" charset="-128"/>
              </a:rPr>
              <a:t>(Cornell Univ.)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1400" b="1">
                <a:solidFill>
                  <a:srgbClr val="000090"/>
                </a:solidFill>
                <a:ea typeface="ＭＳ Ｐゴシック" pitchFamily="34" charset="-128"/>
              </a:rPr>
              <a:t>	</a:t>
            </a:r>
            <a:r>
              <a:rPr kumimoji="1" lang="ja-JP" altLang="en-US" sz="1400" b="1">
                <a:solidFill>
                  <a:srgbClr val="000090"/>
                </a:solidFill>
                <a:ea typeface="ＭＳ Ｐゴシック" pitchFamily="34" charset="-128"/>
              </a:rPr>
              <a:t>ノートルダム大学</a:t>
            </a:r>
            <a:r>
              <a:rPr kumimoji="1" lang="en-US" altLang="ja-JP" sz="1400" b="1">
                <a:solidFill>
                  <a:srgbClr val="000090"/>
                </a:solidFill>
                <a:ea typeface="ＭＳ Ｐゴシック" pitchFamily="34" charset="-128"/>
              </a:rPr>
              <a:t>(Notre Dome Univ.)</a:t>
            </a:r>
          </a:p>
        </p:txBody>
      </p:sp>
      <p:pic>
        <p:nvPicPr>
          <p:cNvPr id="1127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9063" y="3306763"/>
            <a:ext cx="2667000" cy="2481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4980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307162"/>
            <a:ext cx="9144000" cy="5650230"/>
          </a:xfrm>
        </p:spPr>
        <p:txBody>
          <a:bodyPr>
            <a:normAutofit lnSpcReduction="10000"/>
          </a:bodyPr>
          <a:lstStyle/>
          <a:p>
            <a:r>
              <a:rPr lang="en-US" sz="1800" dirty="0" err="1" smtClean="0">
                <a:solidFill>
                  <a:srgbClr val="0000FF"/>
                </a:solidFill>
              </a:rPr>
              <a:t>SuperKEKB</a:t>
            </a:r>
            <a:r>
              <a:rPr lang="en-US" sz="1800" dirty="0" smtClean="0">
                <a:solidFill>
                  <a:srgbClr val="0000FF"/>
                </a:solidFill>
              </a:rPr>
              <a:t>: Very high luminosity </a:t>
            </a:r>
            <a:r>
              <a:rPr lang="en-US" sz="1800" dirty="0" err="1" smtClean="0">
                <a:solidFill>
                  <a:srgbClr val="0000FF"/>
                </a:solidFill>
              </a:rPr>
              <a:t>e</a:t>
            </a:r>
            <a:r>
              <a:rPr lang="en-US" sz="1800" baseline="30000" dirty="0" err="1" smtClean="0">
                <a:solidFill>
                  <a:srgbClr val="0000FF"/>
                </a:solidFill>
              </a:rPr>
              <a:t>+</a:t>
            </a:r>
            <a:r>
              <a:rPr lang="en-US" sz="1800" dirty="0" err="1" smtClean="0">
                <a:solidFill>
                  <a:srgbClr val="0000FF"/>
                </a:solidFill>
              </a:rPr>
              <a:t>e</a:t>
            </a:r>
            <a:r>
              <a:rPr lang="en-US" sz="1800" baseline="30000" dirty="0" smtClean="0">
                <a:solidFill>
                  <a:srgbClr val="0000FF"/>
                </a:solidFill>
              </a:rPr>
              <a:t>-</a:t>
            </a:r>
            <a:r>
              <a:rPr lang="en-US" sz="1800" dirty="0" smtClean="0">
                <a:solidFill>
                  <a:srgbClr val="0000FF"/>
                </a:solidFill>
              </a:rPr>
              <a:t> collider  </a:t>
            </a:r>
          </a:p>
          <a:p>
            <a:pPr marL="0" indent="0">
              <a:buNone/>
            </a:pPr>
            <a:r>
              <a:rPr lang="en-US" sz="1800" dirty="0">
                <a:solidFill>
                  <a:srgbClr val="0000FF"/>
                </a:solidFill>
              </a:rPr>
              <a:t>	</a:t>
            </a:r>
            <a:r>
              <a:rPr lang="en-US" sz="1800" dirty="0" smtClean="0">
                <a:solidFill>
                  <a:srgbClr val="0000FF"/>
                </a:solidFill>
              </a:rPr>
              <a:t>(8 10</a:t>
            </a:r>
            <a:r>
              <a:rPr lang="en-US" sz="1800" baseline="30000" dirty="0" smtClean="0">
                <a:solidFill>
                  <a:srgbClr val="0000FF"/>
                </a:solidFill>
              </a:rPr>
              <a:t>35</a:t>
            </a:r>
            <a:r>
              <a:rPr lang="en-US" sz="1800" dirty="0" smtClean="0">
                <a:solidFill>
                  <a:srgbClr val="0000FF"/>
                </a:solidFill>
              </a:rPr>
              <a:t> cm</a:t>
            </a:r>
            <a:r>
              <a:rPr lang="en-US" sz="1800" baseline="30000" dirty="0" smtClean="0">
                <a:solidFill>
                  <a:srgbClr val="0000FF"/>
                </a:solidFill>
              </a:rPr>
              <a:t>-2</a:t>
            </a:r>
            <a:r>
              <a:rPr lang="en-US" sz="1800" dirty="0" smtClean="0">
                <a:solidFill>
                  <a:srgbClr val="0000FF"/>
                </a:solidFill>
              </a:rPr>
              <a:t>s</a:t>
            </a:r>
            <a:r>
              <a:rPr lang="en-US" sz="1800" baseline="30000" dirty="0" smtClean="0">
                <a:solidFill>
                  <a:srgbClr val="0000FF"/>
                </a:solidFill>
              </a:rPr>
              <a:t>-1</a:t>
            </a:r>
            <a:r>
              <a:rPr lang="en-US" sz="1800" dirty="0" smtClean="0">
                <a:solidFill>
                  <a:srgbClr val="0000FF"/>
                </a:solidFill>
              </a:rPr>
              <a:t>) (E</a:t>
            </a:r>
            <a:r>
              <a:rPr lang="en-US" sz="1800" baseline="-25000" dirty="0" smtClean="0">
                <a:solidFill>
                  <a:srgbClr val="0000FF"/>
                </a:solidFill>
              </a:rPr>
              <a:t>+</a:t>
            </a:r>
            <a:r>
              <a:rPr lang="en-US" sz="1800" dirty="0" smtClean="0">
                <a:solidFill>
                  <a:srgbClr val="0000FF"/>
                </a:solidFill>
              </a:rPr>
              <a:t>=4 </a:t>
            </a:r>
            <a:r>
              <a:rPr lang="en-US" sz="1800" dirty="0" err="1" smtClean="0">
                <a:solidFill>
                  <a:srgbClr val="0000FF"/>
                </a:solidFill>
              </a:rPr>
              <a:t>GeV</a:t>
            </a:r>
            <a:r>
              <a:rPr lang="en-US" sz="1800" dirty="0" smtClean="0">
                <a:solidFill>
                  <a:srgbClr val="0000FF"/>
                </a:solidFill>
              </a:rPr>
              <a:t>, E</a:t>
            </a:r>
            <a:r>
              <a:rPr lang="en-US" sz="1800" baseline="-25000" dirty="0" smtClean="0">
                <a:solidFill>
                  <a:srgbClr val="0000FF"/>
                </a:solidFill>
              </a:rPr>
              <a:t>-</a:t>
            </a:r>
            <a:r>
              <a:rPr lang="en-US" sz="1800" dirty="0" smtClean="0">
                <a:solidFill>
                  <a:srgbClr val="0000FF"/>
                </a:solidFill>
              </a:rPr>
              <a:t>=7 </a:t>
            </a:r>
            <a:r>
              <a:rPr lang="en-US" sz="1800" dirty="0" err="1" smtClean="0">
                <a:solidFill>
                  <a:srgbClr val="0000FF"/>
                </a:solidFill>
              </a:rPr>
              <a:t>GeV</a:t>
            </a:r>
            <a:r>
              <a:rPr lang="en-US" sz="1800" dirty="0" smtClean="0">
                <a:solidFill>
                  <a:srgbClr val="0000FF"/>
                </a:solidFill>
              </a:rPr>
              <a:t>)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1400" dirty="0" err="1"/>
              <a:t>nano</a:t>
            </a:r>
            <a:r>
              <a:rPr lang="en-US" sz="1400" dirty="0"/>
              <a:t>-beam scheme, very low beam </a:t>
            </a:r>
            <a:r>
              <a:rPr lang="en-US" sz="1400" dirty="0" smtClean="0"/>
              <a:t>sizes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1400" dirty="0" smtClean="0"/>
              <a:t>high currents ( </a:t>
            </a:r>
            <a:r>
              <a:rPr lang="en-US" sz="1400" dirty="0" err="1" smtClean="0"/>
              <a:t>coll</a:t>
            </a:r>
            <a:r>
              <a:rPr lang="en-US" sz="1400" dirty="0" smtClean="0"/>
              <a:t> @ 0.250 GHz)</a:t>
            </a:r>
          </a:p>
          <a:p>
            <a:pPr marL="0" indent="0">
              <a:buNone/>
            </a:pPr>
            <a:endParaRPr lang="en-US" sz="1400" dirty="0" smtClean="0"/>
          </a:p>
          <a:p>
            <a:r>
              <a:rPr lang="en-US" sz="1800" dirty="0" smtClean="0">
                <a:solidFill>
                  <a:srgbClr val="0000FF"/>
                </a:solidFill>
              </a:rPr>
              <a:t>Fast luminosity monitoring is required in presence of </a:t>
            </a:r>
          </a:p>
          <a:p>
            <a:pPr marL="0" indent="0">
              <a:buNone/>
            </a:pPr>
            <a:r>
              <a:rPr lang="en-US" sz="1800" dirty="0">
                <a:solidFill>
                  <a:srgbClr val="0000FF"/>
                </a:solidFill>
              </a:rPr>
              <a:t>	</a:t>
            </a:r>
            <a:r>
              <a:rPr lang="en-US" sz="1800" dirty="0" smtClean="0">
                <a:solidFill>
                  <a:srgbClr val="0000FF"/>
                </a:solidFill>
              </a:rPr>
              <a:t>dynamical imperfections</a:t>
            </a:r>
          </a:p>
          <a:p>
            <a:pPr marL="1085850" lvl="2" indent="-285750">
              <a:buFont typeface="Wingdings" panose="05000000000000000000" pitchFamily="2" charset="2"/>
              <a:buChar char="ü"/>
            </a:pPr>
            <a:r>
              <a:rPr lang="en-US" sz="1400" dirty="0" smtClean="0"/>
              <a:t>for </a:t>
            </a:r>
            <a:r>
              <a:rPr lang="en-US" sz="1400" dirty="0"/>
              <a:t>fine tuning during  </a:t>
            </a:r>
            <a:r>
              <a:rPr lang="en-US" sz="1400" dirty="0" err="1"/>
              <a:t>lumi</a:t>
            </a:r>
            <a:r>
              <a:rPr lang="en-US" sz="1400" dirty="0"/>
              <a:t> </a:t>
            </a:r>
            <a:r>
              <a:rPr lang="en-US" sz="1400" dirty="0" err="1"/>
              <a:t>optimisation</a:t>
            </a:r>
            <a:r>
              <a:rPr lang="en-US" sz="1400" dirty="0"/>
              <a:t> </a:t>
            </a:r>
            <a:r>
              <a:rPr lang="en-US" sz="1400" dirty="0" smtClean="0"/>
              <a:t>phase</a:t>
            </a:r>
          </a:p>
          <a:p>
            <a:pPr marL="1085850" lvl="2" indent="-285750">
              <a:buFont typeface="Wingdings" panose="05000000000000000000" pitchFamily="2" charset="2"/>
              <a:buChar char="ü"/>
            </a:pPr>
            <a:r>
              <a:rPr lang="en-US" sz="1400" dirty="0" smtClean="0"/>
              <a:t>survey </a:t>
            </a:r>
            <a:r>
              <a:rPr lang="en-US" sz="1400" dirty="0"/>
              <a:t>during physics </a:t>
            </a:r>
            <a:r>
              <a:rPr lang="en-US" sz="1400" dirty="0" smtClean="0"/>
              <a:t>run</a:t>
            </a:r>
          </a:p>
          <a:p>
            <a:pPr marL="1085850" lvl="2" indent="-285750">
              <a:buFont typeface="Wingdings" panose="05000000000000000000" pitchFamily="2" charset="2"/>
              <a:buChar char="ü"/>
            </a:pPr>
            <a:r>
              <a:rPr lang="en-US" sz="1400" dirty="0" smtClean="0"/>
              <a:t>Required precision: </a:t>
            </a:r>
            <a:r>
              <a:rPr lang="en-US" sz="1400" dirty="0" err="1" smtClean="0">
                <a:latin typeface="Symbol" panose="05050102010706020507" pitchFamily="18" charset="2"/>
              </a:rPr>
              <a:t>d</a:t>
            </a:r>
            <a:r>
              <a:rPr lang="en-US" sz="1400" dirty="0" err="1" smtClean="0">
                <a:latin typeface="Viner Hand ITC" panose="03070502030502020203" pitchFamily="66" charset="0"/>
              </a:rPr>
              <a:t>L</a:t>
            </a:r>
            <a:r>
              <a:rPr lang="en-US" sz="1400" dirty="0" smtClean="0"/>
              <a:t>/</a:t>
            </a:r>
            <a:r>
              <a:rPr lang="en-US" sz="1400" dirty="0" smtClean="0">
                <a:latin typeface="Viner Hand ITC" panose="03070502030502020203" pitchFamily="66" charset="0"/>
              </a:rPr>
              <a:t>L</a:t>
            </a:r>
            <a:r>
              <a:rPr lang="en-US" sz="1400" dirty="0" smtClean="0"/>
              <a:t> ~10</a:t>
            </a:r>
            <a:r>
              <a:rPr lang="en-US" sz="1400" baseline="30000" dirty="0" smtClean="0"/>
              <a:t>-3</a:t>
            </a:r>
            <a:r>
              <a:rPr lang="en-US" sz="1400" dirty="0" smtClean="0"/>
              <a:t>/10ms</a:t>
            </a:r>
          </a:p>
          <a:p>
            <a:pPr marL="1085850" lvl="2" indent="-285750">
              <a:buFont typeface="Wingdings" panose="05000000000000000000" pitchFamily="2" charset="2"/>
              <a:buChar char="ü"/>
            </a:pPr>
            <a:r>
              <a:rPr lang="en-US" sz="1400" dirty="0" err="1" smtClean="0"/>
              <a:t>Lumi</a:t>
            </a:r>
            <a:r>
              <a:rPr lang="en-US" sz="1400" dirty="0" smtClean="0"/>
              <a:t> monitoring for each bunch crossing:  collision every 4 ns</a:t>
            </a:r>
          </a:p>
          <a:p>
            <a:pPr marL="0" indent="0">
              <a:buNone/>
            </a:pPr>
            <a:endParaRPr lang="en-US" sz="1800" dirty="0"/>
          </a:p>
          <a:p>
            <a:r>
              <a:rPr lang="en-US" sz="1800" dirty="0" smtClean="0">
                <a:solidFill>
                  <a:srgbClr val="0000FF"/>
                </a:solidFill>
              </a:rPr>
              <a:t>Measurement: radiative </a:t>
            </a:r>
            <a:r>
              <a:rPr lang="en-US" sz="1800" dirty="0" err="1" smtClean="0">
                <a:solidFill>
                  <a:srgbClr val="0000FF"/>
                </a:solidFill>
              </a:rPr>
              <a:t>Bhabha</a:t>
            </a:r>
            <a:r>
              <a:rPr lang="en-US" sz="1800" dirty="0" smtClean="0">
                <a:solidFill>
                  <a:srgbClr val="0000FF"/>
                </a:solidFill>
              </a:rPr>
              <a:t> scattering at zero photon angle</a:t>
            </a:r>
            <a:endParaRPr lang="en-US" sz="1800" dirty="0">
              <a:solidFill>
                <a:srgbClr val="0000FF"/>
              </a:solidFill>
            </a:endParaRPr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1400" dirty="0" smtClean="0"/>
              <a:t>Large cross-section: ~0.2 barn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1400" dirty="0" smtClean="0"/>
              <a:t>Proportional to </a:t>
            </a:r>
            <a:r>
              <a:rPr lang="en-US" sz="1400" dirty="0" smtClean="0">
                <a:latin typeface="Viner Hand ITC" panose="03070502030502020203" pitchFamily="66" charset="0"/>
              </a:rPr>
              <a:t>L</a:t>
            </a:r>
            <a:endParaRPr lang="en-US" sz="1400" dirty="0" smtClean="0"/>
          </a:p>
          <a:p>
            <a:pPr lvl="1"/>
            <a:endParaRPr lang="en-US" sz="1400" dirty="0" smtClean="0"/>
          </a:p>
          <a:p>
            <a:r>
              <a:rPr lang="en-US" sz="1800" dirty="0" smtClean="0">
                <a:solidFill>
                  <a:srgbClr val="0000FF"/>
                </a:solidFill>
              </a:rPr>
              <a:t>Technology: ~5x5 mm</a:t>
            </a:r>
            <a:r>
              <a:rPr lang="en-US" sz="1800" baseline="30000" dirty="0" smtClean="0">
                <a:solidFill>
                  <a:srgbClr val="0000FF"/>
                </a:solidFill>
              </a:rPr>
              <a:t>2</a:t>
            </a:r>
            <a:r>
              <a:rPr lang="en-US" sz="1800" dirty="0" smtClean="0">
                <a:solidFill>
                  <a:srgbClr val="0000FF"/>
                </a:solidFill>
              </a:rPr>
              <a:t> diamond sensors</a:t>
            </a:r>
          </a:p>
          <a:p>
            <a:pPr marL="0" indent="0">
              <a:buNone/>
            </a:pPr>
            <a:r>
              <a:rPr lang="en-US" sz="1800" dirty="0">
                <a:solidFill>
                  <a:srgbClr val="0000FF"/>
                </a:solidFill>
              </a:rPr>
              <a:t>	</a:t>
            </a:r>
            <a:r>
              <a:rPr lang="en-US" sz="1800" dirty="0" smtClean="0">
                <a:solidFill>
                  <a:srgbClr val="0000FF"/>
                </a:solidFill>
              </a:rPr>
              <a:t>set immediately outside beam pipe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1400" dirty="0"/>
              <a:t>Radiation hardness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1400" dirty="0"/>
              <a:t>Fast charge collection</a:t>
            </a:r>
            <a:endParaRPr lang="fr-FR" sz="14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8280" y="3280312"/>
            <a:ext cx="1704120" cy="1372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itre 1"/>
          <p:cNvSpPr txBox="1">
            <a:spLocks/>
          </p:cNvSpPr>
          <p:nvPr/>
        </p:nvSpPr>
        <p:spPr>
          <a:xfrm>
            <a:off x="72008" y="-27384"/>
            <a:ext cx="9036496" cy="115212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 smtClean="0">
                <a:solidFill>
                  <a:srgbClr val="D60093"/>
                </a:solidFill>
              </a:rPr>
              <a:t>Fast Luminosity monitoring with diamond sensors @ Belle2/</a:t>
            </a:r>
            <a:r>
              <a:rPr lang="en-US" sz="2400" b="1" dirty="0" err="1" smtClean="0">
                <a:solidFill>
                  <a:srgbClr val="D60093"/>
                </a:solidFill>
              </a:rPr>
              <a:t>SuperKEKB</a:t>
            </a:r>
            <a:endParaRPr lang="en-US" sz="2400" b="1" dirty="0" smtClean="0">
              <a:solidFill>
                <a:srgbClr val="D60093"/>
              </a:solidFill>
            </a:endParaRPr>
          </a:p>
          <a:p>
            <a:r>
              <a:rPr lang="en-US" sz="1600" i="1" dirty="0" smtClean="0">
                <a:solidFill>
                  <a:schemeClr val="tx1"/>
                </a:solidFill>
              </a:rPr>
              <a:t>Philip </a:t>
            </a:r>
            <a:r>
              <a:rPr lang="en-US" sz="1600" i="1" dirty="0" err="1" smtClean="0">
                <a:solidFill>
                  <a:schemeClr val="tx1"/>
                </a:solidFill>
              </a:rPr>
              <a:t>Bambade</a:t>
            </a:r>
            <a:r>
              <a:rPr lang="en-US" sz="1600" i="1" dirty="0" smtClean="0"/>
              <a:t>, </a:t>
            </a:r>
            <a:r>
              <a:rPr lang="en-US" sz="1600" i="1" dirty="0" err="1" smtClean="0">
                <a:solidFill>
                  <a:srgbClr val="00B050"/>
                </a:solidFill>
              </a:rPr>
              <a:t>Dima</a:t>
            </a:r>
            <a:r>
              <a:rPr lang="en-US" sz="1600" i="1" dirty="0" smtClean="0">
                <a:solidFill>
                  <a:srgbClr val="00B050"/>
                </a:solidFill>
              </a:rPr>
              <a:t> El </a:t>
            </a:r>
            <a:r>
              <a:rPr lang="en-US" sz="1600" i="1" dirty="0" err="1" smtClean="0">
                <a:solidFill>
                  <a:srgbClr val="00B050"/>
                </a:solidFill>
              </a:rPr>
              <a:t>Khechen</a:t>
            </a:r>
            <a:r>
              <a:rPr lang="en-US" sz="1600" i="1" dirty="0" smtClean="0"/>
              <a:t>, </a:t>
            </a:r>
            <a:r>
              <a:rPr lang="en-US" sz="1600" i="1" dirty="0" smtClean="0">
                <a:solidFill>
                  <a:schemeClr val="accent6">
                    <a:lumMod val="75000"/>
                  </a:schemeClr>
                </a:solidFill>
              </a:rPr>
              <a:t>Didier </a:t>
            </a:r>
            <a:r>
              <a:rPr lang="en-US" sz="1600" i="1" dirty="0" err="1" smtClean="0">
                <a:solidFill>
                  <a:schemeClr val="accent6">
                    <a:lumMod val="75000"/>
                  </a:schemeClr>
                </a:solidFill>
              </a:rPr>
              <a:t>Jehanno</a:t>
            </a:r>
            <a:r>
              <a:rPr lang="en-US" sz="1600" i="1" dirty="0" smtClean="0"/>
              <a:t>, </a:t>
            </a:r>
            <a:r>
              <a:rPr lang="en-US" sz="1600" i="1" dirty="0" smtClean="0">
                <a:solidFill>
                  <a:schemeClr val="tx1"/>
                </a:solidFill>
              </a:rPr>
              <a:t>Cécile </a:t>
            </a:r>
            <a:r>
              <a:rPr lang="en-US" sz="1600" i="1" dirty="0" err="1" smtClean="0">
                <a:solidFill>
                  <a:schemeClr val="tx1"/>
                </a:solidFill>
              </a:rPr>
              <a:t>Rimbault</a:t>
            </a:r>
            <a:endParaRPr lang="fr-FR" sz="2000" b="1" i="1" dirty="0">
              <a:solidFill>
                <a:srgbClr val="D60093"/>
              </a:solidFill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5157192"/>
            <a:ext cx="1368152" cy="1138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4225" y="1244898"/>
            <a:ext cx="1994103" cy="1968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Ellipse 16"/>
          <p:cNvSpPr/>
          <p:nvPr/>
        </p:nvSpPr>
        <p:spPr>
          <a:xfrm>
            <a:off x="6769990" y="1259119"/>
            <a:ext cx="613570" cy="2218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8" name="Image 1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46" r="29525" b="9605"/>
          <a:stretch/>
        </p:blipFill>
        <p:spPr>
          <a:xfrm>
            <a:off x="5996158" y="4735248"/>
            <a:ext cx="2824314" cy="1934112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6380017" y="6464369"/>
            <a:ext cx="24042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aseline="0" dirty="0" smtClean="0"/>
              <a:t>Courtesy of E. </a:t>
            </a:r>
            <a:r>
              <a:rPr lang="en-US" sz="1200" baseline="0" dirty="0" err="1" smtClean="0"/>
              <a:t>Griesmayer</a:t>
            </a:r>
            <a:r>
              <a:rPr lang="en-US" sz="1200" baseline="0" dirty="0" smtClean="0"/>
              <a:t>, CIVIDEC</a:t>
            </a:r>
            <a:endParaRPr lang="fr-FR" sz="1200" dirty="0"/>
          </a:p>
        </p:txBody>
      </p:sp>
      <p:sp>
        <p:nvSpPr>
          <p:cNvPr id="20" name="ZoneTexte 19"/>
          <p:cNvSpPr txBox="1"/>
          <p:nvPr/>
        </p:nvSpPr>
        <p:spPr>
          <a:xfrm>
            <a:off x="6269503" y="5127982"/>
            <a:ext cx="14166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100 um </a:t>
            </a:r>
            <a:r>
              <a:rPr lang="en-US" sz="1200" dirty="0" err="1" smtClean="0"/>
              <a:t>PCDiamond</a:t>
            </a: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124051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5153603"/>
            <a:ext cx="4766290" cy="1587765"/>
          </a:xfrm>
          <a:prstGeom prst="rect">
            <a:avLst/>
          </a:prstGeom>
          <a:ln>
            <a:solidFill>
              <a:srgbClr val="0000FF"/>
            </a:solidFill>
          </a:ln>
        </p:spPr>
      </p:pic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496" y="692696"/>
            <a:ext cx="4752528" cy="5976664"/>
          </a:xfrm>
        </p:spPr>
        <p:txBody>
          <a:bodyPr>
            <a:normAutofit lnSpcReduction="10000"/>
          </a:bodyPr>
          <a:lstStyle/>
          <a:p>
            <a:r>
              <a:rPr lang="en-US" sz="1800" dirty="0" smtClean="0">
                <a:solidFill>
                  <a:srgbClr val="0000FF"/>
                </a:solidFill>
              </a:rPr>
              <a:t>Search for optimal locations for the sensors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1600" dirty="0" smtClean="0"/>
              <a:t>Low energy e+/e- are deflected downstream of the IP after the bending magnets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1600" dirty="0" smtClean="0"/>
              <a:t>Study of the rate of </a:t>
            </a:r>
            <a:r>
              <a:rPr lang="en-US" sz="1600" dirty="0" err="1" smtClean="0"/>
              <a:t>Bhabhas</a:t>
            </a:r>
            <a:r>
              <a:rPr lang="en-US" sz="1600" dirty="0" smtClean="0"/>
              <a:t> which exit the </a:t>
            </a:r>
            <a:r>
              <a:rPr lang="en-US" sz="1600" dirty="0" err="1" smtClean="0"/>
              <a:t>beampipe</a:t>
            </a:r>
            <a:endParaRPr lang="en-US" sz="1600" dirty="0"/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endParaRPr lang="en-US" sz="1600" dirty="0" smtClean="0"/>
          </a:p>
          <a:p>
            <a:r>
              <a:rPr lang="en-US" sz="1800" dirty="0" smtClean="0">
                <a:solidFill>
                  <a:srgbClr val="0000FF"/>
                </a:solidFill>
              </a:rPr>
              <a:t>Beam pipe and sensor geometries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1600" dirty="0" smtClean="0"/>
              <a:t>interaction with the beam pipe material</a:t>
            </a:r>
          </a:p>
          <a:p>
            <a:pPr marL="400050" lvl="1" indent="0">
              <a:buNone/>
            </a:pPr>
            <a:r>
              <a:rPr lang="en-US" sz="1100" b="1" dirty="0" smtClean="0">
                <a:solidFill>
                  <a:srgbClr val="7030A0"/>
                </a:solidFill>
              </a:rPr>
              <a:t>At 13.9 m </a:t>
            </a:r>
            <a:r>
              <a:rPr lang="en-US" sz="1100" b="1" dirty="0" err="1" smtClean="0">
                <a:solidFill>
                  <a:srgbClr val="7030A0"/>
                </a:solidFill>
              </a:rPr>
              <a:t>dowstream</a:t>
            </a:r>
            <a:r>
              <a:rPr lang="en-US" sz="1100" b="1" dirty="0" smtClean="0">
                <a:solidFill>
                  <a:srgbClr val="7030A0"/>
                </a:solidFill>
              </a:rPr>
              <a:t> the of IP,  3.35 </a:t>
            </a:r>
            <a:r>
              <a:rPr lang="en-US" sz="1100" b="1" dirty="0" err="1" smtClean="0">
                <a:solidFill>
                  <a:srgbClr val="7030A0"/>
                </a:solidFill>
              </a:rPr>
              <a:t>GeV</a:t>
            </a:r>
            <a:r>
              <a:rPr lang="en-US" sz="1100" b="1" dirty="0" smtClean="0">
                <a:solidFill>
                  <a:srgbClr val="7030A0"/>
                </a:solidFill>
              </a:rPr>
              <a:t> </a:t>
            </a:r>
            <a:r>
              <a:rPr lang="en-US" sz="1100" b="1" dirty="0" err="1" smtClean="0">
                <a:solidFill>
                  <a:srgbClr val="7030A0"/>
                </a:solidFill>
              </a:rPr>
              <a:t>Bhabha</a:t>
            </a:r>
            <a:r>
              <a:rPr lang="en-US" sz="1100" b="1" dirty="0" smtClean="0">
                <a:solidFill>
                  <a:srgbClr val="7030A0"/>
                </a:solidFill>
              </a:rPr>
              <a:t> positrons cross the beam pipe material (6mm of Cu) at 5 </a:t>
            </a:r>
            <a:r>
              <a:rPr lang="en-US" sz="1100" b="1" dirty="0" err="1" smtClean="0">
                <a:solidFill>
                  <a:srgbClr val="7030A0"/>
                </a:solidFill>
              </a:rPr>
              <a:t>mrad</a:t>
            </a:r>
            <a:r>
              <a:rPr lang="en-US" sz="1100" b="1" dirty="0" smtClean="0">
                <a:solidFill>
                  <a:srgbClr val="7030A0"/>
                </a:solidFill>
              </a:rPr>
              <a:t>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1600" dirty="0" smtClean="0"/>
              <a:t>signal rates in the sensors</a:t>
            </a:r>
          </a:p>
          <a:p>
            <a:pPr marL="400050" lvl="1" indent="0">
              <a:buNone/>
            </a:pPr>
            <a:r>
              <a:rPr lang="en-US" sz="1100" b="1" dirty="0">
                <a:solidFill>
                  <a:srgbClr val="7030A0"/>
                </a:solidFill>
              </a:rPr>
              <a:t>A modification of the vacuum chamber may be required (window) </a:t>
            </a:r>
          </a:p>
          <a:p>
            <a:pPr marL="400050" lvl="1" indent="0">
              <a:buNone/>
            </a:pPr>
            <a:endParaRPr lang="en-US" sz="1200" dirty="0" smtClean="0"/>
          </a:p>
          <a:p>
            <a:pPr marL="400050" lvl="1" indent="0">
              <a:buNone/>
            </a:pPr>
            <a:endParaRPr lang="en-US" sz="1200" dirty="0"/>
          </a:p>
          <a:p>
            <a:pPr marL="400050" lvl="1" indent="0">
              <a:buNone/>
            </a:pPr>
            <a:endParaRPr lang="en-US" sz="1200" dirty="0" smtClean="0"/>
          </a:p>
          <a:p>
            <a:pPr marL="400050" lvl="1" indent="0">
              <a:buNone/>
            </a:pPr>
            <a:endParaRPr lang="en-US" sz="1200" dirty="0" smtClean="0"/>
          </a:p>
          <a:p>
            <a:pPr marL="400050" lvl="1" indent="0">
              <a:buNone/>
            </a:pPr>
            <a:endParaRPr lang="fr-FR" sz="1200" dirty="0" smtClean="0"/>
          </a:p>
          <a:p>
            <a:r>
              <a:rPr lang="en-US" sz="1800" dirty="0" smtClean="0">
                <a:solidFill>
                  <a:srgbClr val="0000FF"/>
                </a:solidFill>
              </a:rPr>
              <a:t>Diamond sensors signal studies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1600" dirty="0"/>
              <a:t>For </a:t>
            </a:r>
            <a:r>
              <a:rPr lang="en-US" sz="1600" dirty="0" err="1"/>
              <a:t>SuperKEKB</a:t>
            </a:r>
            <a:r>
              <a:rPr lang="en-US" sz="1600" dirty="0"/>
              <a:t>: signal width &lt; 1-2 ns, </a:t>
            </a:r>
            <a:endParaRPr lang="en-US" sz="1600" dirty="0" smtClean="0"/>
          </a:p>
          <a:p>
            <a:pPr marL="457200" lvl="1" indent="0">
              <a:buNone/>
            </a:pPr>
            <a:r>
              <a:rPr lang="en-US" sz="1600" dirty="0" smtClean="0"/>
              <a:t>      since </a:t>
            </a:r>
            <a:r>
              <a:rPr lang="en-US" sz="1600" dirty="0"/>
              <a:t>4 ns bunch spacing </a:t>
            </a:r>
          </a:p>
          <a:p>
            <a:r>
              <a:rPr lang="en-US" sz="1800" dirty="0" smtClean="0">
                <a:solidFill>
                  <a:srgbClr val="0000FF"/>
                </a:solidFill>
              </a:rPr>
              <a:t>Electronic readout</a:t>
            </a: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84" t="36848" r="9136" b="19533"/>
          <a:stretch/>
        </p:blipFill>
        <p:spPr>
          <a:xfrm>
            <a:off x="1403648" y="4213358"/>
            <a:ext cx="2601344" cy="1015842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19"/>
          <a:stretch/>
        </p:blipFill>
        <p:spPr>
          <a:xfrm>
            <a:off x="7346560" y="2853112"/>
            <a:ext cx="1450839" cy="1584000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9" r="8490" b="8509"/>
          <a:stretch/>
        </p:blipFill>
        <p:spPr>
          <a:xfrm>
            <a:off x="4549946" y="2853112"/>
            <a:ext cx="2721846" cy="1564065"/>
          </a:xfrm>
          <a:prstGeom prst="rect">
            <a:avLst/>
          </a:prstGeom>
        </p:spPr>
      </p:pic>
      <p:pic>
        <p:nvPicPr>
          <p:cNvPr id="7" name="Picture 4"/>
          <p:cNvPicPr preferRelativeResize="0">
            <a:picLocks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5" t="28211" r="5596" b="2988"/>
          <a:stretch/>
        </p:blipFill>
        <p:spPr bwMode="auto">
          <a:xfrm>
            <a:off x="7271792" y="675502"/>
            <a:ext cx="1872207" cy="181739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2008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D60093"/>
                </a:solidFill>
                <a:latin typeface="+mn-lt"/>
                <a:ea typeface="+mn-ea"/>
                <a:cs typeface="+mn-cs"/>
              </a:rPr>
              <a:t>On-going design work</a:t>
            </a:r>
            <a:endParaRPr lang="fr-FR" sz="3200" b="1" dirty="0">
              <a:solidFill>
                <a:srgbClr val="D60093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5" name="Picture 2" descr="C:\Documents and Settings\elkheche\Bureau\new plots\after 4 bending magnet.bmp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16" r="3785"/>
          <a:stretch/>
        </p:blipFill>
        <p:spPr bwMode="auto">
          <a:xfrm>
            <a:off x="4644008" y="748145"/>
            <a:ext cx="2707847" cy="1568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Flèche vers le haut 5"/>
          <p:cNvSpPr/>
          <p:nvPr/>
        </p:nvSpPr>
        <p:spPr>
          <a:xfrm>
            <a:off x="5998921" y="2052789"/>
            <a:ext cx="45719" cy="296091"/>
          </a:xfrm>
          <a:prstGeom prst="up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3674" y="3441324"/>
            <a:ext cx="2117480" cy="336108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070" r="20170"/>
          <a:stretch/>
        </p:blipFill>
        <p:spPr>
          <a:xfrm>
            <a:off x="7726055" y="3112635"/>
            <a:ext cx="1179009" cy="657377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3429274" y="4653136"/>
            <a:ext cx="2654894" cy="2616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sz="1100" dirty="0" smtClean="0"/>
              <a:t>Window design proposed by </a:t>
            </a:r>
            <a:r>
              <a:rPr lang="en-US" sz="1100" dirty="0" err="1" smtClean="0"/>
              <a:t>Kanasawa</a:t>
            </a:r>
            <a:r>
              <a:rPr lang="en-US" sz="1100" dirty="0" smtClean="0"/>
              <a:t>-san</a:t>
            </a:r>
            <a:endParaRPr lang="fr-FR" sz="1100" dirty="0"/>
          </a:p>
        </p:txBody>
      </p:sp>
      <p:sp>
        <p:nvSpPr>
          <p:cNvPr id="18" name="Rectangle 17"/>
          <p:cNvSpPr/>
          <p:nvPr/>
        </p:nvSpPr>
        <p:spPr>
          <a:xfrm>
            <a:off x="4955990" y="3000905"/>
            <a:ext cx="893193" cy="2616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sz="1100" dirty="0" smtClean="0"/>
              <a:t> No Window</a:t>
            </a:r>
            <a:endParaRPr lang="fr-FR" sz="1100" dirty="0"/>
          </a:p>
        </p:txBody>
      </p:sp>
      <p:sp>
        <p:nvSpPr>
          <p:cNvPr id="19" name="Rectangle 18"/>
          <p:cNvSpPr/>
          <p:nvPr/>
        </p:nvSpPr>
        <p:spPr>
          <a:xfrm>
            <a:off x="7552168" y="2981830"/>
            <a:ext cx="663964" cy="2616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sz="1100" dirty="0" smtClean="0"/>
              <a:t>Window</a:t>
            </a:r>
            <a:endParaRPr lang="fr-FR" sz="1100" dirty="0"/>
          </a:p>
        </p:txBody>
      </p:sp>
    </p:spTree>
    <p:extLst>
      <p:ext uri="{BB962C8B-B14F-4D97-AF65-F5344CB8AC3E}">
        <p14:creationId xmlns:p14="http://schemas.microsoft.com/office/powerpoint/2010/main" val="2006902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37" t="11924" b="3332"/>
          <a:stretch/>
        </p:blipFill>
        <p:spPr>
          <a:xfrm>
            <a:off x="5220072" y="188640"/>
            <a:ext cx="3888432" cy="497219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4852" y="1340768"/>
            <a:ext cx="5183252" cy="1080120"/>
          </a:xfr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>
            <a:normAutofit fontScale="70000" lnSpcReduction="20000"/>
          </a:bodyPr>
          <a:lstStyle/>
          <a:p>
            <a:pPr>
              <a:buFont typeface="Wingdings" pitchFamily="2" charset="2"/>
              <a:buChar char="ü"/>
            </a:pPr>
            <a:r>
              <a:rPr lang="en-US" sz="2100" b="1" dirty="0" smtClean="0">
                <a:solidFill>
                  <a:srgbClr val="00B050"/>
                </a:solidFill>
              </a:rPr>
              <a:t>Fall 2013-Spring 2014:</a:t>
            </a:r>
          </a:p>
          <a:p>
            <a:pPr>
              <a:buFont typeface="Wingdings" pitchFamily="2" charset="2"/>
              <a:buChar char="§"/>
            </a:pPr>
            <a:r>
              <a:rPr lang="en-US" sz="1800" b="1" dirty="0" smtClean="0">
                <a:solidFill>
                  <a:srgbClr val="002060"/>
                </a:solidFill>
              </a:rPr>
              <a:t>Study </a:t>
            </a:r>
            <a:r>
              <a:rPr lang="en-US" sz="1800" b="1" dirty="0">
                <a:solidFill>
                  <a:srgbClr val="002060"/>
                </a:solidFill>
              </a:rPr>
              <a:t>of </a:t>
            </a:r>
            <a:r>
              <a:rPr lang="en-US" sz="1800" b="1" dirty="0" err="1">
                <a:solidFill>
                  <a:srgbClr val="002060"/>
                </a:solidFill>
              </a:rPr>
              <a:t>Bhabha</a:t>
            </a:r>
            <a:r>
              <a:rPr lang="en-US" sz="1800" b="1" dirty="0">
                <a:solidFill>
                  <a:srgbClr val="002060"/>
                </a:solidFill>
              </a:rPr>
              <a:t> signals and background </a:t>
            </a:r>
            <a:r>
              <a:rPr lang="en-US" sz="1800" b="1" dirty="0" smtClean="0">
                <a:solidFill>
                  <a:srgbClr val="002060"/>
                </a:solidFill>
              </a:rPr>
              <a:t>estimations </a:t>
            </a:r>
            <a:endParaRPr lang="en-US" sz="1800" b="1" dirty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n-US" sz="1800" b="1" dirty="0" smtClean="0">
                <a:solidFill>
                  <a:srgbClr val="002060"/>
                </a:solidFill>
              </a:rPr>
              <a:t>Study of </a:t>
            </a:r>
            <a:r>
              <a:rPr lang="en-US" sz="1800" b="1" dirty="0" err="1">
                <a:solidFill>
                  <a:srgbClr val="002060"/>
                </a:solidFill>
              </a:rPr>
              <a:t>s</a:t>
            </a:r>
            <a:r>
              <a:rPr lang="en-US" sz="1800" b="1" dirty="0" err="1" smtClean="0">
                <a:solidFill>
                  <a:srgbClr val="002060"/>
                </a:solidFill>
              </a:rPr>
              <a:t>econdaries</a:t>
            </a:r>
            <a:r>
              <a:rPr lang="en-US" sz="1800" b="1" dirty="0" smtClean="0">
                <a:solidFill>
                  <a:srgbClr val="002060"/>
                </a:solidFill>
              </a:rPr>
              <a:t> </a:t>
            </a:r>
            <a:r>
              <a:rPr lang="en-US" sz="1800" b="1" dirty="0">
                <a:solidFill>
                  <a:srgbClr val="002060"/>
                </a:solidFill>
              </a:rPr>
              <a:t>interaction with beam pipe using </a:t>
            </a:r>
            <a:r>
              <a:rPr lang="en-US" sz="1800" b="1" dirty="0" smtClean="0">
                <a:solidFill>
                  <a:srgbClr val="002060"/>
                </a:solidFill>
              </a:rPr>
              <a:t>GEANT4</a:t>
            </a:r>
            <a:endParaRPr lang="en-US" sz="1800" b="1" dirty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n-US" sz="1800" b="1" dirty="0" smtClean="0">
                <a:solidFill>
                  <a:srgbClr val="002060"/>
                </a:solidFill>
              </a:rPr>
              <a:t>Investigation of optimal sensor location and geometry </a:t>
            </a:r>
          </a:p>
        </p:txBody>
      </p:sp>
      <p:sp>
        <p:nvSpPr>
          <p:cNvPr id="12" name="Title 3"/>
          <p:cNvSpPr>
            <a:spLocks noGrp="1"/>
          </p:cNvSpPr>
          <p:nvPr>
            <p:ph type="title"/>
          </p:nvPr>
        </p:nvSpPr>
        <p:spPr>
          <a:xfrm>
            <a:off x="35496" y="60342"/>
            <a:ext cx="3250704" cy="838200"/>
          </a:xfrm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D60093"/>
                </a:solidFill>
                <a:latin typeface="+mn-lt"/>
                <a:ea typeface="+mn-ea"/>
                <a:cs typeface="+mn-cs"/>
              </a:rPr>
              <a:t>Schedule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323528" y="2636912"/>
            <a:ext cx="5616624" cy="1296144"/>
          </a:xfrm>
          <a:solidFill>
            <a:schemeClr val="bg1"/>
          </a:solidFill>
          <a:ln w="38100">
            <a:solidFill>
              <a:srgbClr val="0000FF"/>
            </a:solidFill>
          </a:ln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en-US" sz="1600" b="1" dirty="0">
                <a:solidFill>
                  <a:srgbClr val="00B050"/>
                </a:solidFill>
              </a:rPr>
              <a:t>Spring 2014-Automn 2014 :</a:t>
            </a:r>
          </a:p>
          <a:p>
            <a:pPr>
              <a:buFont typeface="Wingdings" pitchFamily="2" charset="2"/>
              <a:buChar char="§"/>
            </a:pPr>
            <a:r>
              <a:rPr lang="en-US" sz="1400" b="1" dirty="0" smtClean="0">
                <a:solidFill>
                  <a:srgbClr val="3366FF"/>
                </a:solidFill>
              </a:rPr>
              <a:t>Prepare fast &lt; 4ns sensor and 250 MHz readout</a:t>
            </a:r>
          </a:p>
          <a:p>
            <a:pPr>
              <a:buFont typeface="Wingdings" pitchFamily="2" charset="2"/>
              <a:buChar char="§"/>
            </a:pPr>
            <a:r>
              <a:rPr lang="en-US" sz="1400" b="1" dirty="0" smtClean="0">
                <a:solidFill>
                  <a:srgbClr val="3366FF"/>
                </a:solidFill>
              </a:rPr>
              <a:t>Laboratory tests (clean room and Phil @LAL...)</a:t>
            </a:r>
          </a:p>
          <a:p>
            <a:pPr>
              <a:buFont typeface="Wingdings" pitchFamily="2" charset="2"/>
              <a:buChar char="§"/>
            </a:pPr>
            <a:r>
              <a:rPr lang="en-US" sz="1400" b="1" dirty="0" smtClean="0">
                <a:solidFill>
                  <a:srgbClr val="3366FF"/>
                </a:solidFill>
              </a:rPr>
              <a:t>Prepare initial setup and data acquisition for beam </a:t>
            </a:r>
            <a:r>
              <a:rPr lang="en-US" sz="1400" b="1" dirty="0" err="1" smtClean="0">
                <a:solidFill>
                  <a:srgbClr val="3366FF"/>
                </a:solidFill>
              </a:rPr>
              <a:t>synchronisation</a:t>
            </a:r>
            <a:r>
              <a:rPr lang="en-US" sz="1400" b="1" dirty="0" smtClean="0">
                <a:solidFill>
                  <a:srgbClr val="3366FF"/>
                </a:solidFill>
              </a:rPr>
              <a:t> and background tests at </a:t>
            </a:r>
            <a:r>
              <a:rPr lang="en-US" sz="1400" b="1" dirty="0" err="1" smtClean="0">
                <a:solidFill>
                  <a:srgbClr val="3366FF"/>
                </a:solidFill>
              </a:rPr>
              <a:t>SuperKEKB</a:t>
            </a:r>
            <a:endParaRPr lang="en-US" sz="1400" b="1" dirty="0" smtClean="0">
              <a:solidFill>
                <a:srgbClr val="3366FF"/>
              </a:solidFill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sz="half" idx="1"/>
          </p:nvPr>
        </p:nvSpPr>
        <p:spPr>
          <a:xfrm>
            <a:off x="1403648" y="4149080"/>
            <a:ext cx="5256584" cy="1080120"/>
          </a:xfrm>
          <a:solidFill>
            <a:schemeClr val="bg1"/>
          </a:solidFill>
          <a:ln w="38100">
            <a:solidFill>
              <a:srgbClr val="FF0066"/>
            </a:solidFill>
          </a:ln>
        </p:spPr>
        <p:txBody>
          <a:bodyPr>
            <a:normAutofit fontScale="92500" lnSpcReduction="20000"/>
          </a:bodyPr>
          <a:lstStyle/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en-US" sz="1600" b="1" dirty="0">
                <a:solidFill>
                  <a:srgbClr val="00B050"/>
                </a:solidFill>
              </a:rPr>
              <a:t>2015: </a:t>
            </a:r>
          </a:p>
          <a:p>
            <a:pPr>
              <a:buFont typeface="Wingdings" pitchFamily="2" charset="2"/>
              <a:buChar char="§"/>
            </a:pPr>
            <a:r>
              <a:rPr lang="en-US" sz="1400" b="1" dirty="0" smtClean="0">
                <a:solidFill>
                  <a:srgbClr val="D60093"/>
                </a:solidFill>
              </a:rPr>
              <a:t>Installation </a:t>
            </a:r>
            <a:r>
              <a:rPr lang="en-US" sz="1400" b="1" dirty="0">
                <a:solidFill>
                  <a:srgbClr val="D60093"/>
                </a:solidFill>
              </a:rPr>
              <a:t>and tests at </a:t>
            </a:r>
            <a:r>
              <a:rPr lang="en-US" sz="1400" b="1" dirty="0" err="1" smtClean="0">
                <a:solidFill>
                  <a:srgbClr val="D60093"/>
                </a:solidFill>
              </a:rPr>
              <a:t>SuperKEKB</a:t>
            </a:r>
            <a:endParaRPr lang="en-US" sz="1400" b="1" dirty="0" smtClean="0">
              <a:solidFill>
                <a:srgbClr val="D60093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n-US" sz="1400" b="1" dirty="0" err="1" smtClean="0">
                <a:solidFill>
                  <a:srgbClr val="D60093"/>
                </a:solidFill>
              </a:rPr>
              <a:t>Synchronisation</a:t>
            </a:r>
            <a:r>
              <a:rPr lang="en-US" sz="1400" b="1" dirty="0" smtClean="0">
                <a:solidFill>
                  <a:srgbClr val="D60093"/>
                </a:solidFill>
              </a:rPr>
              <a:t> test and initial background measurements.</a:t>
            </a:r>
          </a:p>
          <a:p>
            <a:pPr>
              <a:buFont typeface="Wingdings" pitchFamily="2" charset="2"/>
              <a:buChar char="§"/>
            </a:pPr>
            <a:r>
              <a:rPr lang="en-US" sz="1400" b="1" dirty="0" err="1" smtClean="0">
                <a:solidFill>
                  <a:srgbClr val="D60093"/>
                </a:solidFill>
              </a:rPr>
              <a:t>Finalise</a:t>
            </a:r>
            <a:r>
              <a:rPr lang="en-US" sz="1400" b="1" dirty="0" smtClean="0">
                <a:solidFill>
                  <a:srgbClr val="D60093"/>
                </a:solidFill>
              </a:rPr>
              <a:t> design of data acquisition for luminosity monitoring</a:t>
            </a:r>
            <a:endParaRPr lang="en-US" sz="1400" b="1" dirty="0">
              <a:solidFill>
                <a:srgbClr val="D60093"/>
              </a:solidFill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sz="half" idx="1"/>
          </p:nvPr>
        </p:nvSpPr>
        <p:spPr>
          <a:xfrm>
            <a:off x="3563888" y="5373216"/>
            <a:ext cx="4104456" cy="1224136"/>
          </a:xfrm>
          <a:solidFill>
            <a:schemeClr val="bg1"/>
          </a:solidFill>
          <a:ln w="38100">
            <a:solidFill>
              <a:srgbClr val="FF6600"/>
            </a:solidFill>
          </a:ln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en-US" sz="1600" b="1" dirty="0">
                <a:solidFill>
                  <a:srgbClr val="00B050"/>
                </a:solidFill>
              </a:rPr>
              <a:t>2016: </a:t>
            </a:r>
          </a:p>
          <a:p>
            <a:pPr>
              <a:buFont typeface="Wingdings" pitchFamily="2" charset="2"/>
              <a:buChar char="§"/>
            </a:pPr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</a:rPr>
              <a:t>First </a:t>
            </a:r>
            <a:r>
              <a:rPr lang="en-US" sz="1400" b="1" dirty="0">
                <a:solidFill>
                  <a:schemeClr val="accent6">
                    <a:lumMod val="75000"/>
                  </a:schemeClr>
                </a:solidFill>
              </a:rPr>
              <a:t>data  </a:t>
            </a:r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</a:rPr>
              <a:t>for luminosity monitoring</a:t>
            </a:r>
          </a:p>
          <a:p>
            <a:pPr>
              <a:buFont typeface="Wingdings" pitchFamily="2" charset="2"/>
              <a:buChar char="§"/>
            </a:pPr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</a:rPr>
              <a:t>Analysis</a:t>
            </a:r>
            <a:r>
              <a:rPr lang="en-US" sz="14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</a:rPr>
              <a:t>(</a:t>
            </a:r>
            <a:r>
              <a:rPr lang="en-US" sz="1400" b="1" dirty="0" err="1" smtClean="0">
                <a:solidFill>
                  <a:schemeClr val="accent6">
                    <a:lumMod val="75000"/>
                  </a:schemeClr>
                </a:solidFill>
              </a:rPr>
              <a:t>Dima’s</a:t>
            </a:r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</a:rPr>
              <a:t> PhD)</a:t>
            </a:r>
          </a:p>
          <a:p>
            <a:pPr>
              <a:buFont typeface="Wingdings" pitchFamily="2" charset="2"/>
              <a:buChar char="§"/>
            </a:pPr>
            <a:r>
              <a:rPr lang="en-US" sz="1400" b="1" dirty="0" err="1" smtClean="0">
                <a:solidFill>
                  <a:schemeClr val="accent6">
                    <a:lumMod val="75000"/>
                  </a:schemeClr>
                </a:solidFill>
              </a:rPr>
              <a:t>Optimisation</a:t>
            </a:r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</a:rPr>
              <a:t> in context of luminosity feedback</a:t>
            </a:r>
            <a:endParaRPr lang="en-US" sz="1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4" name="Connecteur droit avec flèche 3"/>
          <p:cNvCxnSpPr/>
          <p:nvPr/>
        </p:nvCxnSpPr>
        <p:spPr>
          <a:xfrm flipV="1">
            <a:off x="5508104" y="476672"/>
            <a:ext cx="0" cy="93610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avec flèche 12"/>
          <p:cNvCxnSpPr/>
          <p:nvPr/>
        </p:nvCxnSpPr>
        <p:spPr>
          <a:xfrm flipV="1">
            <a:off x="5940152" y="476672"/>
            <a:ext cx="0" cy="2160240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avec flèche 13"/>
          <p:cNvCxnSpPr/>
          <p:nvPr/>
        </p:nvCxnSpPr>
        <p:spPr>
          <a:xfrm flipV="1">
            <a:off x="6660232" y="476672"/>
            <a:ext cx="0" cy="3744416"/>
          </a:xfrm>
          <a:prstGeom prst="straightConnector1">
            <a:avLst/>
          </a:prstGeom>
          <a:ln w="38100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/>
          <p:cNvCxnSpPr/>
          <p:nvPr/>
        </p:nvCxnSpPr>
        <p:spPr>
          <a:xfrm flipV="1">
            <a:off x="7668344" y="476672"/>
            <a:ext cx="0" cy="4968552"/>
          </a:xfrm>
          <a:prstGeom prst="straightConnector1">
            <a:avLst/>
          </a:prstGeom>
          <a:ln w="381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669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141984"/>
            <a:ext cx="8229600" cy="1143000"/>
          </a:xfrm>
        </p:spPr>
        <p:txBody>
          <a:bodyPr/>
          <a:lstStyle/>
          <a:p>
            <a:r>
              <a:rPr lang="en-US" dirty="0" smtClean="0"/>
              <a:t>Extra slides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680864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7" descr="atf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-100013"/>
            <a:ext cx="9288463" cy="7200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5151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magi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75" y="-3108325"/>
            <a:ext cx="127000" cy="12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1" name="Rectangle 12" descr="11"/>
          <p:cNvSpPr>
            <a:spLocks noChangeArrowheads="1"/>
          </p:cNvSpPr>
          <p:nvPr/>
        </p:nvSpPr>
        <p:spPr bwMode="auto">
          <a:xfrm>
            <a:off x="-1588" y="227013"/>
            <a:ext cx="1784351" cy="24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fr-FR" sz="1100" b="1">
                <a:ea typeface="MS Mincho" pitchFamily="49" charset="-128"/>
                <a:cs typeface="Times New Roman" pitchFamily="18" charset="0"/>
              </a:rPr>
              <a:t>Parameters</a:t>
            </a:r>
            <a:endParaRPr lang="en-GB" altLang="fr-FR" sz="1800">
              <a:ea typeface="MS Mincho" pitchFamily="49" charset="-128"/>
              <a:cs typeface="Times New Roman" pitchFamily="18" charset="0"/>
            </a:endParaRPr>
          </a:p>
        </p:txBody>
      </p:sp>
      <p:sp>
        <p:nvSpPr>
          <p:cNvPr id="7172" name="Rectangle 13" descr="12"/>
          <p:cNvSpPr>
            <a:spLocks noChangeArrowheads="1"/>
          </p:cNvSpPr>
          <p:nvPr/>
        </p:nvSpPr>
        <p:spPr bwMode="auto">
          <a:xfrm>
            <a:off x="1782763" y="141288"/>
            <a:ext cx="1395412" cy="33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fr-FR" sz="2000" b="1">
                <a:solidFill>
                  <a:srgbClr val="009900"/>
                </a:solidFill>
                <a:ea typeface="MS Mincho" pitchFamily="49" charset="-128"/>
                <a:cs typeface="Times New Roman" pitchFamily="18" charset="0"/>
              </a:rPr>
              <a:t>ATF2</a:t>
            </a:r>
          </a:p>
        </p:txBody>
      </p:sp>
      <p:sp>
        <p:nvSpPr>
          <p:cNvPr id="7173" name="Rectangle 14" descr="13"/>
          <p:cNvSpPr>
            <a:spLocks noChangeArrowheads="1"/>
          </p:cNvSpPr>
          <p:nvPr/>
        </p:nvSpPr>
        <p:spPr bwMode="auto">
          <a:xfrm>
            <a:off x="3178175" y="176213"/>
            <a:ext cx="1397000" cy="33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fr-FR" sz="1600" b="1">
                <a:solidFill>
                  <a:srgbClr val="0000CC"/>
                </a:solidFill>
                <a:ea typeface="MS Mincho" pitchFamily="49" charset="-128"/>
                <a:cs typeface="Times New Roman" pitchFamily="18" charset="0"/>
              </a:rPr>
              <a:t>ILC</a:t>
            </a:r>
          </a:p>
        </p:txBody>
      </p:sp>
      <p:sp>
        <p:nvSpPr>
          <p:cNvPr id="7174" name="Rectangle 15" descr="14"/>
          <p:cNvSpPr>
            <a:spLocks noChangeArrowheads="1"/>
          </p:cNvSpPr>
          <p:nvPr/>
        </p:nvSpPr>
        <p:spPr bwMode="auto">
          <a:xfrm>
            <a:off x="4575175" y="176213"/>
            <a:ext cx="1266825" cy="33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fr-FR" sz="1600" b="1">
                <a:solidFill>
                  <a:srgbClr val="0000CC"/>
                </a:solidFill>
                <a:ea typeface="MS Mincho" pitchFamily="49" charset="-128"/>
                <a:cs typeface="Times New Roman" pitchFamily="18" charset="0"/>
              </a:rPr>
              <a:t>CLIC</a:t>
            </a:r>
          </a:p>
        </p:txBody>
      </p:sp>
      <p:sp>
        <p:nvSpPr>
          <p:cNvPr id="7175" name="Rectangle 16" descr="15"/>
          <p:cNvSpPr>
            <a:spLocks noChangeArrowheads="1"/>
          </p:cNvSpPr>
          <p:nvPr/>
        </p:nvSpPr>
        <p:spPr bwMode="auto">
          <a:xfrm>
            <a:off x="-1588" y="511175"/>
            <a:ext cx="1784351" cy="25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fr-FR" sz="1100">
                <a:ea typeface="MS Mincho" pitchFamily="49" charset="-128"/>
                <a:cs typeface="Times New Roman" pitchFamily="18" charset="0"/>
              </a:rPr>
              <a:t>Beam Energy [GeV]</a:t>
            </a:r>
            <a:endParaRPr lang="en-GB" altLang="fr-FR" sz="1800">
              <a:ea typeface="MS Mincho" pitchFamily="49" charset="-128"/>
              <a:cs typeface="Times New Roman" pitchFamily="18" charset="0"/>
            </a:endParaRPr>
          </a:p>
        </p:txBody>
      </p:sp>
      <p:sp>
        <p:nvSpPr>
          <p:cNvPr id="7176" name="Rectangle 17" descr="16"/>
          <p:cNvSpPr>
            <a:spLocks noChangeArrowheads="1"/>
          </p:cNvSpPr>
          <p:nvPr/>
        </p:nvSpPr>
        <p:spPr bwMode="auto">
          <a:xfrm>
            <a:off x="1727200" y="511175"/>
            <a:ext cx="1395413" cy="25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fr-FR" sz="1100">
                <a:ea typeface="MS Mincho" pitchFamily="49" charset="-128"/>
                <a:cs typeface="Times New Roman" pitchFamily="18" charset="0"/>
              </a:rPr>
              <a:t>1.3</a:t>
            </a:r>
            <a:endParaRPr lang="en-GB" altLang="fr-FR" sz="1800">
              <a:ea typeface="MS Mincho" pitchFamily="49" charset="-128"/>
              <a:cs typeface="Times New Roman" pitchFamily="18" charset="0"/>
            </a:endParaRPr>
          </a:p>
        </p:txBody>
      </p:sp>
      <p:sp>
        <p:nvSpPr>
          <p:cNvPr id="7177" name="Rectangle 18" descr="17"/>
          <p:cNvSpPr>
            <a:spLocks noChangeArrowheads="1"/>
          </p:cNvSpPr>
          <p:nvPr/>
        </p:nvSpPr>
        <p:spPr bwMode="auto">
          <a:xfrm>
            <a:off x="3178175" y="511175"/>
            <a:ext cx="1397000" cy="25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fr-FR" sz="1100">
                <a:ea typeface="MS Mincho" pitchFamily="49" charset="-128"/>
                <a:cs typeface="Times New Roman" pitchFamily="18" charset="0"/>
              </a:rPr>
              <a:t>250</a:t>
            </a:r>
            <a:endParaRPr lang="en-GB" altLang="fr-FR" sz="1800">
              <a:ea typeface="MS Mincho" pitchFamily="49" charset="-128"/>
              <a:cs typeface="Times New Roman" pitchFamily="18" charset="0"/>
            </a:endParaRPr>
          </a:p>
        </p:txBody>
      </p:sp>
      <p:sp>
        <p:nvSpPr>
          <p:cNvPr id="7178" name="Rectangle 19" descr="18"/>
          <p:cNvSpPr>
            <a:spLocks noChangeArrowheads="1"/>
          </p:cNvSpPr>
          <p:nvPr/>
        </p:nvSpPr>
        <p:spPr bwMode="auto">
          <a:xfrm>
            <a:off x="4575175" y="511175"/>
            <a:ext cx="1266825" cy="25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fr-FR" sz="1100">
                <a:ea typeface="MS Mincho" pitchFamily="49" charset="-128"/>
                <a:cs typeface="Times New Roman" pitchFamily="18" charset="0"/>
              </a:rPr>
              <a:t>1500</a:t>
            </a:r>
            <a:endParaRPr lang="en-GB" altLang="fr-FR" sz="1800">
              <a:ea typeface="MS Mincho" pitchFamily="49" charset="-128"/>
              <a:cs typeface="Times New Roman" pitchFamily="18" charset="0"/>
            </a:endParaRPr>
          </a:p>
        </p:txBody>
      </p:sp>
      <p:sp>
        <p:nvSpPr>
          <p:cNvPr id="7179" name="Rectangle 20" descr="19"/>
          <p:cNvSpPr>
            <a:spLocks noChangeArrowheads="1"/>
          </p:cNvSpPr>
          <p:nvPr/>
        </p:nvSpPr>
        <p:spPr bwMode="auto">
          <a:xfrm>
            <a:off x="-1588" y="769938"/>
            <a:ext cx="1784351" cy="258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fr-FR" sz="1100">
                <a:ea typeface="MS Mincho" pitchFamily="49" charset="-128"/>
                <a:cs typeface="Times New Roman" pitchFamily="18" charset="0"/>
              </a:rPr>
              <a:t>L* [m]</a:t>
            </a:r>
            <a:endParaRPr lang="en-GB" altLang="fr-FR" sz="1800">
              <a:ea typeface="MS Mincho" pitchFamily="49" charset="-128"/>
              <a:cs typeface="Times New Roman" pitchFamily="18" charset="0"/>
            </a:endParaRPr>
          </a:p>
        </p:txBody>
      </p:sp>
      <p:sp>
        <p:nvSpPr>
          <p:cNvPr id="7180" name="Rectangle 21" descr="20"/>
          <p:cNvSpPr>
            <a:spLocks noChangeArrowheads="1"/>
          </p:cNvSpPr>
          <p:nvPr/>
        </p:nvSpPr>
        <p:spPr bwMode="auto">
          <a:xfrm>
            <a:off x="1782763" y="769938"/>
            <a:ext cx="1395412" cy="258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fr-FR" sz="1100">
                <a:ea typeface="MS Mincho" pitchFamily="49" charset="-128"/>
                <a:cs typeface="Times New Roman" pitchFamily="18" charset="0"/>
              </a:rPr>
              <a:t>1</a:t>
            </a:r>
            <a:endParaRPr lang="en-GB" altLang="fr-FR" sz="1800">
              <a:ea typeface="MS Mincho" pitchFamily="49" charset="-128"/>
              <a:cs typeface="Times New Roman" pitchFamily="18" charset="0"/>
            </a:endParaRPr>
          </a:p>
        </p:txBody>
      </p:sp>
      <p:sp>
        <p:nvSpPr>
          <p:cNvPr id="7181" name="Rectangle 22" descr="21"/>
          <p:cNvSpPr>
            <a:spLocks noChangeArrowheads="1"/>
          </p:cNvSpPr>
          <p:nvPr/>
        </p:nvSpPr>
        <p:spPr bwMode="auto">
          <a:xfrm>
            <a:off x="3178175" y="769938"/>
            <a:ext cx="1397000" cy="258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fr-FR" sz="1100">
                <a:ea typeface="MS Mincho" pitchFamily="49" charset="-128"/>
                <a:cs typeface="Times New Roman" pitchFamily="18" charset="0"/>
              </a:rPr>
              <a:t>3.5 - 4.5</a:t>
            </a:r>
            <a:endParaRPr lang="en-GB" altLang="fr-FR" sz="1800">
              <a:ea typeface="MS Mincho" pitchFamily="49" charset="-128"/>
              <a:cs typeface="Times New Roman" pitchFamily="18" charset="0"/>
            </a:endParaRPr>
          </a:p>
        </p:txBody>
      </p:sp>
      <p:sp>
        <p:nvSpPr>
          <p:cNvPr id="7182" name="Rectangle 23" descr="22"/>
          <p:cNvSpPr>
            <a:spLocks noChangeArrowheads="1"/>
          </p:cNvSpPr>
          <p:nvPr/>
        </p:nvSpPr>
        <p:spPr bwMode="auto">
          <a:xfrm>
            <a:off x="4575175" y="769938"/>
            <a:ext cx="1266825" cy="258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fr-FR" sz="1100">
                <a:ea typeface="MS Mincho" pitchFamily="49" charset="-128"/>
                <a:cs typeface="Times New Roman" pitchFamily="18" charset="0"/>
              </a:rPr>
              <a:t>3.5</a:t>
            </a:r>
            <a:endParaRPr lang="en-GB" altLang="fr-FR" sz="1800">
              <a:ea typeface="MS Mincho" pitchFamily="49" charset="-128"/>
              <a:cs typeface="Times New Roman" pitchFamily="18" charset="0"/>
            </a:endParaRPr>
          </a:p>
        </p:txBody>
      </p:sp>
      <p:sp>
        <p:nvSpPr>
          <p:cNvPr id="7183" name="Rectangle 24" descr="23"/>
          <p:cNvSpPr>
            <a:spLocks noChangeArrowheads="1"/>
          </p:cNvSpPr>
          <p:nvPr/>
        </p:nvSpPr>
        <p:spPr bwMode="auto">
          <a:xfrm>
            <a:off x="-1588" y="1028700"/>
            <a:ext cx="1784351" cy="3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fr-FR" sz="1100">
                <a:ea typeface="MS Mincho" pitchFamily="49" charset="-128"/>
                <a:cs typeface="Times New Roman" pitchFamily="18" charset="0"/>
                <a:sym typeface="Symbol" pitchFamily="18" charset="2"/>
              </a:rPr>
              <a:t></a:t>
            </a:r>
            <a:r>
              <a:rPr lang="en-GB" altLang="fr-FR" sz="1100" baseline="-30000">
                <a:ea typeface="MS Mincho" pitchFamily="49" charset="-128"/>
                <a:cs typeface="Times New Roman" pitchFamily="18" charset="0"/>
              </a:rPr>
              <a:t>x/y</a:t>
            </a:r>
            <a:r>
              <a:rPr lang="en-GB" altLang="fr-FR" sz="1100">
                <a:ea typeface="MS Mincho" pitchFamily="49" charset="-128"/>
                <a:cs typeface="Times New Roman" pitchFamily="18" charset="0"/>
              </a:rPr>
              <a:t> [m.rad]</a:t>
            </a:r>
            <a:endParaRPr lang="en-GB" altLang="fr-FR" sz="1800">
              <a:ea typeface="MS Mincho" pitchFamily="49" charset="-128"/>
              <a:cs typeface="Times New Roman" pitchFamily="18" charset="0"/>
            </a:endParaRPr>
          </a:p>
        </p:txBody>
      </p:sp>
      <p:sp>
        <p:nvSpPr>
          <p:cNvPr id="7184" name="Rectangle 25" descr="24"/>
          <p:cNvSpPr>
            <a:spLocks noChangeArrowheads="1"/>
          </p:cNvSpPr>
          <p:nvPr/>
        </p:nvSpPr>
        <p:spPr bwMode="auto">
          <a:xfrm>
            <a:off x="1782763" y="1028700"/>
            <a:ext cx="1395412" cy="3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fr-FR" sz="1400" b="1">
                <a:solidFill>
                  <a:srgbClr val="FF6600"/>
                </a:solidFill>
                <a:ea typeface="MS Mincho" pitchFamily="49" charset="-128"/>
                <a:cs typeface="Times New Roman" pitchFamily="18" charset="0"/>
              </a:rPr>
              <a:t>5 10</a:t>
            </a:r>
            <a:r>
              <a:rPr lang="en-GB" altLang="fr-FR" sz="1400" b="1" baseline="30000">
                <a:solidFill>
                  <a:srgbClr val="FF6600"/>
                </a:solidFill>
                <a:ea typeface="MS Mincho" pitchFamily="49" charset="-128"/>
                <a:cs typeface="Times New Roman" pitchFamily="18" charset="0"/>
              </a:rPr>
              <a:t>-6</a:t>
            </a:r>
            <a:r>
              <a:rPr lang="en-GB" altLang="fr-FR" sz="1400" b="1">
                <a:solidFill>
                  <a:srgbClr val="FF6600"/>
                </a:solidFill>
                <a:ea typeface="MS Mincho" pitchFamily="49" charset="-128"/>
                <a:cs typeface="Times New Roman" pitchFamily="18" charset="0"/>
              </a:rPr>
              <a:t> / 3 10</a:t>
            </a:r>
            <a:r>
              <a:rPr lang="en-GB" altLang="fr-FR" sz="1400" b="1" baseline="30000">
                <a:solidFill>
                  <a:srgbClr val="FF6600"/>
                </a:solidFill>
                <a:ea typeface="MS Mincho" pitchFamily="49" charset="-128"/>
                <a:cs typeface="Times New Roman" pitchFamily="18" charset="0"/>
              </a:rPr>
              <a:t>-8</a:t>
            </a:r>
          </a:p>
        </p:txBody>
      </p:sp>
      <p:sp>
        <p:nvSpPr>
          <p:cNvPr id="7185" name="Rectangle 26" descr="25"/>
          <p:cNvSpPr>
            <a:spLocks noChangeArrowheads="1"/>
          </p:cNvSpPr>
          <p:nvPr/>
        </p:nvSpPr>
        <p:spPr bwMode="auto">
          <a:xfrm>
            <a:off x="3178175" y="1028700"/>
            <a:ext cx="1397000" cy="3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fr-FR" sz="1400" b="1">
                <a:solidFill>
                  <a:srgbClr val="FF6600"/>
                </a:solidFill>
                <a:ea typeface="MS Mincho" pitchFamily="49" charset="-128"/>
                <a:cs typeface="Times New Roman" pitchFamily="18" charset="0"/>
              </a:rPr>
              <a:t>10</a:t>
            </a:r>
            <a:r>
              <a:rPr lang="en-GB" altLang="fr-FR" sz="1400" b="1" baseline="30000">
                <a:solidFill>
                  <a:srgbClr val="FF6600"/>
                </a:solidFill>
                <a:ea typeface="MS Mincho" pitchFamily="49" charset="-128"/>
                <a:cs typeface="Times New Roman" pitchFamily="18" charset="0"/>
              </a:rPr>
              <a:t>-5</a:t>
            </a:r>
            <a:r>
              <a:rPr lang="en-GB" altLang="fr-FR" sz="1400" b="1">
                <a:solidFill>
                  <a:srgbClr val="FF6600"/>
                </a:solidFill>
                <a:ea typeface="MS Mincho" pitchFamily="49" charset="-128"/>
                <a:cs typeface="Times New Roman" pitchFamily="18" charset="0"/>
              </a:rPr>
              <a:t> / 4 10</a:t>
            </a:r>
            <a:r>
              <a:rPr lang="en-GB" altLang="fr-FR" sz="1400" b="1" baseline="30000">
                <a:solidFill>
                  <a:srgbClr val="FF6600"/>
                </a:solidFill>
                <a:ea typeface="MS Mincho" pitchFamily="49" charset="-128"/>
                <a:cs typeface="Times New Roman" pitchFamily="18" charset="0"/>
              </a:rPr>
              <a:t>-8</a:t>
            </a:r>
          </a:p>
        </p:txBody>
      </p:sp>
      <p:sp>
        <p:nvSpPr>
          <p:cNvPr id="7186" name="Rectangle 27" descr="26"/>
          <p:cNvSpPr>
            <a:spLocks noChangeArrowheads="1"/>
          </p:cNvSpPr>
          <p:nvPr/>
        </p:nvSpPr>
        <p:spPr bwMode="auto">
          <a:xfrm>
            <a:off x="4402138" y="1028700"/>
            <a:ext cx="1411287" cy="31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fr-FR" sz="1400" b="1">
                <a:solidFill>
                  <a:srgbClr val="FF6600"/>
                </a:solidFill>
                <a:ea typeface="MS Mincho" pitchFamily="49" charset="-128"/>
                <a:cs typeface="Times New Roman" pitchFamily="18" charset="0"/>
              </a:rPr>
              <a:t>6.6 10</a:t>
            </a:r>
            <a:r>
              <a:rPr lang="en-GB" altLang="fr-FR" sz="1400" b="1" baseline="30000">
                <a:solidFill>
                  <a:srgbClr val="FF6600"/>
                </a:solidFill>
                <a:ea typeface="MS Mincho" pitchFamily="49" charset="-128"/>
                <a:cs typeface="Times New Roman" pitchFamily="18" charset="0"/>
              </a:rPr>
              <a:t>-7</a:t>
            </a:r>
            <a:r>
              <a:rPr lang="en-GB" altLang="fr-FR" sz="1400" b="1">
                <a:solidFill>
                  <a:srgbClr val="FF6600"/>
                </a:solidFill>
                <a:ea typeface="MS Mincho" pitchFamily="49" charset="-128"/>
                <a:cs typeface="Times New Roman" pitchFamily="18" charset="0"/>
              </a:rPr>
              <a:t> / 2 10</a:t>
            </a:r>
            <a:r>
              <a:rPr lang="en-GB" altLang="fr-FR" sz="1400" b="1" baseline="30000">
                <a:solidFill>
                  <a:srgbClr val="FF6600"/>
                </a:solidFill>
                <a:ea typeface="MS Mincho" pitchFamily="49" charset="-128"/>
                <a:cs typeface="Times New Roman" pitchFamily="18" charset="0"/>
              </a:rPr>
              <a:t>-8</a:t>
            </a:r>
          </a:p>
        </p:txBody>
      </p:sp>
      <p:sp>
        <p:nvSpPr>
          <p:cNvPr id="7187" name="Rectangle 28" descr="27"/>
          <p:cNvSpPr>
            <a:spLocks noChangeArrowheads="1"/>
          </p:cNvSpPr>
          <p:nvPr/>
        </p:nvSpPr>
        <p:spPr bwMode="auto">
          <a:xfrm>
            <a:off x="-1588" y="1331913"/>
            <a:ext cx="1784351" cy="303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fr-FR" sz="1100">
                <a:ea typeface="MS Mincho" pitchFamily="49" charset="-128"/>
                <a:cs typeface="Times New Roman" pitchFamily="18" charset="0"/>
              </a:rPr>
              <a:t>IP </a:t>
            </a:r>
            <a:r>
              <a:rPr lang="en-GB" altLang="fr-FR" sz="1100">
                <a:ea typeface="MS Mincho" pitchFamily="49" charset="-128"/>
                <a:cs typeface="Times New Roman" pitchFamily="18" charset="0"/>
                <a:sym typeface="Symbol" pitchFamily="18" charset="2"/>
              </a:rPr>
              <a:t></a:t>
            </a:r>
            <a:r>
              <a:rPr lang="en-GB" altLang="fr-FR" sz="1100" baseline="-30000">
                <a:ea typeface="MS Mincho" pitchFamily="49" charset="-128"/>
                <a:cs typeface="Times New Roman" pitchFamily="18" charset="0"/>
              </a:rPr>
              <a:t>x/y</a:t>
            </a:r>
            <a:r>
              <a:rPr lang="en-GB" altLang="fr-FR" sz="1100">
                <a:ea typeface="MS Mincho" pitchFamily="49" charset="-128"/>
                <a:cs typeface="Times New Roman" pitchFamily="18" charset="0"/>
              </a:rPr>
              <a:t> [mm]</a:t>
            </a:r>
            <a:endParaRPr lang="en-GB" altLang="fr-FR" sz="1800">
              <a:ea typeface="MS Mincho" pitchFamily="49" charset="-128"/>
              <a:cs typeface="Times New Roman" pitchFamily="18" charset="0"/>
            </a:endParaRPr>
          </a:p>
        </p:txBody>
      </p:sp>
      <p:sp>
        <p:nvSpPr>
          <p:cNvPr id="7188" name="Rectangle 29" descr="28"/>
          <p:cNvSpPr>
            <a:spLocks noChangeArrowheads="1"/>
          </p:cNvSpPr>
          <p:nvPr/>
        </p:nvSpPr>
        <p:spPr bwMode="auto">
          <a:xfrm>
            <a:off x="1782763" y="1331913"/>
            <a:ext cx="1395412" cy="303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fr-FR" sz="1400" b="1">
                <a:solidFill>
                  <a:srgbClr val="FF6600"/>
                </a:solidFill>
                <a:ea typeface="MS Mincho" pitchFamily="49" charset="-128"/>
                <a:cs typeface="Times New Roman" pitchFamily="18" charset="0"/>
              </a:rPr>
              <a:t>4 / 0.1</a:t>
            </a:r>
          </a:p>
        </p:txBody>
      </p:sp>
      <p:sp>
        <p:nvSpPr>
          <p:cNvPr id="7189" name="Rectangle 30" descr="29"/>
          <p:cNvSpPr>
            <a:spLocks noChangeArrowheads="1"/>
          </p:cNvSpPr>
          <p:nvPr/>
        </p:nvSpPr>
        <p:spPr bwMode="auto">
          <a:xfrm>
            <a:off x="3178175" y="1331913"/>
            <a:ext cx="1397000" cy="303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fr-FR" sz="1400" b="1">
                <a:solidFill>
                  <a:srgbClr val="FF6600"/>
                </a:solidFill>
                <a:ea typeface="MS Mincho" pitchFamily="49" charset="-128"/>
                <a:cs typeface="Times New Roman" pitchFamily="18" charset="0"/>
              </a:rPr>
              <a:t>21 / 0.4</a:t>
            </a:r>
          </a:p>
        </p:txBody>
      </p:sp>
      <p:sp>
        <p:nvSpPr>
          <p:cNvPr id="7190" name="Rectangle 31" descr="30"/>
          <p:cNvSpPr>
            <a:spLocks noChangeArrowheads="1"/>
          </p:cNvSpPr>
          <p:nvPr/>
        </p:nvSpPr>
        <p:spPr bwMode="auto">
          <a:xfrm>
            <a:off x="4575175" y="1331913"/>
            <a:ext cx="1266825" cy="303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fr-FR" sz="1400" b="1">
                <a:solidFill>
                  <a:srgbClr val="FF6600"/>
                </a:solidFill>
                <a:ea typeface="MS Mincho" pitchFamily="49" charset="-128"/>
                <a:cs typeface="Times New Roman" pitchFamily="18" charset="0"/>
              </a:rPr>
              <a:t>6.9 / 0.07</a:t>
            </a:r>
          </a:p>
        </p:txBody>
      </p:sp>
      <p:sp>
        <p:nvSpPr>
          <p:cNvPr id="7191" name="Rectangle 32" descr="31"/>
          <p:cNvSpPr>
            <a:spLocks noChangeArrowheads="1"/>
          </p:cNvSpPr>
          <p:nvPr/>
        </p:nvSpPr>
        <p:spPr bwMode="auto">
          <a:xfrm>
            <a:off x="-1588" y="1635125"/>
            <a:ext cx="1784351" cy="25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fr-FR" sz="1100">
                <a:ea typeface="MS Mincho" pitchFamily="49" charset="-128"/>
                <a:cs typeface="Times New Roman" pitchFamily="18" charset="0"/>
              </a:rPr>
              <a:t>IP </a:t>
            </a:r>
            <a:r>
              <a:rPr lang="en-GB" altLang="fr-FR" sz="1100">
                <a:ea typeface="MS Mincho" pitchFamily="49" charset="-128"/>
                <a:cs typeface="Times New Roman" pitchFamily="18" charset="0"/>
                <a:sym typeface="Symbol" pitchFamily="18" charset="2"/>
              </a:rPr>
              <a:t></a:t>
            </a:r>
            <a:r>
              <a:rPr lang="en-GB" altLang="fr-FR" sz="1100">
                <a:ea typeface="MS Mincho" pitchFamily="49" charset="-128"/>
                <a:cs typeface="Times New Roman" pitchFamily="18" charset="0"/>
              </a:rPr>
              <a:t>’ [rad]</a:t>
            </a:r>
            <a:endParaRPr lang="en-GB" altLang="fr-FR" sz="1800">
              <a:ea typeface="MS Mincho" pitchFamily="49" charset="-128"/>
              <a:cs typeface="Times New Roman" pitchFamily="18" charset="0"/>
            </a:endParaRPr>
          </a:p>
        </p:txBody>
      </p:sp>
      <p:sp>
        <p:nvSpPr>
          <p:cNvPr id="7192" name="Rectangle 33" descr="32"/>
          <p:cNvSpPr>
            <a:spLocks noChangeArrowheads="1"/>
          </p:cNvSpPr>
          <p:nvPr/>
        </p:nvSpPr>
        <p:spPr bwMode="auto">
          <a:xfrm>
            <a:off x="1782763" y="1635125"/>
            <a:ext cx="1395412" cy="25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fr-FR" sz="1100">
                <a:ea typeface="MS Mincho" pitchFamily="49" charset="-128"/>
                <a:cs typeface="Times New Roman" pitchFamily="18" charset="0"/>
              </a:rPr>
              <a:t>0.14</a:t>
            </a:r>
            <a:endParaRPr lang="en-GB" altLang="fr-FR" sz="1800">
              <a:ea typeface="MS Mincho" pitchFamily="49" charset="-128"/>
              <a:cs typeface="Times New Roman" pitchFamily="18" charset="0"/>
            </a:endParaRPr>
          </a:p>
        </p:txBody>
      </p:sp>
      <p:sp>
        <p:nvSpPr>
          <p:cNvPr id="7193" name="Rectangle 34" descr="33"/>
          <p:cNvSpPr>
            <a:spLocks noChangeArrowheads="1"/>
          </p:cNvSpPr>
          <p:nvPr/>
        </p:nvSpPr>
        <p:spPr bwMode="auto">
          <a:xfrm>
            <a:off x="3178175" y="1635125"/>
            <a:ext cx="1397000" cy="25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fr-FR" sz="1100">
                <a:ea typeface="MS Mincho" pitchFamily="49" charset="-128"/>
                <a:cs typeface="Times New Roman" pitchFamily="18" charset="0"/>
              </a:rPr>
              <a:t>0.0094</a:t>
            </a:r>
            <a:endParaRPr lang="en-GB" altLang="fr-FR" sz="1800">
              <a:ea typeface="MS Mincho" pitchFamily="49" charset="-128"/>
              <a:cs typeface="Times New Roman" pitchFamily="18" charset="0"/>
            </a:endParaRPr>
          </a:p>
        </p:txBody>
      </p:sp>
      <p:sp>
        <p:nvSpPr>
          <p:cNvPr id="7194" name="Rectangle 35" descr="34"/>
          <p:cNvSpPr>
            <a:spLocks noChangeArrowheads="1"/>
          </p:cNvSpPr>
          <p:nvPr/>
        </p:nvSpPr>
        <p:spPr bwMode="auto">
          <a:xfrm>
            <a:off x="4575175" y="1635125"/>
            <a:ext cx="1266825" cy="25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fr-FR" sz="1100">
                <a:ea typeface="MS Mincho" pitchFamily="49" charset="-128"/>
                <a:cs typeface="Times New Roman" pitchFamily="18" charset="0"/>
              </a:rPr>
              <a:t>0.00144</a:t>
            </a:r>
            <a:endParaRPr lang="en-GB" altLang="fr-FR" sz="1800">
              <a:ea typeface="MS Mincho" pitchFamily="49" charset="-128"/>
              <a:cs typeface="Times New Roman" pitchFamily="18" charset="0"/>
            </a:endParaRPr>
          </a:p>
        </p:txBody>
      </p:sp>
      <p:sp>
        <p:nvSpPr>
          <p:cNvPr id="7195" name="Rectangle 36" descr="35"/>
          <p:cNvSpPr>
            <a:spLocks noChangeArrowheads="1"/>
          </p:cNvSpPr>
          <p:nvPr/>
        </p:nvSpPr>
        <p:spPr bwMode="auto">
          <a:xfrm>
            <a:off x="-1588" y="1893888"/>
            <a:ext cx="1784351" cy="29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fr-FR" sz="1100">
                <a:ea typeface="MS Mincho" pitchFamily="49" charset="-128"/>
                <a:cs typeface="Times New Roman" pitchFamily="18" charset="0"/>
                <a:sym typeface="Symbol" pitchFamily="18" charset="2"/>
              </a:rPr>
              <a:t></a:t>
            </a:r>
            <a:r>
              <a:rPr lang="en-GB" altLang="fr-FR" sz="1100" baseline="-30000">
                <a:ea typeface="MS Mincho" pitchFamily="49" charset="-128"/>
                <a:cs typeface="Times New Roman" pitchFamily="18" charset="0"/>
              </a:rPr>
              <a:t>E</a:t>
            </a:r>
            <a:r>
              <a:rPr lang="en-GB" altLang="fr-FR" sz="1100">
                <a:ea typeface="MS Mincho" pitchFamily="49" charset="-128"/>
                <a:cs typeface="Times New Roman" pitchFamily="18" charset="0"/>
              </a:rPr>
              <a:t> [%]</a:t>
            </a:r>
            <a:endParaRPr lang="en-GB" altLang="fr-FR" sz="1800">
              <a:ea typeface="MS Mincho" pitchFamily="49" charset="-128"/>
              <a:cs typeface="Times New Roman" pitchFamily="18" charset="0"/>
            </a:endParaRPr>
          </a:p>
        </p:txBody>
      </p:sp>
      <p:sp>
        <p:nvSpPr>
          <p:cNvPr id="7196" name="Rectangle 37" descr="36"/>
          <p:cNvSpPr>
            <a:spLocks noChangeArrowheads="1"/>
          </p:cNvSpPr>
          <p:nvPr/>
        </p:nvSpPr>
        <p:spPr bwMode="auto">
          <a:xfrm>
            <a:off x="1782763" y="1893888"/>
            <a:ext cx="1395412" cy="29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fr-FR" sz="1100">
                <a:ea typeface="MS Mincho" pitchFamily="49" charset="-128"/>
                <a:cs typeface="Times New Roman" pitchFamily="18" charset="0"/>
              </a:rPr>
              <a:t>~ 0.1</a:t>
            </a:r>
            <a:endParaRPr lang="en-GB" altLang="fr-FR" sz="1800">
              <a:ea typeface="MS Mincho" pitchFamily="49" charset="-128"/>
              <a:cs typeface="Times New Roman" pitchFamily="18" charset="0"/>
            </a:endParaRPr>
          </a:p>
        </p:txBody>
      </p:sp>
      <p:sp>
        <p:nvSpPr>
          <p:cNvPr id="7197" name="Rectangle 38" descr="37"/>
          <p:cNvSpPr>
            <a:spLocks noChangeArrowheads="1"/>
          </p:cNvSpPr>
          <p:nvPr/>
        </p:nvSpPr>
        <p:spPr bwMode="auto">
          <a:xfrm>
            <a:off x="3178175" y="1893888"/>
            <a:ext cx="1397000" cy="29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fr-FR" sz="1100">
                <a:ea typeface="MS Mincho" pitchFamily="49" charset="-128"/>
                <a:cs typeface="Times New Roman" pitchFamily="18" charset="0"/>
              </a:rPr>
              <a:t>~ 0.1</a:t>
            </a:r>
            <a:endParaRPr lang="en-GB" altLang="fr-FR" sz="1800">
              <a:ea typeface="MS Mincho" pitchFamily="49" charset="-128"/>
              <a:cs typeface="Times New Roman" pitchFamily="18" charset="0"/>
            </a:endParaRPr>
          </a:p>
        </p:txBody>
      </p:sp>
      <p:sp>
        <p:nvSpPr>
          <p:cNvPr id="7198" name="Rectangle 39" descr="38"/>
          <p:cNvSpPr>
            <a:spLocks noChangeArrowheads="1"/>
          </p:cNvSpPr>
          <p:nvPr/>
        </p:nvSpPr>
        <p:spPr bwMode="auto">
          <a:xfrm>
            <a:off x="4575175" y="1893888"/>
            <a:ext cx="1266825" cy="29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fr-FR" sz="1100">
                <a:ea typeface="MS Mincho" pitchFamily="49" charset="-128"/>
                <a:cs typeface="Times New Roman" pitchFamily="18" charset="0"/>
              </a:rPr>
              <a:t>~ 0.3</a:t>
            </a:r>
            <a:endParaRPr lang="en-GB" altLang="fr-FR" sz="1800">
              <a:ea typeface="MS Mincho" pitchFamily="49" charset="-128"/>
              <a:cs typeface="Times New Roman" pitchFamily="18" charset="0"/>
            </a:endParaRPr>
          </a:p>
        </p:txBody>
      </p:sp>
      <p:sp>
        <p:nvSpPr>
          <p:cNvPr id="7199" name="Rectangle 40" descr="39"/>
          <p:cNvSpPr>
            <a:spLocks noChangeArrowheads="1"/>
          </p:cNvSpPr>
          <p:nvPr/>
        </p:nvSpPr>
        <p:spPr bwMode="auto">
          <a:xfrm>
            <a:off x="-1588" y="2189163"/>
            <a:ext cx="1784351" cy="303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fr-FR" sz="1100" b="1">
                <a:solidFill>
                  <a:srgbClr val="FF6600"/>
                </a:solidFill>
                <a:ea typeface="MS Mincho" pitchFamily="49" charset="-128"/>
                <a:cs typeface="Times New Roman" pitchFamily="18" charset="0"/>
              </a:rPr>
              <a:t>Chromaticity ~ </a:t>
            </a:r>
            <a:r>
              <a:rPr lang="en-GB" altLang="fr-FR" sz="1100" b="1">
                <a:solidFill>
                  <a:srgbClr val="FF6600"/>
                </a:solidFill>
                <a:ea typeface="MS Mincho" pitchFamily="49" charset="-128"/>
                <a:cs typeface="Times New Roman" pitchFamily="18" charset="0"/>
                <a:sym typeface="Symbol" pitchFamily="18" charset="2"/>
              </a:rPr>
              <a:t> / L*</a:t>
            </a:r>
            <a:endParaRPr lang="en-GB" altLang="fr-FR" sz="1800" b="1">
              <a:solidFill>
                <a:srgbClr val="FF6600"/>
              </a:solidFill>
              <a:ea typeface="MS Mincho" pitchFamily="49" charset="-128"/>
              <a:cs typeface="Times New Roman" pitchFamily="18" charset="0"/>
              <a:sym typeface="Symbol" pitchFamily="18" charset="2"/>
            </a:endParaRPr>
          </a:p>
        </p:txBody>
      </p:sp>
      <p:sp>
        <p:nvSpPr>
          <p:cNvPr id="7200" name="Rectangle 41" descr="40"/>
          <p:cNvSpPr>
            <a:spLocks noChangeArrowheads="1"/>
          </p:cNvSpPr>
          <p:nvPr/>
        </p:nvSpPr>
        <p:spPr bwMode="auto">
          <a:xfrm>
            <a:off x="1782763" y="2189163"/>
            <a:ext cx="1395412" cy="303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fr-FR" sz="1400" b="1">
                <a:solidFill>
                  <a:srgbClr val="FF6600"/>
                </a:solidFill>
                <a:ea typeface="MS Mincho" pitchFamily="49" charset="-128"/>
                <a:cs typeface="Times New Roman" pitchFamily="18" charset="0"/>
              </a:rPr>
              <a:t>~ 10</a:t>
            </a:r>
            <a:r>
              <a:rPr lang="en-GB" altLang="fr-FR" sz="1400" b="1" baseline="30000">
                <a:solidFill>
                  <a:srgbClr val="FF6600"/>
                </a:solidFill>
                <a:ea typeface="MS Mincho" pitchFamily="49" charset="-128"/>
                <a:cs typeface="Times New Roman" pitchFamily="18" charset="0"/>
              </a:rPr>
              <a:t>4</a:t>
            </a:r>
          </a:p>
        </p:txBody>
      </p:sp>
      <p:sp>
        <p:nvSpPr>
          <p:cNvPr id="7201" name="Rectangle 42" descr="41"/>
          <p:cNvSpPr>
            <a:spLocks noChangeArrowheads="1"/>
          </p:cNvSpPr>
          <p:nvPr/>
        </p:nvSpPr>
        <p:spPr bwMode="auto">
          <a:xfrm>
            <a:off x="3178175" y="2189163"/>
            <a:ext cx="1397000" cy="303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fr-FR" sz="1400" b="1">
                <a:solidFill>
                  <a:srgbClr val="FF6600"/>
                </a:solidFill>
                <a:ea typeface="MS Mincho" pitchFamily="49" charset="-128"/>
                <a:cs typeface="Times New Roman" pitchFamily="18" charset="0"/>
              </a:rPr>
              <a:t>~ 10</a:t>
            </a:r>
            <a:r>
              <a:rPr lang="en-GB" altLang="fr-FR" sz="1400" b="1" baseline="30000">
                <a:solidFill>
                  <a:srgbClr val="FF6600"/>
                </a:solidFill>
                <a:ea typeface="MS Mincho" pitchFamily="49" charset="-128"/>
                <a:cs typeface="Times New Roman" pitchFamily="18" charset="0"/>
              </a:rPr>
              <a:t>4</a:t>
            </a:r>
          </a:p>
        </p:txBody>
      </p:sp>
      <p:sp>
        <p:nvSpPr>
          <p:cNvPr id="7202" name="Rectangle 43" descr="42"/>
          <p:cNvSpPr>
            <a:spLocks noChangeArrowheads="1"/>
          </p:cNvSpPr>
          <p:nvPr/>
        </p:nvSpPr>
        <p:spPr bwMode="auto">
          <a:xfrm>
            <a:off x="4575175" y="2189163"/>
            <a:ext cx="1266825" cy="303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fr-FR" sz="1400" b="1">
                <a:solidFill>
                  <a:srgbClr val="FF6600"/>
                </a:solidFill>
                <a:ea typeface="MS Mincho" pitchFamily="49" charset="-128"/>
                <a:cs typeface="Times New Roman" pitchFamily="18" charset="0"/>
              </a:rPr>
              <a:t>~ 5 10</a:t>
            </a:r>
            <a:r>
              <a:rPr lang="en-GB" altLang="fr-FR" sz="1400" b="1" baseline="30000">
                <a:solidFill>
                  <a:srgbClr val="FF6600"/>
                </a:solidFill>
                <a:ea typeface="MS Mincho" pitchFamily="49" charset="-128"/>
                <a:cs typeface="Times New Roman" pitchFamily="18" charset="0"/>
              </a:rPr>
              <a:t>4</a:t>
            </a:r>
          </a:p>
        </p:txBody>
      </p:sp>
      <p:sp>
        <p:nvSpPr>
          <p:cNvPr id="7203" name="Rectangle 44" descr="43"/>
          <p:cNvSpPr>
            <a:spLocks noChangeArrowheads="1"/>
          </p:cNvSpPr>
          <p:nvPr/>
        </p:nvSpPr>
        <p:spPr bwMode="auto">
          <a:xfrm>
            <a:off x="-1588" y="2492375"/>
            <a:ext cx="1784351" cy="25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fr-FR" sz="1100">
                <a:ea typeface="MS Mincho" pitchFamily="49" charset="-128"/>
                <a:cs typeface="Times New Roman" pitchFamily="18" charset="0"/>
              </a:rPr>
              <a:t>Number of bunches</a:t>
            </a:r>
            <a:endParaRPr lang="en-GB" altLang="fr-FR" sz="1800">
              <a:ea typeface="MS Mincho" pitchFamily="49" charset="-128"/>
              <a:cs typeface="Times New Roman" pitchFamily="18" charset="0"/>
            </a:endParaRPr>
          </a:p>
        </p:txBody>
      </p:sp>
      <p:sp>
        <p:nvSpPr>
          <p:cNvPr id="7204" name="Rectangle 45" descr="44"/>
          <p:cNvSpPr>
            <a:spLocks noChangeArrowheads="1"/>
          </p:cNvSpPr>
          <p:nvPr/>
        </p:nvSpPr>
        <p:spPr bwMode="auto">
          <a:xfrm>
            <a:off x="1782763" y="2492375"/>
            <a:ext cx="1395412" cy="25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fr-FR" sz="1100">
                <a:solidFill>
                  <a:srgbClr val="008000"/>
                </a:solidFill>
                <a:ea typeface="MS Mincho" pitchFamily="49" charset="-128"/>
                <a:cs typeface="Times New Roman" pitchFamily="18" charset="0"/>
              </a:rPr>
              <a:t>1-3</a:t>
            </a:r>
            <a:endParaRPr lang="en-GB" altLang="fr-FR" sz="1800">
              <a:solidFill>
                <a:srgbClr val="008000"/>
              </a:solidFill>
              <a:ea typeface="MS Mincho" pitchFamily="49" charset="-128"/>
              <a:cs typeface="Times New Roman" pitchFamily="18" charset="0"/>
            </a:endParaRPr>
          </a:p>
        </p:txBody>
      </p:sp>
      <p:sp>
        <p:nvSpPr>
          <p:cNvPr id="7205" name="Rectangle 46" descr="45"/>
          <p:cNvSpPr>
            <a:spLocks noChangeArrowheads="1"/>
          </p:cNvSpPr>
          <p:nvPr/>
        </p:nvSpPr>
        <p:spPr bwMode="auto">
          <a:xfrm>
            <a:off x="3178175" y="2492375"/>
            <a:ext cx="1397000" cy="25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fr-FR" sz="1100">
                <a:solidFill>
                  <a:srgbClr val="008000"/>
                </a:solidFill>
                <a:ea typeface="MS Mincho" pitchFamily="49" charset="-128"/>
                <a:cs typeface="Times New Roman" pitchFamily="18" charset="0"/>
              </a:rPr>
              <a:t>~ 3000</a:t>
            </a:r>
            <a:endParaRPr lang="en-GB" altLang="fr-FR" sz="1800">
              <a:solidFill>
                <a:srgbClr val="008000"/>
              </a:solidFill>
              <a:ea typeface="MS Mincho" pitchFamily="49" charset="-128"/>
              <a:cs typeface="Times New Roman" pitchFamily="18" charset="0"/>
            </a:endParaRPr>
          </a:p>
        </p:txBody>
      </p:sp>
      <p:sp>
        <p:nvSpPr>
          <p:cNvPr id="7206" name="Rectangle 47" descr="46"/>
          <p:cNvSpPr>
            <a:spLocks noChangeArrowheads="1"/>
          </p:cNvSpPr>
          <p:nvPr/>
        </p:nvSpPr>
        <p:spPr bwMode="auto">
          <a:xfrm>
            <a:off x="4575175" y="2492375"/>
            <a:ext cx="1266825" cy="25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fr-FR" sz="1100">
                <a:solidFill>
                  <a:srgbClr val="008000"/>
                </a:solidFill>
                <a:ea typeface="MS Mincho" pitchFamily="49" charset="-128"/>
                <a:cs typeface="Times New Roman" pitchFamily="18" charset="0"/>
              </a:rPr>
              <a:t>312</a:t>
            </a:r>
            <a:endParaRPr lang="en-GB" altLang="fr-FR" sz="1800">
              <a:solidFill>
                <a:srgbClr val="008000"/>
              </a:solidFill>
              <a:ea typeface="MS Mincho" pitchFamily="49" charset="-128"/>
              <a:cs typeface="Times New Roman" pitchFamily="18" charset="0"/>
            </a:endParaRPr>
          </a:p>
        </p:txBody>
      </p:sp>
      <p:sp>
        <p:nvSpPr>
          <p:cNvPr id="7207" name="Rectangle 52" descr="51"/>
          <p:cNvSpPr>
            <a:spLocks noChangeArrowheads="1"/>
          </p:cNvSpPr>
          <p:nvPr/>
        </p:nvSpPr>
        <p:spPr bwMode="auto">
          <a:xfrm>
            <a:off x="-1588" y="2781300"/>
            <a:ext cx="1784351" cy="25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fr-FR" sz="1100">
                <a:ea typeface="MS Mincho" pitchFamily="49" charset="-128"/>
                <a:cs typeface="Times New Roman" pitchFamily="18" charset="0"/>
              </a:rPr>
              <a:t>Bunch population</a:t>
            </a:r>
            <a:endParaRPr lang="en-GB" altLang="fr-FR" sz="1800">
              <a:ea typeface="MS Mincho" pitchFamily="49" charset="-128"/>
              <a:cs typeface="Times New Roman" pitchFamily="18" charset="0"/>
            </a:endParaRPr>
          </a:p>
        </p:txBody>
      </p:sp>
      <p:sp>
        <p:nvSpPr>
          <p:cNvPr id="7208" name="Rectangle 53" descr="52"/>
          <p:cNvSpPr>
            <a:spLocks noChangeArrowheads="1"/>
          </p:cNvSpPr>
          <p:nvPr/>
        </p:nvSpPr>
        <p:spPr bwMode="auto">
          <a:xfrm>
            <a:off x="1782763" y="2781300"/>
            <a:ext cx="1395412" cy="25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fr-FR" sz="1100">
                <a:solidFill>
                  <a:srgbClr val="008000"/>
                </a:solidFill>
                <a:ea typeface="MS Mincho" pitchFamily="49" charset="-128"/>
                <a:cs typeface="Times New Roman" pitchFamily="18" charset="0"/>
              </a:rPr>
              <a:t>1-2 10</a:t>
            </a:r>
            <a:r>
              <a:rPr lang="en-GB" altLang="fr-FR" sz="1100" baseline="30000">
                <a:solidFill>
                  <a:srgbClr val="008000"/>
                </a:solidFill>
                <a:ea typeface="MS Mincho" pitchFamily="49" charset="-128"/>
                <a:cs typeface="Times New Roman" pitchFamily="18" charset="0"/>
              </a:rPr>
              <a:t>10</a:t>
            </a:r>
          </a:p>
        </p:txBody>
      </p:sp>
      <p:sp>
        <p:nvSpPr>
          <p:cNvPr id="7209" name="Rectangle 54" descr="53"/>
          <p:cNvSpPr>
            <a:spLocks noChangeArrowheads="1"/>
          </p:cNvSpPr>
          <p:nvPr/>
        </p:nvSpPr>
        <p:spPr bwMode="auto">
          <a:xfrm>
            <a:off x="3178175" y="2809875"/>
            <a:ext cx="1397000" cy="25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fr-FR" sz="1100">
                <a:solidFill>
                  <a:srgbClr val="008000"/>
                </a:solidFill>
                <a:ea typeface="MS Mincho" pitchFamily="49" charset="-128"/>
                <a:cs typeface="Times New Roman" pitchFamily="18" charset="0"/>
              </a:rPr>
              <a:t>2 10</a:t>
            </a:r>
            <a:r>
              <a:rPr lang="en-GB" altLang="fr-FR" sz="1100" baseline="30000">
                <a:solidFill>
                  <a:srgbClr val="008000"/>
                </a:solidFill>
                <a:ea typeface="MS Mincho" pitchFamily="49" charset="-128"/>
                <a:cs typeface="Times New Roman" pitchFamily="18" charset="0"/>
              </a:rPr>
              <a:t>10</a:t>
            </a:r>
          </a:p>
        </p:txBody>
      </p:sp>
      <p:sp>
        <p:nvSpPr>
          <p:cNvPr id="7210" name="Rectangle 55" descr="54"/>
          <p:cNvSpPr>
            <a:spLocks noChangeArrowheads="1"/>
          </p:cNvSpPr>
          <p:nvPr/>
        </p:nvSpPr>
        <p:spPr bwMode="auto">
          <a:xfrm>
            <a:off x="4575175" y="2809875"/>
            <a:ext cx="1266825" cy="25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fr-FR" sz="1100">
                <a:solidFill>
                  <a:srgbClr val="008000"/>
                </a:solidFill>
                <a:ea typeface="MS Mincho" pitchFamily="49" charset="-128"/>
                <a:cs typeface="Times New Roman" pitchFamily="18" charset="0"/>
              </a:rPr>
              <a:t>3.7 10</a:t>
            </a:r>
            <a:r>
              <a:rPr lang="en-GB" altLang="fr-FR" sz="1100" baseline="30000">
                <a:solidFill>
                  <a:srgbClr val="008000"/>
                </a:solidFill>
                <a:ea typeface="MS Mincho" pitchFamily="49" charset="-128"/>
                <a:cs typeface="Times New Roman" pitchFamily="18" charset="0"/>
              </a:rPr>
              <a:t>9</a:t>
            </a:r>
          </a:p>
        </p:txBody>
      </p:sp>
      <p:sp>
        <p:nvSpPr>
          <p:cNvPr id="7211" name="Rectangle 56" descr="55"/>
          <p:cNvSpPr>
            <a:spLocks noChangeArrowheads="1"/>
          </p:cNvSpPr>
          <p:nvPr/>
        </p:nvSpPr>
        <p:spPr bwMode="auto">
          <a:xfrm>
            <a:off x="-1588" y="3068638"/>
            <a:ext cx="1784351" cy="303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fr-FR" sz="1100">
                <a:ea typeface="MS Mincho" pitchFamily="49" charset="-128"/>
                <a:cs typeface="Times New Roman" pitchFamily="18" charset="0"/>
              </a:rPr>
              <a:t>IP </a:t>
            </a:r>
            <a:r>
              <a:rPr lang="en-GB" altLang="fr-FR" sz="1100">
                <a:ea typeface="MS Mincho" pitchFamily="49" charset="-128"/>
                <a:cs typeface="Times New Roman" pitchFamily="18" charset="0"/>
                <a:sym typeface="Symbol" pitchFamily="18" charset="2"/>
              </a:rPr>
              <a:t></a:t>
            </a:r>
            <a:r>
              <a:rPr lang="en-GB" altLang="fr-FR" sz="1100" baseline="-30000">
                <a:ea typeface="MS Mincho" pitchFamily="49" charset="-128"/>
                <a:cs typeface="Times New Roman" pitchFamily="18" charset="0"/>
              </a:rPr>
              <a:t>y</a:t>
            </a:r>
            <a:r>
              <a:rPr lang="en-GB" altLang="fr-FR" sz="1100">
                <a:ea typeface="MS Mincho" pitchFamily="49" charset="-128"/>
                <a:cs typeface="Times New Roman" pitchFamily="18" charset="0"/>
              </a:rPr>
              <a:t> [nm]</a:t>
            </a:r>
            <a:endParaRPr lang="en-GB" altLang="fr-FR" sz="1800">
              <a:ea typeface="MS Mincho" pitchFamily="49" charset="-128"/>
              <a:cs typeface="Times New Roman" pitchFamily="18" charset="0"/>
            </a:endParaRPr>
          </a:p>
        </p:txBody>
      </p:sp>
      <p:sp>
        <p:nvSpPr>
          <p:cNvPr id="7212" name="Rectangle 57" descr="56"/>
          <p:cNvSpPr>
            <a:spLocks noChangeArrowheads="1"/>
          </p:cNvSpPr>
          <p:nvPr/>
        </p:nvSpPr>
        <p:spPr bwMode="auto">
          <a:xfrm>
            <a:off x="1782763" y="3068638"/>
            <a:ext cx="1395412" cy="303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fr-FR" sz="1400" b="1">
                <a:solidFill>
                  <a:srgbClr val="FF6600"/>
                </a:solidFill>
                <a:ea typeface="MS Mincho" pitchFamily="49" charset="-128"/>
                <a:cs typeface="Times New Roman" pitchFamily="18" charset="0"/>
              </a:rPr>
              <a:t>37</a:t>
            </a:r>
          </a:p>
        </p:txBody>
      </p:sp>
      <p:sp>
        <p:nvSpPr>
          <p:cNvPr id="7213" name="Rectangle 58" descr="57"/>
          <p:cNvSpPr>
            <a:spLocks noChangeArrowheads="1"/>
          </p:cNvSpPr>
          <p:nvPr/>
        </p:nvSpPr>
        <p:spPr bwMode="auto">
          <a:xfrm>
            <a:off x="3178175" y="3054350"/>
            <a:ext cx="1397000" cy="3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fr-FR" sz="1400" b="1">
                <a:solidFill>
                  <a:srgbClr val="FF6600"/>
                </a:solidFill>
                <a:ea typeface="MS Mincho" pitchFamily="49" charset="-128"/>
                <a:cs typeface="Times New Roman" pitchFamily="18" charset="0"/>
              </a:rPr>
              <a:t>5.7</a:t>
            </a:r>
          </a:p>
        </p:txBody>
      </p:sp>
      <p:sp>
        <p:nvSpPr>
          <p:cNvPr id="7214" name="Rectangle 59" descr="58"/>
          <p:cNvSpPr>
            <a:spLocks noChangeArrowheads="1"/>
          </p:cNvSpPr>
          <p:nvPr/>
        </p:nvSpPr>
        <p:spPr bwMode="auto">
          <a:xfrm>
            <a:off x="4575175" y="3068638"/>
            <a:ext cx="1266825" cy="303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fr-FR" sz="1400" b="1">
                <a:solidFill>
                  <a:srgbClr val="FF6600"/>
                </a:solidFill>
                <a:ea typeface="MS Mincho" pitchFamily="49" charset="-128"/>
                <a:cs typeface="Times New Roman" pitchFamily="18" charset="0"/>
              </a:rPr>
              <a:t>0.7</a:t>
            </a:r>
          </a:p>
        </p:txBody>
      </p:sp>
      <p:sp>
        <p:nvSpPr>
          <p:cNvPr id="7215" name="Line 60"/>
          <p:cNvSpPr>
            <a:spLocks noChangeShapeType="1"/>
          </p:cNvSpPr>
          <p:nvPr/>
        </p:nvSpPr>
        <p:spPr bwMode="auto">
          <a:xfrm>
            <a:off x="23813" y="176213"/>
            <a:ext cx="7500937" cy="1270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16" name="Line 61"/>
          <p:cNvSpPr>
            <a:spLocks noChangeShapeType="1"/>
          </p:cNvSpPr>
          <p:nvPr/>
        </p:nvSpPr>
        <p:spPr bwMode="auto">
          <a:xfrm flipV="1">
            <a:off x="34925" y="3357563"/>
            <a:ext cx="7491413" cy="14287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17" name="Line 62"/>
          <p:cNvSpPr>
            <a:spLocks noChangeShapeType="1"/>
          </p:cNvSpPr>
          <p:nvPr/>
        </p:nvSpPr>
        <p:spPr bwMode="auto">
          <a:xfrm>
            <a:off x="-1588" y="176213"/>
            <a:ext cx="1588" cy="3395662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18" name="Line 63"/>
          <p:cNvSpPr>
            <a:spLocks noChangeShapeType="1"/>
          </p:cNvSpPr>
          <p:nvPr/>
        </p:nvSpPr>
        <p:spPr bwMode="auto">
          <a:xfrm>
            <a:off x="5842000" y="176213"/>
            <a:ext cx="1588" cy="3395662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19" name="Line 64"/>
          <p:cNvSpPr>
            <a:spLocks noChangeShapeType="1"/>
          </p:cNvSpPr>
          <p:nvPr/>
        </p:nvSpPr>
        <p:spPr bwMode="auto">
          <a:xfrm flipV="1">
            <a:off x="0" y="506413"/>
            <a:ext cx="7526338" cy="4762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20" name="Line 65"/>
          <p:cNvSpPr>
            <a:spLocks noChangeShapeType="1"/>
          </p:cNvSpPr>
          <p:nvPr/>
        </p:nvSpPr>
        <p:spPr bwMode="auto">
          <a:xfrm>
            <a:off x="-1588" y="769938"/>
            <a:ext cx="7526338" cy="23812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21" name="Line 66"/>
          <p:cNvSpPr>
            <a:spLocks noChangeShapeType="1"/>
          </p:cNvSpPr>
          <p:nvPr/>
        </p:nvSpPr>
        <p:spPr bwMode="auto">
          <a:xfrm>
            <a:off x="-1588" y="1028700"/>
            <a:ext cx="7527926" cy="23813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22" name="Line 67"/>
          <p:cNvSpPr>
            <a:spLocks noChangeShapeType="1"/>
          </p:cNvSpPr>
          <p:nvPr/>
        </p:nvSpPr>
        <p:spPr bwMode="auto">
          <a:xfrm>
            <a:off x="-1588" y="1331913"/>
            <a:ext cx="7527926" cy="9525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23" name="Line 68"/>
          <p:cNvSpPr>
            <a:spLocks noChangeShapeType="1"/>
          </p:cNvSpPr>
          <p:nvPr/>
        </p:nvSpPr>
        <p:spPr bwMode="auto">
          <a:xfrm flipV="1">
            <a:off x="-1588" y="1635125"/>
            <a:ext cx="7526338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24" name="Line 69"/>
          <p:cNvSpPr>
            <a:spLocks noChangeShapeType="1"/>
          </p:cNvSpPr>
          <p:nvPr/>
        </p:nvSpPr>
        <p:spPr bwMode="auto">
          <a:xfrm>
            <a:off x="-1588" y="1893888"/>
            <a:ext cx="7527926" cy="22225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25" name="Line 70"/>
          <p:cNvSpPr>
            <a:spLocks noChangeShapeType="1"/>
          </p:cNvSpPr>
          <p:nvPr/>
        </p:nvSpPr>
        <p:spPr bwMode="auto">
          <a:xfrm>
            <a:off x="-1588" y="2189163"/>
            <a:ext cx="7527926" cy="15875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26" name="Line 71"/>
          <p:cNvSpPr>
            <a:spLocks noChangeShapeType="1"/>
          </p:cNvSpPr>
          <p:nvPr/>
        </p:nvSpPr>
        <p:spPr bwMode="auto">
          <a:xfrm>
            <a:off x="-1588" y="2492375"/>
            <a:ext cx="7527926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27" name="Line 73"/>
          <p:cNvSpPr>
            <a:spLocks noChangeShapeType="1"/>
          </p:cNvSpPr>
          <p:nvPr/>
        </p:nvSpPr>
        <p:spPr bwMode="auto">
          <a:xfrm>
            <a:off x="-1588" y="2781300"/>
            <a:ext cx="7527926" cy="30163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28" name="Line 74"/>
          <p:cNvSpPr>
            <a:spLocks noChangeShapeType="1"/>
          </p:cNvSpPr>
          <p:nvPr/>
        </p:nvSpPr>
        <p:spPr bwMode="auto">
          <a:xfrm>
            <a:off x="-1588" y="3052763"/>
            <a:ext cx="7526338" cy="15875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29" name="Line 81"/>
          <p:cNvSpPr>
            <a:spLocks noChangeShapeType="1"/>
          </p:cNvSpPr>
          <p:nvPr/>
        </p:nvSpPr>
        <p:spPr bwMode="auto">
          <a:xfrm>
            <a:off x="9525" y="176213"/>
            <a:ext cx="25400" cy="3181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30" name="Line 82"/>
          <p:cNvSpPr>
            <a:spLocks noChangeShapeType="1"/>
          </p:cNvSpPr>
          <p:nvPr/>
        </p:nvSpPr>
        <p:spPr bwMode="auto">
          <a:xfrm flipH="1">
            <a:off x="7526338" y="176213"/>
            <a:ext cx="0" cy="31797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pic>
        <p:nvPicPr>
          <p:cNvPr id="7231" name="Picture 8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3644900"/>
            <a:ext cx="6264275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232" name="Rectangle 88" descr="14"/>
          <p:cNvSpPr>
            <a:spLocks noChangeArrowheads="1"/>
          </p:cNvSpPr>
          <p:nvPr/>
        </p:nvSpPr>
        <p:spPr bwMode="auto">
          <a:xfrm>
            <a:off x="6011863" y="188913"/>
            <a:ext cx="1463675" cy="287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fr-FR" sz="1600" b="1">
                <a:solidFill>
                  <a:srgbClr val="0000CC"/>
                </a:solidFill>
                <a:ea typeface="MS Mincho" pitchFamily="49" charset="-128"/>
                <a:cs typeface="Times New Roman" pitchFamily="18" charset="0"/>
              </a:rPr>
              <a:t>SuperKEKB</a:t>
            </a:r>
          </a:p>
        </p:txBody>
      </p:sp>
      <p:sp>
        <p:nvSpPr>
          <p:cNvPr id="7233" name="Rectangle 89" descr="18"/>
          <p:cNvSpPr>
            <a:spLocks noChangeArrowheads="1"/>
          </p:cNvSpPr>
          <p:nvPr/>
        </p:nvSpPr>
        <p:spPr bwMode="auto">
          <a:xfrm>
            <a:off x="6130925" y="506413"/>
            <a:ext cx="1266825" cy="258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fr-FR" sz="1100">
                <a:ea typeface="MS Mincho" pitchFamily="49" charset="-128"/>
                <a:cs typeface="Times New Roman" pitchFamily="18" charset="0"/>
              </a:rPr>
              <a:t>4-7</a:t>
            </a:r>
            <a:endParaRPr lang="en-GB" altLang="fr-FR" sz="1800">
              <a:ea typeface="MS Mincho" pitchFamily="49" charset="-128"/>
              <a:cs typeface="Times New Roman" pitchFamily="18" charset="0"/>
            </a:endParaRPr>
          </a:p>
        </p:txBody>
      </p:sp>
      <p:sp>
        <p:nvSpPr>
          <p:cNvPr id="7234" name="Rectangle 90" descr="22"/>
          <p:cNvSpPr>
            <a:spLocks noChangeArrowheads="1"/>
          </p:cNvSpPr>
          <p:nvPr/>
        </p:nvSpPr>
        <p:spPr bwMode="auto">
          <a:xfrm>
            <a:off x="6088063" y="793750"/>
            <a:ext cx="1266825" cy="25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fr-FR" sz="1100">
                <a:ea typeface="MS Mincho" pitchFamily="49" charset="-128"/>
                <a:cs typeface="Times New Roman" pitchFamily="18" charset="0"/>
              </a:rPr>
              <a:t>0.47-1.3</a:t>
            </a:r>
            <a:endParaRPr lang="en-GB" altLang="fr-FR" sz="1800">
              <a:ea typeface="MS Mincho" pitchFamily="49" charset="-128"/>
              <a:cs typeface="Times New Roman" pitchFamily="18" charset="0"/>
            </a:endParaRPr>
          </a:p>
        </p:txBody>
      </p:sp>
      <p:sp>
        <p:nvSpPr>
          <p:cNvPr id="7235" name="Rectangle 94" descr="36"/>
          <p:cNvSpPr>
            <a:spLocks noChangeArrowheads="1"/>
          </p:cNvSpPr>
          <p:nvPr/>
        </p:nvSpPr>
        <p:spPr bwMode="auto">
          <a:xfrm>
            <a:off x="5983288" y="1909763"/>
            <a:ext cx="1395412" cy="29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fr-FR" sz="1100">
                <a:ea typeface="MS Mincho" pitchFamily="49" charset="-128"/>
                <a:cs typeface="Times New Roman" pitchFamily="18" charset="0"/>
              </a:rPr>
              <a:t> 0.065</a:t>
            </a:r>
            <a:endParaRPr lang="en-GB" altLang="fr-FR" sz="1800">
              <a:ea typeface="MS Mincho" pitchFamily="49" charset="-128"/>
              <a:cs typeface="Times New Roman" pitchFamily="18" charset="0"/>
            </a:endParaRPr>
          </a:p>
        </p:txBody>
      </p:sp>
      <p:sp>
        <p:nvSpPr>
          <p:cNvPr id="7236" name="Rectangle 95" descr="40"/>
          <p:cNvSpPr>
            <a:spLocks noChangeArrowheads="1"/>
          </p:cNvSpPr>
          <p:nvPr/>
        </p:nvSpPr>
        <p:spPr bwMode="auto">
          <a:xfrm>
            <a:off x="6156325" y="2189163"/>
            <a:ext cx="1223963" cy="303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fr-FR" sz="1400" b="1">
                <a:solidFill>
                  <a:srgbClr val="FF6600"/>
                </a:solidFill>
                <a:ea typeface="MS Mincho" pitchFamily="49" charset="-128"/>
                <a:cs typeface="Times New Roman" pitchFamily="18" charset="0"/>
              </a:rPr>
              <a:t>1.7-3.2 10</a:t>
            </a:r>
            <a:r>
              <a:rPr lang="en-GB" altLang="fr-FR" sz="1400" b="1" baseline="30000">
                <a:solidFill>
                  <a:srgbClr val="FF6600"/>
                </a:solidFill>
                <a:ea typeface="MS Mincho" pitchFamily="49" charset="-128"/>
                <a:cs typeface="Times New Roman" pitchFamily="18" charset="0"/>
              </a:rPr>
              <a:t>3</a:t>
            </a:r>
          </a:p>
        </p:txBody>
      </p:sp>
      <p:sp>
        <p:nvSpPr>
          <p:cNvPr id="7237" name="Rectangle 96" descr="56"/>
          <p:cNvSpPr>
            <a:spLocks noChangeArrowheads="1"/>
          </p:cNvSpPr>
          <p:nvPr/>
        </p:nvSpPr>
        <p:spPr bwMode="auto">
          <a:xfrm>
            <a:off x="5983288" y="3068638"/>
            <a:ext cx="1395412" cy="303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fr-FR" sz="1400" b="1">
                <a:solidFill>
                  <a:srgbClr val="FF6600"/>
                </a:solidFill>
                <a:ea typeface="MS Mincho" pitchFamily="49" charset="-128"/>
                <a:cs typeface="Times New Roman" pitchFamily="18" charset="0"/>
              </a:rPr>
              <a:t>59</a:t>
            </a:r>
          </a:p>
        </p:txBody>
      </p:sp>
      <p:sp>
        <p:nvSpPr>
          <p:cNvPr id="7238" name="Rectangle 104" descr="46"/>
          <p:cNvSpPr>
            <a:spLocks noChangeArrowheads="1"/>
          </p:cNvSpPr>
          <p:nvPr/>
        </p:nvSpPr>
        <p:spPr bwMode="auto">
          <a:xfrm>
            <a:off x="6011863" y="2492375"/>
            <a:ext cx="1266825" cy="25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fr-FR" sz="1100">
                <a:solidFill>
                  <a:srgbClr val="008000"/>
                </a:solidFill>
                <a:ea typeface="MS Mincho" pitchFamily="49" charset="-128"/>
                <a:cs typeface="Times New Roman" pitchFamily="18" charset="0"/>
              </a:rPr>
              <a:t>2500</a:t>
            </a:r>
            <a:endParaRPr lang="en-GB" altLang="fr-FR" sz="1800">
              <a:solidFill>
                <a:srgbClr val="008000"/>
              </a:solidFill>
              <a:ea typeface="MS Mincho" pitchFamily="49" charset="-128"/>
              <a:cs typeface="Times New Roman" pitchFamily="18" charset="0"/>
            </a:endParaRPr>
          </a:p>
        </p:txBody>
      </p:sp>
      <p:sp>
        <p:nvSpPr>
          <p:cNvPr id="7239" name="Rectangle 106" descr="28"/>
          <p:cNvSpPr>
            <a:spLocks noChangeArrowheads="1"/>
          </p:cNvSpPr>
          <p:nvPr/>
        </p:nvSpPr>
        <p:spPr bwMode="auto">
          <a:xfrm>
            <a:off x="5865813" y="1325563"/>
            <a:ext cx="1609725" cy="303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fr-FR" sz="1400" b="1">
                <a:solidFill>
                  <a:srgbClr val="FF6600"/>
                </a:solidFill>
                <a:ea typeface="MS Mincho" pitchFamily="49" charset="-128"/>
                <a:cs typeface="Times New Roman" pitchFamily="18" charset="0"/>
              </a:rPr>
              <a:t>25-32 / 0.27-0.41</a:t>
            </a:r>
          </a:p>
        </p:txBody>
      </p:sp>
      <p:sp>
        <p:nvSpPr>
          <p:cNvPr id="7240" name="Line 107"/>
          <p:cNvSpPr>
            <a:spLocks noChangeShapeType="1"/>
          </p:cNvSpPr>
          <p:nvPr/>
        </p:nvSpPr>
        <p:spPr bwMode="auto">
          <a:xfrm flipH="1">
            <a:off x="5867400" y="188913"/>
            <a:ext cx="0" cy="3167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41" name="Line 108"/>
          <p:cNvSpPr>
            <a:spLocks noChangeShapeType="1"/>
          </p:cNvSpPr>
          <p:nvPr/>
        </p:nvSpPr>
        <p:spPr bwMode="auto">
          <a:xfrm flipH="1">
            <a:off x="1762125" y="188913"/>
            <a:ext cx="1588" cy="31829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7242" name="Text Box 86"/>
          <p:cNvSpPr txBox="1">
            <a:spLocks noChangeArrowheads="1"/>
          </p:cNvSpPr>
          <p:nvPr/>
        </p:nvSpPr>
        <p:spPr bwMode="auto">
          <a:xfrm>
            <a:off x="611560" y="3573016"/>
            <a:ext cx="1223963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fr-FR" sz="2400" b="1" dirty="0">
                <a:solidFill>
                  <a:srgbClr val="3333FF"/>
                </a:solidFill>
              </a:rPr>
              <a:t>ATF2 = </a:t>
            </a:r>
            <a:endParaRPr lang="fr-FR" altLang="fr-FR" sz="2400" b="1" dirty="0">
              <a:solidFill>
                <a:srgbClr val="3333FF"/>
              </a:solidFill>
            </a:endParaRPr>
          </a:p>
        </p:txBody>
      </p:sp>
      <p:sp>
        <p:nvSpPr>
          <p:cNvPr id="7243" name="Text Box 86"/>
          <p:cNvSpPr txBox="1">
            <a:spLocks noChangeArrowheads="1"/>
          </p:cNvSpPr>
          <p:nvPr/>
        </p:nvSpPr>
        <p:spPr bwMode="auto">
          <a:xfrm>
            <a:off x="68263" y="4077072"/>
            <a:ext cx="3495675" cy="125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56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5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5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5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5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Char char="ü"/>
              <a:defRPr/>
            </a:pPr>
            <a:r>
              <a:rPr lang="en-US" altLang="fr-FR" sz="2000" b="1" dirty="0" smtClean="0">
                <a:solidFill>
                  <a:srgbClr val="3333FF"/>
                </a:solidFill>
              </a:rPr>
              <a:t>scaled ILC FFS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ü"/>
              <a:defRPr/>
            </a:pPr>
            <a:r>
              <a:rPr lang="en-US" altLang="fr-FR" sz="2000" b="1" dirty="0" smtClean="0">
                <a:solidFill>
                  <a:srgbClr val="3333FF"/>
                </a:solidFill>
              </a:rPr>
              <a:t>start point of CLIC FFS</a:t>
            </a:r>
          </a:p>
          <a:p>
            <a:pPr marL="0" indent="0" eaLnBrk="1" hangingPunct="1">
              <a:spcBef>
                <a:spcPct val="50000"/>
              </a:spcBef>
              <a:defRPr/>
            </a:pPr>
            <a:r>
              <a:rPr lang="en-US" altLang="fr-FR" sz="1700" b="1" dirty="0" smtClean="0">
                <a:solidFill>
                  <a:srgbClr val="3333FF"/>
                </a:solidFill>
              </a:rPr>
              <a:t> (</a:t>
            </a:r>
            <a:r>
              <a:rPr lang="en-US" altLang="fr-FR" sz="1700" b="1" dirty="0" err="1" smtClean="0">
                <a:solidFill>
                  <a:srgbClr val="3333FF"/>
                </a:solidFill>
              </a:rPr>
              <a:t>SuperKEKB</a:t>
            </a:r>
            <a:r>
              <a:rPr lang="en-US" altLang="fr-FR" sz="1700" b="1" dirty="0" smtClean="0">
                <a:solidFill>
                  <a:srgbClr val="3333FF"/>
                </a:solidFill>
              </a:rPr>
              <a:t> + FCC-</a:t>
            </a:r>
            <a:r>
              <a:rPr lang="en-US" altLang="fr-FR" sz="1700" b="1" dirty="0" err="1" smtClean="0">
                <a:solidFill>
                  <a:srgbClr val="3333FF"/>
                </a:solidFill>
              </a:rPr>
              <a:t>ee</a:t>
            </a:r>
            <a:r>
              <a:rPr lang="en-US" altLang="fr-FR" sz="1700" b="1" dirty="0" smtClean="0">
                <a:solidFill>
                  <a:srgbClr val="3333FF"/>
                </a:solidFill>
              </a:rPr>
              <a:t>/CEPC)</a:t>
            </a:r>
          </a:p>
        </p:txBody>
      </p:sp>
      <p:pic>
        <p:nvPicPr>
          <p:cNvPr id="724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5" y="620713"/>
            <a:ext cx="1296988" cy="460375"/>
          </a:xfrm>
          <a:prstGeom prst="rect">
            <a:avLst/>
          </a:prstGeom>
          <a:noFill/>
          <a:ln w="28575">
            <a:solidFill>
              <a:srgbClr val="000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24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657" y="5728872"/>
            <a:ext cx="2868168" cy="1012495"/>
          </a:xfrm>
          <a:prstGeom prst="rect">
            <a:avLst/>
          </a:prstGeom>
          <a:noFill/>
          <a:ln w="28575">
            <a:solidFill>
              <a:srgbClr val="00009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3" name="ZoneTexte 92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7668344" y="2708920"/>
            <a:ext cx="1368151" cy="338554"/>
          </a:xfrm>
          <a:prstGeom prst="rect">
            <a:avLst/>
          </a:prstGeom>
          <a:blipFill rotWithShape="1">
            <a:blip r:embed="rId7"/>
            <a:stretch>
              <a:fillRect t="-5357" b="-21429"/>
            </a:stretch>
          </a:blipFill>
          <a:ln>
            <a:solidFill>
              <a:schemeClr val="tx1"/>
            </a:solidFill>
          </a:ln>
        </p:spPr>
        <p:txBody>
          <a:bodyPr/>
          <a:lstStyle/>
          <a:p>
            <a:pPr>
              <a:defRPr/>
            </a:pPr>
            <a:r>
              <a:rPr lang="fr-FR">
                <a:noFill/>
              </a:rPr>
              <a:t> </a:t>
            </a:r>
          </a:p>
        </p:txBody>
      </p:sp>
      <p:sp>
        <p:nvSpPr>
          <p:cNvPr id="7248" name="Rectangle 92" descr="26"/>
          <p:cNvSpPr>
            <a:spLocks noChangeArrowheads="1"/>
          </p:cNvSpPr>
          <p:nvPr/>
        </p:nvSpPr>
        <p:spPr bwMode="auto">
          <a:xfrm>
            <a:off x="5867400" y="1028700"/>
            <a:ext cx="1585913" cy="31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fr-FR" sz="1400" b="1">
                <a:solidFill>
                  <a:srgbClr val="FF6600"/>
                </a:solidFill>
                <a:ea typeface="MS Mincho" pitchFamily="49" charset="-128"/>
                <a:cs typeface="Times New Roman" pitchFamily="18" charset="0"/>
              </a:rPr>
              <a:t>~ 3 10</a:t>
            </a:r>
            <a:r>
              <a:rPr lang="en-GB" altLang="fr-FR" sz="1400" b="1" baseline="30000">
                <a:solidFill>
                  <a:srgbClr val="FF6600"/>
                </a:solidFill>
                <a:ea typeface="MS Mincho" pitchFamily="49" charset="-128"/>
                <a:cs typeface="Times New Roman" pitchFamily="18" charset="0"/>
              </a:rPr>
              <a:t>-5</a:t>
            </a:r>
            <a:r>
              <a:rPr lang="en-GB" altLang="fr-FR" sz="1400" b="1">
                <a:solidFill>
                  <a:srgbClr val="FF6600"/>
                </a:solidFill>
                <a:ea typeface="MS Mincho" pitchFamily="49" charset="-128"/>
                <a:cs typeface="Times New Roman" pitchFamily="18" charset="0"/>
              </a:rPr>
              <a:t> / ~ 1 10</a:t>
            </a:r>
            <a:r>
              <a:rPr lang="en-GB" altLang="fr-FR" sz="1400" b="1" baseline="30000">
                <a:solidFill>
                  <a:srgbClr val="FF6600"/>
                </a:solidFill>
                <a:ea typeface="MS Mincho" pitchFamily="49" charset="-128"/>
                <a:cs typeface="Times New Roman" pitchFamily="18" charset="0"/>
              </a:rPr>
              <a:t>-7</a:t>
            </a:r>
          </a:p>
        </p:txBody>
      </p:sp>
      <p:sp>
        <p:nvSpPr>
          <p:cNvPr id="7249" name="ZoneTexte 1"/>
          <p:cNvSpPr txBox="1">
            <a:spLocks noChangeArrowheads="1"/>
          </p:cNvSpPr>
          <p:nvPr/>
        </p:nvSpPr>
        <p:spPr bwMode="auto">
          <a:xfrm>
            <a:off x="7740650" y="1700808"/>
            <a:ext cx="1223963" cy="368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l-GR" altLang="fr-FR" sz="1800" dirty="0"/>
              <a:t>β</a:t>
            </a:r>
            <a:r>
              <a:rPr lang="en-US" altLang="fr-FR" sz="1800" baseline="-25000" dirty="0"/>
              <a:t>y</a:t>
            </a:r>
            <a:r>
              <a:rPr lang="en-US" altLang="fr-FR" sz="1800" dirty="0"/>
              <a:t> &lt; </a:t>
            </a:r>
            <a:r>
              <a:rPr lang="el-GR" altLang="fr-FR" sz="1800" dirty="0"/>
              <a:t>σ</a:t>
            </a:r>
            <a:r>
              <a:rPr lang="en-US" altLang="fr-FR" sz="1800" baseline="-25000" dirty="0"/>
              <a:t>z</a:t>
            </a:r>
            <a:endParaRPr lang="fr-FR" altLang="fr-FR" sz="1800" baseline="-25000" dirty="0"/>
          </a:p>
        </p:txBody>
      </p:sp>
    </p:spTree>
    <p:extLst>
      <p:ext uri="{BB962C8B-B14F-4D97-AF65-F5344CB8AC3E}">
        <p14:creationId xmlns:p14="http://schemas.microsoft.com/office/powerpoint/2010/main" val="48754646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325"/>
            <a:ext cx="9144000" cy="679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-36513" y="115888"/>
            <a:ext cx="9144001" cy="7207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defTabSz="457200" eaLnBrk="0" hangingPunct="0">
              <a:spcBef>
                <a:spcPct val="200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>
                <a:srgbClr val="000000"/>
              </a:buClr>
              <a:buFontTx/>
              <a:buNone/>
            </a:pPr>
            <a:r>
              <a:rPr lang="en-US" altLang="fr-FR" sz="4200">
                <a:solidFill>
                  <a:srgbClr val="0000CC"/>
                </a:solidFill>
              </a:rPr>
              <a:t>ATF &amp; ATF2 R&amp;D for linear colliders</a:t>
            </a:r>
          </a:p>
        </p:txBody>
      </p:sp>
    </p:spTree>
    <p:extLst>
      <p:ext uri="{BB962C8B-B14F-4D97-AF65-F5344CB8AC3E}">
        <p14:creationId xmlns:p14="http://schemas.microsoft.com/office/powerpoint/2010/main" val="772261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0"/>
            <a:ext cx="7772400" cy="908050"/>
          </a:xfrm>
        </p:spPr>
        <p:txBody>
          <a:bodyPr/>
          <a:lstStyle/>
          <a:p>
            <a:pPr eaLnBrk="1" hangingPunct="1"/>
            <a:r>
              <a:rPr lang="en-US" altLang="ko-KR" sz="4000" b="1" smtClean="0">
                <a:solidFill>
                  <a:srgbClr val="CC3300"/>
                </a:solidFill>
                <a:ea typeface="굴림" pitchFamily="34" charset="-127"/>
              </a:rPr>
              <a:t>ATF / ATF2 Goals</a:t>
            </a:r>
          </a:p>
        </p:txBody>
      </p:sp>
      <p:sp>
        <p:nvSpPr>
          <p:cNvPr id="471043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1125538"/>
            <a:ext cx="8820150" cy="5038725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90000"/>
              </a:lnSpc>
              <a:buFont typeface="Wingdings" pitchFamily="2" charset="2"/>
              <a:buChar char="q"/>
              <a:defRPr/>
            </a:pPr>
            <a:r>
              <a:rPr lang="en-US" altLang="ko-KR" sz="2800" b="1" dirty="0" smtClean="0">
                <a:solidFill>
                  <a:srgbClr val="0000FF"/>
                </a:solidFill>
                <a:ea typeface="굴림" pitchFamily="34" charset="-127"/>
              </a:rPr>
              <a:t>Very small damping ring vertical </a:t>
            </a:r>
            <a:r>
              <a:rPr lang="en-US" altLang="ko-KR" sz="2800" b="1" dirty="0" err="1" smtClean="0">
                <a:solidFill>
                  <a:srgbClr val="0000FF"/>
                </a:solidFill>
                <a:ea typeface="굴림" pitchFamily="34" charset="-127"/>
              </a:rPr>
              <a:t>emittance</a:t>
            </a:r>
            <a:endParaRPr lang="en-US" altLang="ko-KR" sz="2800" b="1" dirty="0" smtClean="0">
              <a:solidFill>
                <a:srgbClr val="0000FF"/>
              </a:solidFill>
              <a:ea typeface="굴림" pitchFamily="34" charset="-127"/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ko-KR" sz="2800" b="1" dirty="0">
                <a:solidFill>
                  <a:srgbClr val="0000FF"/>
                </a:solidFill>
                <a:ea typeface="굴림" pitchFamily="34" charset="-127"/>
              </a:rPr>
              <a:t> </a:t>
            </a:r>
            <a:r>
              <a:rPr lang="en-US" altLang="ko-KR" sz="2800" b="1" dirty="0" smtClean="0">
                <a:solidFill>
                  <a:srgbClr val="0000FF"/>
                </a:solidFill>
                <a:ea typeface="굴림" pitchFamily="34" charset="-127"/>
              </a:rPr>
              <a:t>  </a:t>
            </a:r>
            <a:r>
              <a:rPr lang="en-US" altLang="ko-KR" sz="2400" b="1" dirty="0" smtClean="0">
                <a:solidFill>
                  <a:srgbClr val="0000FF"/>
                </a:solidFill>
                <a:ea typeface="굴림" pitchFamily="34" charset="-127"/>
              </a:rPr>
              <a:t>- from   </a:t>
            </a:r>
            <a:r>
              <a:rPr lang="en-US" altLang="ko-KR" sz="2400" b="1" dirty="0" smtClean="0">
                <a:solidFill>
                  <a:srgbClr val="0000FF"/>
                </a:solidFill>
                <a:ea typeface="굴림" pitchFamily="34" charset="-127"/>
                <a:sym typeface="Symbol"/>
              </a:rPr>
              <a:t> </a:t>
            </a:r>
            <a:r>
              <a:rPr lang="en-US" altLang="ko-KR" sz="2400" b="1" dirty="0" smtClean="0">
                <a:solidFill>
                  <a:srgbClr val="0000FF"/>
                </a:solidFill>
                <a:ea typeface="굴림" pitchFamily="34" charset="-127"/>
              </a:rPr>
              <a:t>10 pm </a:t>
            </a:r>
            <a:r>
              <a:rPr lang="en-US" altLang="ko-KR" sz="2400" b="1" dirty="0" smtClean="0">
                <a:solidFill>
                  <a:srgbClr val="0000FF"/>
                </a:solidFill>
                <a:ea typeface="굴림" pitchFamily="34" charset="-127"/>
                <a:sym typeface="Wingdings" pitchFamily="2" charset="2"/>
              </a:rPr>
              <a:t> 4 pm (achieved !)  1-2 pm</a:t>
            </a:r>
            <a:endParaRPr lang="en-US" altLang="ko-KR" sz="2400" b="1" dirty="0">
              <a:solidFill>
                <a:srgbClr val="0000FF"/>
              </a:solidFill>
              <a:ea typeface="굴림" pitchFamily="34" charset="-127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q"/>
              <a:defRPr/>
            </a:pPr>
            <a:endParaRPr lang="en-US" altLang="ko-KR" sz="2800" b="1" dirty="0" smtClean="0">
              <a:solidFill>
                <a:srgbClr val="0000FF"/>
              </a:solidFill>
              <a:ea typeface="굴림" pitchFamily="34" charset="-127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q"/>
              <a:defRPr/>
            </a:pPr>
            <a:r>
              <a:rPr lang="en-US" altLang="ko-KR" sz="2800" b="1" dirty="0" smtClean="0">
                <a:solidFill>
                  <a:srgbClr val="0000FF"/>
                </a:solidFill>
                <a:ea typeface="굴림" pitchFamily="34" charset="-127"/>
              </a:rPr>
              <a:t>Small </a:t>
            </a:r>
            <a:r>
              <a:rPr lang="en-US" altLang="ko-KR" sz="2800" b="1" dirty="0">
                <a:solidFill>
                  <a:srgbClr val="0000FF"/>
                </a:solidFill>
                <a:ea typeface="굴림" pitchFamily="34" charset="-127"/>
              </a:rPr>
              <a:t>vertical beam size                          </a:t>
            </a:r>
            <a:r>
              <a:rPr lang="en-US" altLang="ko-KR" sz="2800" b="1" dirty="0" smtClean="0">
                <a:solidFill>
                  <a:srgbClr val="0000FF"/>
                </a:solidFill>
                <a:ea typeface="굴림" pitchFamily="34" charset="-127"/>
              </a:rPr>
              <a:t>       </a:t>
            </a:r>
            <a:r>
              <a:rPr lang="en-US" altLang="ko-KR" sz="2800" b="1" dirty="0" smtClean="0">
                <a:solidFill>
                  <a:srgbClr val="008000"/>
                </a:solidFill>
                <a:ea typeface="굴림" pitchFamily="34" charset="-127"/>
              </a:rPr>
              <a:t>“</a:t>
            </a:r>
            <a:r>
              <a:rPr lang="en-US" altLang="ko-KR" sz="2800" b="1" i="1" dirty="0">
                <a:solidFill>
                  <a:srgbClr val="008000"/>
                </a:solidFill>
                <a:ea typeface="굴림" pitchFamily="34" charset="-127"/>
              </a:rPr>
              <a:t>goal 1</a:t>
            </a:r>
            <a:r>
              <a:rPr lang="en-US" altLang="ko-KR" sz="2800" b="1" dirty="0" smtClean="0">
                <a:solidFill>
                  <a:srgbClr val="008000"/>
                </a:solidFill>
                <a:ea typeface="굴림" pitchFamily="34" charset="-127"/>
              </a:rPr>
              <a:t>”</a:t>
            </a:r>
            <a:endParaRPr lang="en-US" altLang="ko-KR" sz="2800" b="1" dirty="0">
              <a:solidFill>
                <a:srgbClr val="008000"/>
              </a:solidFill>
              <a:ea typeface="굴림" pitchFamily="34" charset="-127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ko-KR" sz="2400" b="1" dirty="0">
                <a:solidFill>
                  <a:srgbClr val="0000FF"/>
                </a:solidFill>
                <a:ea typeface="굴림" pitchFamily="34" charset="-127"/>
              </a:rPr>
              <a:t>  </a:t>
            </a:r>
            <a:r>
              <a:rPr lang="en-US" altLang="ko-KR" sz="2400" b="1" dirty="0" smtClean="0">
                <a:solidFill>
                  <a:srgbClr val="0000FF"/>
                </a:solidFill>
                <a:ea typeface="굴림" pitchFamily="34" charset="-127"/>
              </a:rPr>
              <a:t>  - achieve </a:t>
            </a:r>
            <a:r>
              <a:rPr lang="en-US" altLang="ko-KR" sz="2400" b="1" dirty="0" err="1">
                <a:solidFill>
                  <a:srgbClr val="0000FF"/>
                </a:solidFill>
                <a:latin typeface="Symbol" pitchFamily="18" charset="2"/>
                <a:ea typeface="굴림" pitchFamily="34" charset="-127"/>
              </a:rPr>
              <a:t>s</a:t>
            </a:r>
            <a:r>
              <a:rPr lang="en-US" altLang="ko-KR" sz="2400" b="1" baseline="-25000" dirty="0" err="1">
                <a:solidFill>
                  <a:srgbClr val="0000FF"/>
                </a:solidFill>
                <a:ea typeface="굴림" pitchFamily="34" charset="-127"/>
              </a:rPr>
              <a:t>y</a:t>
            </a:r>
            <a:r>
              <a:rPr lang="en-US" altLang="ko-KR" sz="2400" b="1" dirty="0">
                <a:solidFill>
                  <a:srgbClr val="0000FF"/>
                </a:solidFill>
                <a:ea typeface="굴림" pitchFamily="34" charset="-127"/>
              </a:rPr>
              <a:t> </a:t>
            </a:r>
            <a:r>
              <a:rPr lang="en-US" altLang="ko-KR" sz="2400" b="1" dirty="0" smtClean="0">
                <a:solidFill>
                  <a:srgbClr val="0000FF"/>
                </a:solidFill>
                <a:ea typeface="굴림" pitchFamily="34" charset="-127"/>
              </a:rPr>
              <a:t>  </a:t>
            </a:r>
            <a:r>
              <a:rPr lang="en-US" altLang="ko-KR" sz="2400" b="1" dirty="0" smtClean="0">
                <a:solidFill>
                  <a:srgbClr val="0000FF"/>
                </a:solidFill>
                <a:ea typeface="굴림" pitchFamily="34" charset="-127"/>
                <a:sym typeface="Symbol"/>
              </a:rPr>
              <a:t> </a:t>
            </a:r>
            <a:r>
              <a:rPr lang="en-US" altLang="ko-KR" sz="2400" b="1" dirty="0" smtClean="0">
                <a:solidFill>
                  <a:srgbClr val="0000FF"/>
                </a:solidFill>
                <a:ea typeface="굴림" pitchFamily="34" charset="-127"/>
              </a:rPr>
              <a:t>37 </a:t>
            </a:r>
            <a:r>
              <a:rPr lang="en-US" altLang="ko-KR" sz="2400" b="1" dirty="0">
                <a:solidFill>
                  <a:srgbClr val="0000FF"/>
                </a:solidFill>
                <a:ea typeface="굴림" pitchFamily="34" charset="-127"/>
              </a:rPr>
              <a:t>nm (cf. 5 / 1 nm in ILC / CLIC</a:t>
            </a:r>
            <a:r>
              <a:rPr lang="en-US" altLang="ko-KR" sz="2400" b="1" dirty="0" smtClean="0">
                <a:solidFill>
                  <a:srgbClr val="0000FF"/>
                </a:solidFill>
                <a:ea typeface="굴림" pitchFamily="34" charset="-127"/>
              </a:rPr>
              <a:t>)                                            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ko-KR" sz="2400" b="1" dirty="0">
                <a:solidFill>
                  <a:srgbClr val="0000FF"/>
                </a:solidFill>
                <a:ea typeface="굴림" pitchFamily="34" charset="-127"/>
              </a:rPr>
              <a:t> </a:t>
            </a:r>
            <a:r>
              <a:rPr lang="en-US" altLang="ko-KR" sz="2400" b="1" dirty="0" smtClean="0">
                <a:solidFill>
                  <a:srgbClr val="0000FF"/>
                </a:solidFill>
                <a:ea typeface="굴림" pitchFamily="34" charset="-127"/>
              </a:rPr>
              <a:t>   - validate “compact local chromaticity correction”</a:t>
            </a:r>
            <a:endParaRPr lang="en-US" altLang="ko-KR" sz="2400" b="1" dirty="0">
              <a:solidFill>
                <a:srgbClr val="0000FF"/>
              </a:solidFill>
              <a:ea typeface="굴림" pitchFamily="34" charset="-127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altLang="ko-KR" sz="2400" b="1" dirty="0">
              <a:solidFill>
                <a:srgbClr val="0000FF"/>
              </a:solidFill>
              <a:ea typeface="굴림" pitchFamily="34" charset="-127"/>
              <a:sym typeface="Wingdings" pitchFamily="2" charset="2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ko-KR" sz="2800" b="1" dirty="0">
                <a:solidFill>
                  <a:srgbClr val="0000FF"/>
                </a:solidFill>
                <a:ea typeface="굴림" pitchFamily="34" charset="-127"/>
                <a:sym typeface="Wingdings" pitchFamily="2" charset="2"/>
              </a:rPr>
              <a:t></a:t>
            </a:r>
            <a:r>
              <a:rPr lang="en-US" altLang="ko-KR" sz="2800" b="1" dirty="0">
                <a:solidFill>
                  <a:srgbClr val="0000FF"/>
                </a:solidFill>
                <a:ea typeface="굴림" pitchFamily="34" charset="-127"/>
              </a:rPr>
              <a:t> Stabilization of beam center                    </a:t>
            </a:r>
            <a:r>
              <a:rPr lang="en-US" altLang="ko-KR" sz="2800" b="1" dirty="0" smtClean="0">
                <a:solidFill>
                  <a:srgbClr val="0000FF"/>
                </a:solidFill>
                <a:ea typeface="굴림" pitchFamily="34" charset="-127"/>
              </a:rPr>
              <a:t>      </a:t>
            </a:r>
            <a:r>
              <a:rPr lang="en-US" altLang="ko-KR" sz="2800" b="1" dirty="0" smtClean="0">
                <a:solidFill>
                  <a:srgbClr val="008000"/>
                </a:solidFill>
                <a:ea typeface="굴림" pitchFamily="34" charset="-127"/>
              </a:rPr>
              <a:t>“</a:t>
            </a:r>
            <a:r>
              <a:rPr lang="en-US" altLang="ko-KR" sz="2800" b="1" i="1" dirty="0">
                <a:solidFill>
                  <a:srgbClr val="008000"/>
                </a:solidFill>
                <a:ea typeface="굴림" pitchFamily="34" charset="-127"/>
              </a:rPr>
              <a:t>goal 2</a:t>
            </a:r>
            <a:r>
              <a:rPr lang="en-US" altLang="ko-KR" sz="2800" b="1" dirty="0">
                <a:solidFill>
                  <a:srgbClr val="008000"/>
                </a:solidFill>
                <a:ea typeface="굴림" pitchFamily="34" charset="-127"/>
              </a:rPr>
              <a:t>”</a:t>
            </a:r>
            <a:endParaRPr lang="en-US" altLang="ko-KR" sz="2800" b="1" dirty="0">
              <a:solidFill>
                <a:srgbClr val="0000FF"/>
              </a:solidFill>
              <a:ea typeface="굴림" pitchFamily="34" charset="-127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ko-KR" sz="2400" b="1" dirty="0" smtClean="0">
                <a:solidFill>
                  <a:srgbClr val="0000FF"/>
                </a:solidFill>
                <a:ea typeface="굴림" pitchFamily="34" charset="-127"/>
              </a:rPr>
              <a:t>   - down </a:t>
            </a:r>
            <a:r>
              <a:rPr lang="en-US" altLang="ko-KR" sz="2400" b="1" dirty="0">
                <a:solidFill>
                  <a:srgbClr val="0000FF"/>
                </a:solidFill>
                <a:ea typeface="굴림" pitchFamily="34" charset="-127"/>
              </a:rPr>
              <a:t>to  </a:t>
            </a:r>
            <a:r>
              <a:rPr lang="en-US" altLang="ko-KR" sz="2400" b="1" dirty="0" smtClean="0">
                <a:solidFill>
                  <a:srgbClr val="0000FF"/>
                </a:solidFill>
                <a:ea typeface="굴림" pitchFamily="34" charset="-127"/>
                <a:sym typeface="Symbol"/>
              </a:rPr>
              <a:t> </a:t>
            </a:r>
            <a:r>
              <a:rPr lang="en-US" altLang="ko-KR" sz="2400" b="1" dirty="0" smtClean="0">
                <a:solidFill>
                  <a:srgbClr val="0000FF"/>
                </a:solidFill>
                <a:ea typeface="굴림" pitchFamily="34" charset="-127"/>
              </a:rPr>
              <a:t>2nm  </a:t>
            </a:r>
            <a:endParaRPr lang="en-US" altLang="ko-KR" sz="2400" b="1" dirty="0">
              <a:solidFill>
                <a:srgbClr val="0000FF"/>
              </a:solidFill>
              <a:ea typeface="굴림" pitchFamily="34" charset="-127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ko-KR" sz="2400" b="1" dirty="0">
                <a:solidFill>
                  <a:srgbClr val="0000FF"/>
                </a:solidFill>
                <a:ea typeface="굴림" pitchFamily="34" charset="-127"/>
              </a:rPr>
              <a:t> </a:t>
            </a:r>
            <a:r>
              <a:rPr lang="en-US" altLang="ko-KR" sz="2400" b="1" dirty="0" smtClean="0">
                <a:solidFill>
                  <a:srgbClr val="0000FF"/>
                </a:solidFill>
                <a:ea typeface="굴림" pitchFamily="34" charset="-127"/>
              </a:rPr>
              <a:t>  - bunch-to-bunch </a:t>
            </a:r>
            <a:r>
              <a:rPr lang="en-US" altLang="ko-KR" sz="2400" b="1" dirty="0">
                <a:solidFill>
                  <a:srgbClr val="0000FF"/>
                </a:solidFill>
                <a:ea typeface="굴림" pitchFamily="34" charset="-127"/>
              </a:rPr>
              <a:t>feedback  </a:t>
            </a:r>
            <a:r>
              <a:rPr lang="en-US" altLang="ko-KR" sz="2400" b="1" dirty="0" smtClean="0">
                <a:solidFill>
                  <a:srgbClr val="0000FF"/>
                </a:solidFill>
                <a:ea typeface="굴림" pitchFamily="34" charset="-127"/>
              </a:rPr>
              <a:t>(  </a:t>
            </a:r>
            <a:r>
              <a:rPr lang="en-US" altLang="ko-KR" sz="2400" b="1" dirty="0" smtClean="0">
                <a:solidFill>
                  <a:srgbClr val="0000FF"/>
                </a:solidFill>
                <a:ea typeface="굴림" pitchFamily="34" charset="-127"/>
                <a:sym typeface="Symbol"/>
              </a:rPr>
              <a:t> </a:t>
            </a:r>
            <a:r>
              <a:rPr lang="en-US" altLang="ko-KR" sz="2400" b="1" dirty="0" smtClean="0">
                <a:solidFill>
                  <a:srgbClr val="0000FF"/>
                </a:solidFill>
                <a:ea typeface="굴림" pitchFamily="34" charset="-127"/>
              </a:rPr>
              <a:t>300 </a:t>
            </a:r>
            <a:r>
              <a:rPr lang="en-US" altLang="ko-KR" sz="2400" b="1" dirty="0">
                <a:solidFill>
                  <a:srgbClr val="0000FF"/>
                </a:solidFill>
                <a:ea typeface="굴림" pitchFamily="34" charset="-127"/>
              </a:rPr>
              <a:t>ns, for ILC)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altLang="ko-KR" sz="2400" b="1" dirty="0">
              <a:solidFill>
                <a:srgbClr val="0000FF"/>
              </a:solidFill>
              <a:ea typeface="굴림" pitchFamily="34" charset="-127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q"/>
              <a:defRPr/>
            </a:pPr>
            <a:r>
              <a:rPr lang="en-US" altLang="ko-KR" sz="2800" b="1" dirty="0">
                <a:solidFill>
                  <a:srgbClr val="0000FF"/>
                </a:solidFill>
                <a:ea typeface="굴림" pitchFamily="34" charset="-127"/>
              </a:rPr>
              <a:t>R&amp;D on nanometer resolution instrumentation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altLang="ko-KR" sz="2400" b="1" dirty="0">
              <a:solidFill>
                <a:srgbClr val="0000FF"/>
              </a:solidFill>
              <a:ea typeface="굴림" pitchFamily="34" charset="-127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q"/>
              <a:defRPr/>
            </a:pPr>
            <a:r>
              <a:rPr lang="en-US" altLang="ko-KR" sz="2800" b="1" dirty="0" smtClean="0">
                <a:solidFill>
                  <a:srgbClr val="0000FF"/>
                </a:solidFill>
                <a:ea typeface="굴림" pitchFamily="34" charset="-127"/>
              </a:rPr>
              <a:t>Train </a:t>
            </a:r>
            <a:r>
              <a:rPr lang="en-US" altLang="ko-KR" sz="2800" b="1" dirty="0">
                <a:solidFill>
                  <a:srgbClr val="0000FF"/>
                </a:solidFill>
                <a:ea typeface="굴림" pitchFamily="34" charset="-127"/>
              </a:rPr>
              <a:t>young accelerator </a:t>
            </a:r>
            <a:r>
              <a:rPr lang="en-US" altLang="ko-KR" sz="2800" b="1" dirty="0" smtClean="0">
                <a:solidFill>
                  <a:srgbClr val="0000FF"/>
                </a:solidFill>
                <a:ea typeface="굴림" pitchFamily="34" charset="-127"/>
              </a:rPr>
              <a:t>scientists </a:t>
            </a:r>
            <a:r>
              <a:rPr lang="en-US" altLang="ko-KR" sz="2800" b="1" dirty="0">
                <a:solidFill>
                  <a:srgbClr val="0000FF"/>
                </a:solidFill>
                <a:ea typeface="굴림" pitchFamily="34" charset="-127"/>
              </a:rPr>
              <a:t>on “real system”  </a:t>
            </a:r>
            <a:endParaRPr lang="en-US" altLang="ko-KR" sz="2800" b="1" dirty="0" smtClean="0">
              <a:solidFill>
                <a:srgbClr val="0000FF"/>
              </a:solidFill>
              <a:ea typeface="굴림" pitchFamily="34" charset="-127"/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ko-KR" sz="2200" b="1" dirty="0" smtClean="0">
                <a:solidFill>
                  <a:srgbClr val="0000FF"/>
                </a:solidFill>
                <a:ea typeface="굴림" pitchFamily="34" charset="-127"/>
              </a:rPr>
              <a:t>   -  maintain expertise by practicing operation</a:t>
            </a:r>
            <a:r>
              <a:rPr lang="en-US" altLang="ko-KR" sz="2400" b="1" dirty="0" smtClean="0">
                <a:solidFill>
                  <a:srgbClr val="0000FF"/>
                </a:solidFill>
                <a:ea typeface="굴림" pitchFamily="34" charset="-127"/>
              </a:rPr>
              <a:t> </a:t>
            </a:r>
            <a:endParaRPr lang="en-US" altLang="ko-KR" sz="2400" b="1" dirty="0">
              <a:solidFill>
                <a:srgbClr val="0000FF"/>
              </a:solidFill>
              <a:ea typeface="굴림" pitchFamily="34" charset="-127"/>
            </a:endParaRP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4730750" y="6211888"/>
            <a:ext cx="37290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2400" b="1" i="1">
                <a:solidFill>
                  <a:srgbClr val="FF9900"/>
                </a:solidFill>
                <a:ea typeface="굴림" pitchFamily="34" charset="-127"/>
                <a:sym typeface="Wingdings" pitchFamily="2" charset="2"/>
              </a:rPr>
              <a:t> </a:t>
            </a:r>
            <a:r>
              <a:rPr lang="en-US" altLang="ko-KR" sz="2400" b="1" i="1">
                <a:solidFill>
                  <a:srgbClr val="FF9900"/>
                </a:solidFill>
                <a:ea typeface="굴림" pitchFamily="34" charset="-127"/>
              </a:rPr>
              <a:t>open &amp; unique facility</a:t>
            </a:r>
            <a:endParaRPr lang="fr-FR" altLang="fr-FR" sz="2400" b="1" i="1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4463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080120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rgbClr val="0000CC"/>
                </a:solidFill>
              </a:rPr>
              <a:t>Main LAL-Japan joint projects</a:t>
            </a:r>
            <a:r>
              <a:rPr lang="en-US" sz="4800" dirty="0" smtClean="0">
                <a:solidFill>
                  <a:srgbClr val="0000CC"/>
                </a:solidFill>
              </a:rPr>
              <a:t/>
            </a:r>
            <a:br>
              <a:rPr lang="en-US" sz="4800" dirty="0" smtClean="0">
                <a:solidFill>
                  <a:srgbClr val="0000CC"/>
                </a:solidFill>
              </a:rPr>
            </a:br>
            <a:r>
              <a:rPr lang="en-US" sz="2000" b="1" dirty="0" smtClean="0">
                <a:solidFill>
                  <a:srgbClr val="00B050"/>
                </a:solidFill>
              </a:rPr>
              <a:t>–</a:t>
            </a:r>
            <a:r>
              <a:rPr lang="en-US" sz="2000" b="1" dirty="0" smtClean="0">
                <a:solidFill>
                  <a:srgbClr val="00B050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 smtClean="0">
                <a:solidFill>
                  <a:srgbClr val="00B050"/>
                </a:solidFill>
              </a:rPr>
              <a:t>all projects within TYL-FJPPL –</a:t>
            </a:r>
            <a:endParaRPr lang="fr-FR" sz="2000" b="1" dirty="0">
              <a:solidFill>
                <a:srgbClr val="00B050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467544" y="4040485"/>
            <a:ext cx="8568952" cy="169277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9900CC"/>
                </a:solidFill>
                <a:sym typeface="Wingdings" panose="05000000000000000000" pitchFamily="2" charset="2"/>
              </a:rPr>
              <a:t>Accelerator R&amp;D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 smtClean="0">
                <a:sym typeface="Wingdings" panose="05000000000000000000" pitchFamily="2" charset="2"/>
              </a:rPr>
              <a:t>Development </a:t>
            </a:r>
            <a:r>
              <a:rPr lang="en-US" sz="1600" dirty="0">
                <a:sym typeface="Wingdings" panose="05000000000000000000" pitchFamily="2" charset="2"/>
              </a:rPr>
              <a:t>of optical cavity systems for advanced photon </a:t>
            </a:r>
            <a:r>
              <a:rPr lang="en-US" sz="1600" dirty="0" smtClean="0">
                <a:sym typeface="Wingdings" panose="05000000000000000000" pitchFamily="2" charset="2"/>
              </a:rPr>
              <a:t>sources (</a:t>
            </a:r>
            <a:r>
              <a:rPr lang="en-US" sz="1600" b="1" dirty="0" smtClean="0">
                <a:solidFill>
                  <a:srgbClr val="FF6600"/>
                </a:solidFill>
                <a:sym typeface="Wingdings" panose="05000000000000000000" pitchFamily="2" charset="2"/>
              </a:rPr>
              <a:t>ATF</a:t>
            </a:r>
            <a:r>
              <a:rPr lang="en-US" sz="1600" dirty="0" smtClean="0">
                <a:sym typeface="Wingdings" panose="05000000000000000000" pitchFamily="2" charset="2"/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>
                <a:sym typeface="Wingdings" panose="05000000000000000000" pitchFamily="2" charset="2"/>
              </a:rPr>
              <a:t>Study &amp;</a:t>
            </a:r>
            <a:r>
              <a:rPr lang="en-US" sz="1600" dirty="0" smtClean="0">
                <a:sym typeface="Wingdings" panose="05000000000000000000" pitchFamily="2" charset="2"/>
              </a:rPr>
              <a:t> </a:t>
            </a:r>
            <a:r>
              <a:rPr lang="en-US" sz="1600" dirty="0">
                <a:sym typeface="Wingdings" panose="05000000000000000000" pitchFamily="2" charset="2"/>
              </a:rPr>
              <a:t>optimization of the power deposition density in new positron </a:t>
            </a:r>
            <a:r>
              <a:rPr lang="en-US" sz="1600" dirty="0" smtClean="0">
                <a:sym typeface="Wingdings" panose="05000000000000000000" pitchFamily="2" charset="2"/>
              </a:rPr>
              <a:t>targets (</a:t>
            </a:r>
            <a:r>
              <a:rPr lang="en-US" sz="1600" i="1" dirty="0" smtClean="0">
                <a:sym typeface="Wingdings" panose="05000000000000000000" pitchFamily="2" charset="2"/>
              </a:rPr>
              <a:t>with </a:t>
            </a:r>
            <a:r>
              <a:rPr lang="en-US" sz="1600" b="1" i="1" dirty="0" smtClean="0">
                <a:sym typeface="Wingdings" panose="05000000000000000000" pitchFamily="2" charset="2"/>
              </a:rPr>
              <a:t>IPNL</a:t>
            </a:r>
            <a:r>
              <a:rPr lang="en-US" sz="1600" dirty="0" smtClean="0">
                <a:sym typeface="Wingdings" panose="05000000000000000000" pitchFamily="2" charset="2"/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>
                <a:sym typeface="Wingdings" panose="05000000000000000000" pitchFamily="2" charset="2"/>
              </a:rPr>
              <a:t>Nanometer stabilization studies at </a:t>
            </a:r>
            <a:r>
              <a:rPr lang="en-US" sz="1600" b="1" dirty="0" smtClean="0">
                <a:solidFill>
                  <a:srgbClr val="FF6600"/>
                </a:solidFill>
                <a:sym typeface="Wingdings" panose="05000000000000000000" pitchFamily="2" charset="2"/>
              </a:rPr>
              <a:t>ATF2</a:t>
            </a:r>
            <a:r>
              <a:rPr lang="en-US" sz="1600" dirty="0" smtClean="0">
                <a:sym typeface="Wingdings" panose="05000000000000000000" pitchFamily="2" charset="2"/>
              </a:rPr>
              <a:t> (</a:t>
            </a:r>
            <a:r>
              <a:rPr lang="en-US" sz="1600" i="1" dirty="0" smtClean="0">
                <a:sym typeface="Wingdings" panose="05000000000000000000" pitchFamily="2" charset="2"/>
              </a:rPr>
              <a:t>with </a:t>
            </a:r>
            <a:r>
              <a:rPr lang="en-US" sz="1600" b="1" i="1" dirty="0" smtClean="0">
                <a:sym typeface="Wingdings" panose="05000000000000000000" pitchFamily="2" charset="2"/>
              </a:rPr>
              <a:t>LAPP</a:t>
            </a:r>
            <a:r>
              <a:rPr lang="en-US" sz="1600" dirty="0" smtClean="0">
                <a:sym typeface="Wingdings" panose="05000000000000000000" pitchFamily="2" charset="2"/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>
                <a:sym typeface="Wingdings" panose="05000000000000000000" pitchFamily="2" charset="2"/>
              </a:rPr>
              <a:t>Collaboration on fast luminosity measurements and MDI questions for </a:t>
            </a:r>
            <a:r>
              <a:rPr lang="en-US" sz="1600" b="1" dirty="0" err="1">
                <a:solidFill>
                  <a:srgbClr val="FF6600"/>
                </a:solidFill>
                <a:sym typeface="Wingdings" panose="05000000000000000000" pitchFamily="2" charset="2"/>
              </a:rPr>
              <a:t>S</a:t>
            </a:r>
            <a:r>
              <a:rPr lang="en-US" sz="1600" b="1" dirty="0" err="1" smtClean="0">
                <a:solidFill>
                  <a:srgbClr val="FF6600"/>
                </a:solidFill>
                <a:sym typeface="Wingdings" panose="05000000000000000000" pitchFamily="2" charset="2"/>
              </a:rPr>
              <a:t>uperKEKB</a:t>
            </a:r>
            <a:endParaRPr lang="en-US" sz="1600" b="1" dirty="0" smtClean="0">
              <a:solidFill>
                <a:srgbClr val="FF6600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>
                <a:sym typeface="Wingdings" panose="05000000000000000000" pitchFamily="2" charset="2"/>
              </a:rPr>
              <a:t>Development &amp;</a:t>
            </a:r>
            <a:r>
              <a:rPr lang="en-US" sz="1600" dirty="0" smtClean="0">
                <a:sym typeface="Wingdings" panose="05000000000000000000" pitchFamily="2" charset="2"/>
              </a:rPr>
              <a:t> validation </a:t>
            </a:r>
            <a:r>
              <a:rPr lang="en-US" sz="1600" dirty="0">
                <a:sym typeface="Wingdings" panose="05000000000000000000" pitchFamily="2" charset="2"/>
              </a:rPr>
              <a:t>of </a:t>
            </a:r>
            <a:r>
              <a:rPr lang="en-US" sz="1600" dirty="0" smtClean="0">
                <a:sym typeface="Wingdings" panose="05000000000000000000" pitchFamily="2" charset="2"/>
              </a:rPr>
              <a:t>input power couplers </a:t>
            </a:r>
            <a:r>
              <a:rPr lang="en-US" sz="1600" dirty="0">
                <a:sym typeface="Wingdings" panose="05000000000000000000" pitchFamily="2" charset="2"/>
              </a:rPr>
              <a:t>for </a:t>
            </a:r>
            <a:r>
              <a:rPr lang="en-US" sz="1600" dirty="0" smtClean="0">
                <a:sym typeface="Wingdings" panose="05000000000000000000" pitchFamily="2" charset="2"/>
              </a:rPr>
              <a:t>superconducting </a:t>
            </a:r>
            <a:r>
              <a:rPr lang="en-US" sz="1600" dirty="0" err="1" smtClean="0">
                <a:sym typeface="Wingdings" panose="05000000000000000000" pitchFamily="2" charset="2"/>
              </a:rPr>
              <a:t>linacs</a:t>
            </a:r>
            <a:r>
              <a:rPr lang="en-US" sz="1600" dirty="0" smtClean="0">
                <a:sym typeface="Wingdings" panose="05000000000000000000" pitchFamily="2" charset="2"/>
              </a:rPr>
              <a:t> (</a:t>
            </a:r>
            <a:r>
              <a:rPr lang="en-US" sz="1600" i="1" dirty="0" smtClean="0">
                <a:sym typeface="Wingdings" panose="05000000000000000000" pitchFamily="2" charset="2"/>
              </a:rPr>
              <a:t>with </a:t>
            </a:r>
            <a:r>
              <a:rPr lang="en-US" sz="1600" b="1" i="1" dirty="0" smtClean="0">
                <a:sym typeface="Wingdings" panose="05000000000000000000" pitchFamily="2" charset="2"/>
              </a:rPr>
              <a:t>IRFU</a:t>
            </a:r>
            <a:r>
              <a:rPr lang="en-US" sz="1600" dirty="0" smtClean="0">
                <a:sym typeface="Wingdings" panose="05000000000000000000" pitchFamily="2" charset="2"/>
              </a:rPr>
              <a:t>)</a:t>
            </a:r>
          </a:p>
        </p:txBody>
      </p:sp>
      <p:sp>
        <p:nvSpPr>
          <p:cNvPr id="5" name="Rectangle 4"/>
          <p:cNvSpPr/>
          <p:nvPr/>
        </p:nvSpPr>
        <p:spPr>
          <a:xfrm>
            <a:off x="467544" y="1052736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9900CC"/>
                </a:solidFill>
              </a:rPr>
              <a:t>LHC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Improvement </a:t>
            </a:r>
            <a:r>
              <a:rPr lang="en-US" sz="1600" dirty="0"/>
              <a:t>of the τ jet measurement applied to the low mass H Higgs search </a:t>
            </a:r>
            <a:r>
              <a:rPr lang="en-US" sz="1600" dirty="0" smtClean="0"/>
              <a:t>in </a:t>
            </a:r>
            <a:r>
              <a:rPr lang="en-US" sz="1600" dirty="0" smtClean="0">
                <a:sym typeface="Symbol"/>
              </a:rPr>
              <a:t></a:t>
            </a:r>
            <a:r>
              <a:rPr lang="en-US" sz="1600" dirty="0" smtClean="0"/>
              <a:t> </a:t>
            </a:r>
            <a:r>
              <a:rPr lang="en-US" sz="1600" dirty="0"/>
              <a:t>channel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R&amp;D for ATLAS GRID </a:t>
            </a:r>
            <a:r>
              <a:rPr lang="en-US" sz="1600" dirty="0" smtClean="0"/>
              <a:t>computing (</a:t>
            </a:r>
            <a:r>
              <a:rPr lang="en-US" sz="1600" i="1" dirty="0" smtClean="0"/>
              <a:t>with </a:t>
            </a:r>
            <a:r>
              <a:rPr lang="en-US" sz="1600" b="1" i="1" dirty="0" smtClean="0"/>
              <a:t>IRFU</a:t>
            </a:r>
            <a:r>
              <a:rPr lang="en-US" sz="1600" i="1" dirty="0" smtClean="0"/>
              <a:t> and </a:t>
            </a:r>
            <a:r>
              <a:rPr lang="en-US" sz="1600" b="1" i="1" dirty="0" smtClean="0"/>
              <a:t>CC-IN2P3</a:t>
            </a:r>
            <a:r>
              <a:rPr lang="en-US" sz="1600" dirty="0" smtClean="0"/>
              <a:t>)</a:t>
            </a:r>
            <a:endParaRPr lang="en-US" sz="1600" dirty="0"/>
          </a:p>
        </p:txBody>
      </p:sp>
      <p:sp>
        <p:nvSpPr>
          <p:cNvPr id="7" name="Rectangle 6"/>
          <p:cNvSpPr/>
          <p:nvPr/>
        </p:nvSpPr>
        <p:spPr>
          <a:xfrm>
            <a:off x="467544" y="5949280"/>
            <a:ext cx="85689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9900CC"/>
                </a:solidFill>
              </a:rPr>
              <a:t>Astro</a:t>
            </a:r>
            <a:r>
              <a:rPr lang="en-US" sz="2400" b="1" dirty="0" smtClean="0">
                <a:solidFill>
                  <a:srgbClr val="9900CC"/>
                </a:solidFill>
              </a:rPr>
              <a:t>-particle physics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Towards </a:t>
            </a:r>
            <a:r>
              <a:rPr lang="en-US" sz="1600" dirty="0"/>
              <a:t>a new era in ultra-high-energy cosmic-ray studies </a:t>
            </a:r>
            <a:r>
              <a:rPr lang="en-US" sz="1600" dirty="0" smtClean="0"/>
              <a:t>(</a:t>
            </a:r>
            <a:r>
              <a:rPr lang="en-US" sz="1600" i="1" dirty="0" smtClean="0"/>
              <a:t>with </a:t>
            </a:r>
            <a:r>
              <a:rPr lang="en-US" sz="1600" b="1" i="1" dirty="0" smtClean="0"/>
              <a:t>APC</a:t>
            </a:r>
            <a:r>
              <a:rPr lang="en-US" sz="1600" i="1" dirty="0" smtClean="0"/>
              <a:t> and </a:t>
            </a:r>
            <a:r>
              <a:rPr lang="en-US" sz="1600" b="1" i="1" dirty="0" smtClean="0"/>
              <a:t>OMEGA</a:t>
            </a:r>
            <a:r>
              <a:rPr lang="en-US" sz="1600" dirty="0" smtClean="0"/>
              <a:t>)</a:t>
            </a:r>
            <a:endParaRPr lang="en-US" sz="1600" dirty="0"/>
          </a:p>
        </p:txBody>
      </p:sp>
      <p:sp>
        <p:nvSpPr>
          <p:cNvPr id="8" name="Rectangle 7"/>
          <p:cNvSpPr/>
          <p:nvPr/>
        </p:nvSpPr>
        <p:spPr>
          <a:xfrm>
            <a:off x="467544" y="2289066"/>
            <a:ext cx="85689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9900CC"/>
                </a:solidFill>
              </a:rPr>
              <a:t>ILC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ILC top quark </a:t>
            </a:r>
            <a:r>
              <a:rPr lang="en-US" sz="1600" dirty="0" smtClean="0"/>
              <a:t>investigations</a:t>
            </a:r>
            <a:endParaRPr lang="en-US" sz="1600" dirty="0"/>
          </a:p>
        </p:txBody>
      </p:sp>
      <p:sp>
        <p:nvSpPr>
          <p:cNvPr id="9" name="Flèche droite 8"/>
          <p:cNvSpPr/>
          <p:nvPr/>
        </p:nvSpPr>
        <p:spPr>
          <a:xfrm>
            <a:off x="107504" y="5013176"/>
            <a:ext cx="360040" cy="144016"/>
          </a:xfrm>
          <a:prstGeom prst="rightArrow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Flèche droite 9"/>
          <p:cNvSpPr/>
          <p:nvPr/>
        </p:nvSpPr>
        <p:spPr>
          <a:xfrm>
            <a:off x="107504" y="5229200"/>
            <a:ext cx="360040" cy="144016"/>
          </a:xfrm>
          <a:prstGeom prst="rightArrow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467544" y="2978949"/>
            <a:ext cx="85689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9900CC"/>
                </a:solidFill>
              </a:rPr>
              <a:t>B-meson physics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err="1"/>
              <a:t>Flavour</a:t>
            </a:r>
            <a:r>
              <a:rPr lang="en-US" sz="1600" dirty="0"/>
              <a:t> physics : joint efforts towards searching for physics beyond the SM </a:t>
            </a:r>
            <a:r>
              <a:rPr lang="en-US" sz="1600" dirty="0" smtClean="0"/>
              <a:t>(</a:t>
            </a:r>
            <a:r>
              <a:rPr lang="en-US" sz="1600" i="1" dirty="0" smtClean="0"/>
              <a:t>with </a:t>
            </a:r>
            <a:r>
              <a:rPr lang="en-US" sz="1600" b="1" i="1" dirty="0" smtClean="0"/>
              <a:t>LPT</a:t>
            </a:r>
            <a:r>
              <a:rPr lang="en-US" sz="1600" i="1" dirty="0" smtClean="0"/>
              <a:t> and </a:t>
            </a:r>
            <a:r>
              <a:rPr lang="en-US" sz="1600" b="1" i="1" dirty="0" smtClean="0"/>
              <a:t>LPNHE</a:t>
            </a:r>
            <a:r>
              <a:rPr lang="en-US" sz="1600" dirty="0" smtClean="0"/>
              <a:t>)</a:t>
            </a:r>
            <a:endParaRPr lang="en-US" sz="1600" dirty="0"/>
          </a:p>
        </p:txBody>
      </p:sp>
      <p:sp>
        <p:nvSpPr>
          <p:cNvPr id="12" name="Flèche droite 11"/>
          <p:cNvSpPr/>
          <p:nvPr/>
        </p:nvSpPr>
        <p:spPr>
          <a:xfrm>
            <a:off x="107504" y="4509120"/>
            <a:ext cx="360040" cy="144016"/>
          </a:xfrm>
          <a:prstGeom prst="rightArrow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626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magic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000" cy="12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1908175" y="4683125"/>
            <a:ext cx="503238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fr-FR" altLang="fr-FR" sz="4400">
                <a:solidFill>
                  <a:srgbClr val="FF5050"/>
                </a:solidFill>
                <a:sym typeface="Symbol" pitchFamily="18" charset="2"/>
              </a:rPr>
              <a:t></a:t>
            </a: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1908175" y="5084763"/>
            <a:ext cx="503238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fr-FR" altLang="fr-FR" sz="4800">
                <a:solidFill>
                  <a:srgbClr val="008000"/>
                </a:solidFill>
                <a:sym typeface="Symbol" pitchFamily="18" charset="2"/>
              </a:rPr>
              <a:t></a:t>
            </a:r>
          </a:p>
        </p:txBody>
      </p:sp>
    </p:spTree>
    <p:extLst>
      <p:ext uri="{BB962C8B-B14F-4D97-AF65-F5344CB8AC3E}">
        <p14:creationId xmlns:p14="http://schemas.microsoft.com/office/powerpoint/2010/main" val="833452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792795" y="6385106"/>
            <a:ext cx="2130092" cy="472895"/>
          </a:xfrm>
        </p:spPr>
        <p:txBody>
          <a:bodyPr/>
          <a:lstStyle/>
          <a:p>
            <a:pPr lvl="0"/>
            <a:fld id="{900AC71A-6CDE-455B-981E-71148D5DBF07}" type="slidenum">
              <a:rPr lang="en-US" altLang="zh-CN" smtClean="0"/>
              <a:pPr lvl="0"/>
              <a:t>4</a:t>
            </a:fld>
            <a:endParaRPr lang="zh-CN" altLang="en-US" dirty="0"/>
          </a:p>
        </p:txBody>
      </p:sp>
      <p:grpSp>
        <p:nvGrpSpPr>
          <p:cNvPr id="11" name="Groupe 10"/>
          <p:cNvGrpSpPr/>
          <p:nvPr/>
        </p:nvGrpSpPr>
        <p:grpSpPr>
          <a:xfrm>
            <a:off x="700959" y="1582790"/>
            <a:ext cx="7903418" cy="1698433"/>
            <a:chOff x="587632" y="1226511"/>
            <a:chExt cx="7903418" cy="1698433"/>
          </a:xfrm>
        </p:grpSpPr>
        <p:pic>
          <p:nvPicPr>
            <p:cNvPr id="16" name="Picture 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50887" y="1226511"/>
              <a:ext cx="7840163" cy="16984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椭圆 18"/>
            <p:cNvSpPr/>
            <p:nvPr/>
          </p:nvSpPr>
          <p:spPr>
            <a:xfrm>
              <a:off x="587632" y="1945079"/>
              <a:ext cx="1436985" cy="587919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945" tIns="41473" rIns="82945" bIns="41473"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0" name="TextBox 69"/>
          <p:cNvSpPr txBox="1"/>
          <p:nvPr/>
        </p:nvSpPr>
        <p:spPr>
          <a:xfrm>
            <a:off x="7596336" y="1844621"/>
            <a:ext cx="625584" cy="360755"/>
          </a:xfrm>
          <a:prstGeom prst="rect">
            <a:avLst/>
          </a:prstGeom>
          <a:noFill/>
        </p:spPr>
        <p:txBody>
          <a:bodyPr wrap="none" lIns="82945" tIns="41473" rIns="82945" bIns="41473" rtlCol="0">
            <a:spAutoFit/>
          </a:bodyPr>
          <a:lstStyle/>
          <a:p>
            <a:r>
              <a:rPr lang="en-US" altLang="zh-CN" b="1" dirty="0" smtClean="0">
                <a:solidFill>
                  <a:schemeClr val="accent6">
                    <a:lumMod val="50000"/>
                  </a:schemeClr>
                </a:solidFill>
              </a:rPr>
              <a:t>ATF2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0" name="TextBox 69"/>
          <p:cNvSpPr txBox="1"/>
          <p:nvPr/>
        </p:nvSpPr>
        <p:spPr>
          <a:xfrm>
            <a:off x="158242" y="44624"/>
            <a:ext cx="8806246" cy="1099419"/>
          </a:xfrm>
          <a:prstGeom prst="rect">
            <a:avLst/>
          </a:prstGeom>
          <a:noFill/>
        </p:spPr>
        <p:txBody>
          <a:bodyPr wrap="square" lIns="82945" tIns="41473" rIns="82945" bIns="41473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0000CC"/>
                </a:solidFill>
              </a:rPr>
              <a:t>Accelerator Testing Facility (ATF) @ KEK</a:t>
            </a:r>
            <a:r>
              <a:rPr lang="en-US" altLang="zh-CN" sz="3200" b="1" dirty="0">
                <a:solidFill>
                  <a:srgbClr val="0000CC"/>
                </a:solidFill>
              </a:rPr>
              <a:t> </a:t>
            </a:r>
            <a:r>
              <a:rPr lang="en-US" altLang="zh-CN" sz="3200" b="1" dirty="0" smtClean="0">
                <a:solidFill>
                  <a:srgbClr val="0000CC"/>
                </a:solidFill>
              </a:rPr>
              <a:t>   </a:t>
            </a:r>
          </a:p>
          <a:p>
            <a:pPr algn="ctr"/>
            <a:endParaRPr lang="en-US" sz="1400" b="1" dirty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en-US" sz="2000" dirty="0" smtClean="0">
                <a:solidFill>
                  <a:srgbClr val="FF6600"/>
                </a:solidFill>
              </a:rPr>
              <a:t>low </a:t>
            </a:r>
            <a:r>
              <a:rPr lang="en-US" sz="2000" dirty="0">
                <a:solidFill>
                  <a:srgbClr val="FF6600"/>
                </a:solidFill>
              </a:rPr>
              <a:t>energy (1.3GeV) prototype of the final focus system for ILC and </a:t>
            </a:r>
            <a:r>
              <a:rPr lang="en-US" sz="2000" dirty="0" smtClean="0">
                <a:solidFill>
                  <a:srgbClr val="FF6600"/>
                </a:solidFill>
              </a:rPr>
              <a:t>CLIC</a:t>
            </a:r>
            <a:endParaRPr lang="en-US" sz="2000" dirty="0">
              <a:solidFill>
                <a:srgbClr val="FF6600"/>
              </a:solidFill>
            </a:endParaRPr>
          </a:p>
        </p:txBody>
      </p:sp>
      <p:sp>
        <p:nvSpPr>
          <p:cNvPr id="59" name="椭圆 11"/>
          <p:cNvSpPr/>
          <p:nvPr/>
        </p:nvSpPr>
        <p:spPr>
          <a:xfrm>
            <a:off x="4779130" y="3493446"/>
            <a:ext cx="36079" cy="430308"/>
          </a:xfrm>
          <a:prstGeom prst="ellipse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82945" tIns="41473" rIns="82945" bIns="41473" rtlCol="0" anchor="ctr"/>
          <a:lstStyle/>
          <a:p>
            <a:pPr algn="ctr"/>
            <a:endParaRPr lang="zh-CN" altLang="en-US"/>
          </a:p>
        </p:txBody>
      </p:sp>
      <p:pic>
        <p:nvPicPr>
          <p:cNvPr id="68" name="Picture 3"/>
          <p:cNvPicPr>
            <a:picLocks noChangeAspect="1" noChangeArrowheads="1"/>
          </p:cNvPicPr>
          <p:nvPr/>
        </p:nvPicPr>
        <p:blipFill>
          <a:blip r:embed="rId4" cstate="print"/>
          <a:srcRect l="2715" t="9800" r="-8794"/>
          <a:stretch>
            <a:fillRect/>
          </a:stretch>
        </p:blipFill>
        <p:spPr bwMode="auto">
          <a:xfrm rot="263316">
            <a:off x="179629" y="3267073"/>
            <a:ext cx="5284703" cy="1842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" name="TextBox 12"/>
          <p:cNvSpPr txBox="1"/>
          <p:nvPr/>
        </p:nvSpPr>
        <p:spPr>
          <a:xfrm>
            <a:off x="198623" y="3718549"/>
            <a:ext cx="1606776" cy="304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err="1" smtClean="0">
                <a:solidFill>
                  <a:srgbClr val="00B050"/>
                </a:solidFill>
              </a:rPr>
              <a:t>Shintake</a:t>
            </a:r>
            <a:r>
              <a:rPr lang="zh-CN" altLang="en-US" b="1" dirty="0" smtClean="0">
                <a:solidFill>
                  <a:srgbClr val="00B050"/>
                </a:solidFill>
              </a:rPr>
              <a:t> </a:t>
            </a:r>
            <a:r>
              <a:rPr lang="en-US" altLang="zh-CN" b="1" dirty="0" smtClean="0">
                <a:solidFill>
                  <a:srgbClr val="00B050"/>
                </a:solidFill>
              </a:rPr>
              <a:t>Monitor</a:t>
            </a:r>
            <a:endParaRPr lang="zh-CN" altLang="en-US" b="1" dirty="0">
              <a:solidFill>
                <a:srgbClr val="00B050"/>
              </a:solidFill>
            </a:endParaRPr>
          </a:p>
        </p:txBody>
      </p:sp>
      <p:grpSp>
        <p:nvGrpSpPr>
          <p:cNvPr id="20" name="Groupe 19"/>
          <p:cNvGrpSpPr/>
          <p:nvPr/>
        </p:nvGrpSpPr>
        <p:grpSpPr>
          <a:xfrm>
            <a:off x="3077692" y="4186188"/>
            <a:ext cx="1820281" cy="832115"/>
            <a:chOff x="3077692" y="4186188"/>
            <a:chExt cx="1820281" cy="832115"/>
          </a:xfrm>
        </p:grpSpPr>
        <p:cxnSp>
          <p:nvCxnSpPr>
            <p:cNvPr id="61" name="直接箭头连接符 61"/>
            <p:cNvCxnSpPr/>
            <p:nvPr/>
          </p:nvCxnSpPr>
          <p:spPr>
            <a:xfrm>
              <a:off x="4163185" y="4437277"/>
              <a:ext cx="120783" cy="268943"/>
            </a:xfrm>
            <a:prstGeom prst="straightConnector1">
              <a:avLst/>
            </a:prstGeom>
            <a:ln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TextBox 13"/>
            <p:cNvSpPr txBox="1"/>
            <p:nvPr/>
          </p:nvSpPr>
          <p:spPr>
            <a:xfrm>
              <a:off x="3370632" y="4714193"/>
              <a:ext cx="1527341" cy="30411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FFC000"/>
                  </a:solidFill>
                </a:rPr>
                <a:t>Diamond Sensor</a:t>
              </a:r>
              <a:endParaRPr lang="zh-CN" altLang="en-US" b="1" dirty="0">
                <a:solidFill>
                  <a:srgbClr val="FFC000"/>
                </a:solidFill>
              </a:endParaRPr>
            </a:p>
          </p:txBody>
        </p:sp>
        <p:sp>
          <p:nvSpPr>
            <p:cNvPr id="71" name="圆角矩形 20"/>
            <p:cNvSpPr/>
            <p:nvPr/>
          </p:nvSpPr>
          <p:spPr>
            <a:xfrm rot="18030919">
              <a:off x="4034796" y="4324771"/>
              <a:ext cx="234710" cy="36079"/>
            </a:xfrm>
            <a:prstGeom prst="roundRect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45"/>
            <p:cNvSpPr/>
            <p:nvPr/>
          </p:nvSpPr>
          <p:spPr>
            <a:xfrm rot="875321">
              <a:off x="3708921" y="4195920"/>
              <a:ext cx="420776" cy="123494"/>
            </a:xfrm>
            <a:custGeom>
              <a:avLst/>
              <a:gdLst>
                <a:gd name="connsiteX0" fmla="*/ 0 w 502443"/>
                <a:gd name="connsiteY0" fmla="*/ 6350 h 237332"/>
                <a:gd name="connsiteX1" fmla="*/ 71437 w 502443"/>
                <a:gd name="connsiteY1" fmla="*/ 3969 h 237332"/>
                <a:gd name="connsiteX2" fmla="*/ 183356 w 502443"/>
                <a:gd name="connsiteY2" fmla="*/ 30163 h 237332"/>
                <a:gd name="connsiteX3" fmla="*/ 242887 w 502443"/>
                <a:gd name="connsiteY3" fmla="*/ 58738 h 237332"/>
                <a:gd name="connsiteX4" fmla="*/ 502443 w 502443"/>
                <a:gd name="connsiteY4" fmla="*/ 237332 h 237332"/>
                <a:gd name="connsiteX5" fmla="*/ 502443 w 502443"/>
                <a:gd name="connsiteY5" fmla="*/ 237332 h 237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2443" h="237332">
                  <a:moveTo>
                    <a:pt x="0" y="6350"/>
                  </a:moveTo>
                  <a:cubicBezTo>
                    <a:pt x="20439" y="3175"/>
                    <a:pt x="40878" y="0"/>
                    <a:pt x="71437" y="3969"/>
                  </a:cubicBezTo>
                  <a:cubicBezTo>
                    <a:pt x="101996" y="7938"/>
                    <a:pt x="154781" y="21035"/>
                    <a:pt x="183356" y="30163"/>
                  </a:cubicBezTo>
                  <a:cubicBezTo>
                    <a:pt x="211931" y="39291"/>
                    <a:pt x="189706" y="24210"/>
                    <a:pt x="242887" y="58738"/>
                  </a:cubicBezTo>
                  <a:cubicBezTo>
                    <a:pt x="296068" y="93266"/>
                    <a:pt x="502443" y="237332"/>
                    <a:pt x="502443" y="237332"/>
                  </a:cubicBezTo>
                  <a:lnTo>
                    <a:pt x="502443" y="237332"/>
                  </a:ln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 52"/>
            <p:cNvSpPr/>
            <p:nvPr/>
          </p:nvSpPr>
          <p:spPr>
            <a:xfrm rot="875321">
              <a:off x="3727087" y="4186188"/>
              <a:ext cx="420776" cy="123494"/>
            </a:xfrm>
            <a:custGeom>
              <a:avLst/>
              <a:gdLst>
                <a:gd name="connsiteX0" fmla="*/ 0 w 502443"/>
                <a:gd name="connsiteY0" fmla="*/ 6350 h 237332"/>
                <a:gd name="connsiteX1" fmla="*/ 71437 w 502443"/>
                <a:gd name="connsiteY1" fmla="*/ 3969 h 237332"/>
                <a:gd name="connsiteX2" fmla="*/ 183356 w 502443"/>
                <a:gd name="connsiteY2" fmla="*/ 30163 h 237332"/>
                <a:gd name="connsiteX3" fmla="*/ 242887 w 502443"/>
                <a:gd name="connsiteY3" fmla="*/ 58738 h 237332"/>
                <a:gd name="connsiteX4" fmla="*/ 502443 w 502443"/>
                <a:gd name="connsiteY4" fmla="*/ 237332 h 237332"/>
                <a:gd name="connsiteX5" fmla="*/ 502443 w 502443"/>
                <a:gd name="connsiteY5" fmla="*/ 237332 h 237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2443" h="237332">
                  <a:moveTo>
                    <a:pt x="0" y="6350"/>
                  </a:moveTo>
                  <a:cubicBezTo>
                    <a:pt x="20439" y="3175"/>
                    <a:pt x="40878" y="0"/>
                    <a:pt x="71437" y="3969"/>
                  </a:cubicBezTo>
                  <a:cubicBezTo>
                    <a:pt x="101996" y="7938"/>
                    <a:pt x="154781" y="21035"/>
                    <a:pt x="183356" y="30163"/>
                  </a:cubicBezTo>
                  <a:cubicBezTo>
                    <a:pt x="211931" y="39291"/>
                    <a:pt x="189706" y="24210"/>
                    <a:pt x="242887" y="58738"/>
                  </a:cubicBezTo>
                  <a:cubicBezTo>
                    <a:pt x="296068" y="93266"/>
                    <a:pt x="502443" y="237332"/>
                    <a:pt x="502443" y="237332"/>
                  </a:cubicBezTo>
                  <a:lnTo>
                    <a:pt x="502443" y="237332"/>
                  </a:ln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55"/>
            <p:cNvSpPr/>
            <p:nvPr/>
          </p:nvSpPr>
          <p:spPr>
            <a:xfrm rot="875321">
              <a:off x="3720436" y="4193236"/>
              <a:ext cx="420776" cy="123494"/>
            </a:xfrm>
            <a:custGeom>
              <a:avLst/>
              <a:gdLst>
                <a:gd name="connsiteX0" fmla="*/ 0 w 502443"/>
                <a:gd name="connsiteY0" fmla="*/ 6350 h 237332"/>
                <a:gd name="connsiteX1" fmla="*/ 71437 w 502443"/>
                <a:gd name="connsiteY1" fmla="*/ 3969 h 237332"/>
                <a:gd name="connsiteX2" fmla="*/ 183356 w 502443"/>
                <a:gd name="connsiteY2" fmla="*/ 30163 h 237332"/>
                <a:gd name="connsiteX3" fmla="*/ 242887 w 502443"/>
                <a:gd name="connsiteY3" fmla="*/ 58738 h 237332"/>
                <a:gd name="connsiteX4" fmla="*/ 502443 w 502443"/>
                <a:gd name="connsiteY4" fmla="*/ 237332 h 237332"/>
                <a:gd name="connsiteX5" fmla="*/ 502443 w 502443"/>
                <a:gd name="connsiteY5" fmla="*/ 237332 h 237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2443" h="237332">
                  <a:moveTo>
                    <a:pt x="0" y="6350"/>
                  </a:moveTo>
                  <a:cubicBezTo>
                    <a:pt x="20439" y="3175"/>
                    <a:pt x="40878" y="0"/>
                    <a:pt x="71437" y="3969"/>
                  </a:cubicBezTo>
                  <a:cubicBezTo>
                    <a:pt x="101996" y="7938"/>
                    <a:pt x="154781" y="21035"/>
                    <a:pt x="183356" y="30163"/>
                  </a:cubicBezTo>
                  <a:cubicBezTo>
                    <a:pt x="211931" y="39291"/>
                    <a:pt x="189706" y="24210"/>
                    <a:pt x="242887" y="58738"/>
                  </a:cubicBezTo>
                  <a:cubicBezTo>
                    <a:pt x="296068" y="93266"/>
                    <a:pt x="502443" y="237332"/>
                    <a:pt x="502443" y="237332"/>
                  </a:cubicBezTo>
                  <a:lnTo>
                    <a:pt x="502443" y="237332"/>
                  </a:ln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TextBox 57"/>
            <p:cNvSpPr txBox="1"/>
            <p:nvPr/>
          </p:nvSpPr>
          <p:spPr>
            <a:xfrm>
              <a:off x="3077692" y="4450633"/>
              <a:ext cx="787738" cy="259034"/>
            </a:xfrm>
            <a:prstGeom prst="rect">
              <a:avLst/>
            </a:prstGeom>
            <a:noFill/>
          </p:spPr>
          <p:txBody>
            <a:bodyPr wrap="none" lIns="82945" tIns="41473" rIns="82945" bIns="41473" rtlCol="0">
              <a:spAutoFit/>
            </a:bodyPr>
            <a:lstStyle/>
            <a:p>
              <a:r>
                <a:rPr lang="en-US" altLang="zh-CN" sz="1500" b="1" dirty="0" smtClean="0">
                  <a:solidFill>
                    <a:schemeClr val="accent1"/>
                  </a:solidFill>
                </a:rPr>
                <a:t>Compton</a:t>
              </a:r>
              <a:endParaRPr lang="zh-CN" altLang="en-US" sz="1500" b="1" dirty="0">
                <a:solidFill>
                  <a:schemeClr val="accent1"/>
                </a:solidFill>
              </a:endParaRPr>
            </a:p>
          </p:txBody>
        </p:sp>
        <p:cxnSp>
          <p:nvCxnSpPr>
            <p:cNvPr id="66" name="直接箭头连接符 59"/>
            <p:cNvCxnSpPr/>
            <p:nvPr/>
          </p:nvCxnSpPr>
          <p:spPr>
            <a:xfrm flipV="1">
              <a:off x="3759589" y="4396844"/>
              <a:ext cx="170474" cy="107577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7" name="直接箭头连接符 63"/>
          <p:cNvCxnSpPr/>
          <p:nvPr/>
        </p:nvCxnSpPr>
        <p:spPr>
          <a:xfrm>
            <a:off x="1429774" y="4235479"/>
            <a:ext cx="397773" cy="215154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ZoneTexte 76"/>
          <p:cNvSpPr txBox="1"/>
          <p:nvPr/>
        </p:nvSpPr>
        <p:spPr>
          <a:xfrm>
            <a:off x="4932040" y="3645024"/>
            <a:ext cx="42500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 smtClean="0">
                <a:solidFill>
                  <a:srgbClr val="C00000"/>
                </a:solidFill>
              </a:rPr>
              <a:t>53nm</a:t>
            </a:r>
            <a:r>
              <a:rPr lang="en-US" dirty="0" smtClean="0"/>
              <a:t> beam size measured in Apr. 2014</a:t>
            </a:r>
            <a:endParaRPr lang="fr-FR" dirty="0"/>
          </a:p>
        </p:txBody>
      </p:sp>
      <p:pic>
        <p:nvPicPr>
          <p:cNvPr id="35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8829" y="4077072"/>
            <a:ext cx="3749675" cy="215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TextBox 22"/>
          <p:cNvSpPr txBox="1"/>
          <p:nvPr/>
        </p:nvSpPr>
        <p:spPr>
          <a:xfrm>
            <a:off x="363814" y="5582270"/>
            <a:ext cx="8780185" cy="135421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i="1" u="sng" dirty="0" smtClean="0">
                <a:solidFill>
                  <a:srgbClr val="C00000"/>
                </a:solidFill>
              </a:rPr>
              <a:t>Goals of ATF </a:t>
            </a:r>
            <a:endParaRPr lang="en-US" altLang="zh-CN" b="1" i="1" u="sng" dirty="0" smtClean="0">
              <a:solidFill>
                <a:srgbClr val="C0000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en-US" altLang="zh-CN" sz="2200" dirty="0" smtClean="0">
                <a:solidFill>
                  <a:srgbClr val="002060"/>
                </a:solidFill>
                <a:cs typeface="Andalus" pitchFamily="2" charset="-78"/>
              </a:rPr>
              <a:t> goal </a:t>
            </a:r>
            <a:r>
              <a:rPr lang="en-US" altLang="zh-CN" sz="2200" dirty="0">
                <a:solidFill>
                  <a:srgbClr val="002060"/>
                </a:solidFill>
                <a:cs typeface="Andalus" pitchFamily="2" charset="-78"/>
              </a:rPr>
              <a:t>1—achieving the </a:t>
            </a:r>
            <a:r>
              <a:rPr lang="en-US" altLang="zh-CN" sz="2200" u="sng" dirty="0">
                <a:solidFill>
                  <a:srgbClr val="C00000"/>
                </a:solidFill>
                <a:cs typeface="Andalus" pitchFamily="2" charset="-78"/>
              </a:rPr>
              <a:t>37 </a:t>
            </a:r>
            <a:r>
              <a:rPr lang="en-US" altLang="zh-CN" sz="2200" u="sng" dirty="0" smtClean="0">
                <a:solidFill>
                  <a:srgbClr val="C00000"/>
                </a:solidFill>
                <a:cs typeface="Andalus" pitchFamily="2" charset="-78"/>
              </a:rPr>
              <a:t>nm</a:t>
            </a:r>
            <a:r>
              <a:rPr lang="en-US" altLang="zh-CN" sz="2200" dirty="0" smtClean="0">
                <a:solidFill>
                  <a:srgbClr val="002060"/>
                </a:solidFill>
                <a:cs typeface="Andalus" pitchFamily="2" charset="-78"/>
              </a:rPr>
              <a:t> design </a:t>
            </a:r>
            <a:r>
              <a:rPr lang="en-US" altLang="zh-CN" sz="2200" dirty="0">
                <a:solidFill>
                  <a:srgbClr val="002060"/>
                </a:solidFill>
                <a:cs typeface="Andalus" pitchFamily="2" charset="-78"/>
              </a:rPr>
              <a:t>vertical beam size </a:t>
            </a:r>
            <a:r>
              <a:rPr lang="en-US" altLang="zh-CN" sz="2200" dirty="0" smtClean="0">
                <a:solidFill>
                  <a:srgbClr val="002060"/>
                </a:solidFill>
                <a:cs typeface="Andalus" pitchFamily="2" charset="-78"/>
              </a:rPr>
              <a:t>at the IP </a:t>
            </a:r>
          </a:p>
          <a:p>
            <a:pPr>
              <a:buFont typeface="Wingdings" pitchFamily="2" charset="2"/>
              <a:buChar char="Ø"/>
            </a:pPr>
            <a:r>
              <a:rPr lang="en-US" altLang="zh-CN" sz="2200" dirty="0" smtClean="0">
                <a:solidFill>
                  <a:srgbClr val="002060"/>
                </a:solidFill>
                <a:cs typeface="Andalus" pitchFamily="2" charset="-78"/>
              </a:rPr>
              <a:t> goal </a:t>
            </a:r>
            <a:r>
              <a:rPr lang="en-US" altLang="zh-CN" sz="2200" dirty="0">
                <a:solidFill>
                  <a:srgbClr val="002060"/>
                </a:solidFill>
                <a:cs typeface="Andalus" pitchFamily="2" charset="-78"/>
              </a:rPr>
              <a:t>2—stabilizing the beam at </a:t>
            </a:r>
            <a:r>
              <a:rPr lang="en-US" altLang="zh-CN" sz="2200" dirty="0" smtClean="0">
                <a:solidFill>
                  <a:srgbClr val="002060"/>
                </a:solidFill>
                <a:cs typeface="Andalus" pitchFamily="2" charset="-78"/>
              </a:rPr>
              <a:t>the IP </a:t>
            </a:r>
            <a:r>
              <a:rPr lang="en-US" altLang="zh-CN" sz="2200" dirty="0">
                <a:solidFill>
                  <a:srgbClr val="002060"/>
                </a:solidFill>
                <a:cs typeface="Andalus" pitchFamily="2" charset="-78"/>
              </a:rPr>
              <a:t>at the </a:t>
            </a:r>
            <a:r>
              <a:rPr lang="en-US" altLang="zh-CN" sz="2200" u="sng" dirty="0">
                <a:solidFill>
                  <a:srgbClr val="A50021"/>
                </a:solidFill>
                <a:cs typeface="Andalus" pitchFamily="2" charset="-78"/>
              </a:rPr>
              <a:t>nanometer</a:t>
            </a:r>
            <a:r>
              <a:rPr lang="en-US" altLang="zh-CN" sz="2200" dirty="0">
                <a:solidFill>
                  <a:srgbClr val="002060"/>
                </a:solidFill>
                <a:cs typeface="Andalus" pitchFamily="2" charset="-78"/>
              </a:rPr>
              <a:t> </a:t>
            </a:r>
            <a:r>
              <a:rPr lang="en-US" altLang="zh-CN" sz="2200" dirty="0" smtClean="0">
                <a:solidFill>
                  <a:srgbClr val="002060"/>
                </a:solidFill>
                <a:cs typeface="Andalus" pitchFamily="2" charset="-78"/>
              </a:rPr>
              <a:t>level</a:t>
            </a:r>
          </a:p>
          <a:p>
            <a:endParaRPr lang="en-US" altLang="zh-CN" dirty="0">
              <a:solidFill>
                <a:srgbClr val="002060"/>
              </a:solidFill>
              <a:cs typeface="Andalus" pitchFamily="2" charset="-78"/>
            </a:endParaRPr>
          </a:p>
        </p:txBody>
      </p:sp>
      <p:sp>
        <p:nvSpPr>
          <p:cNvPr id="37" name="ZoneTexte 1"/>
          <p:cNvSpPr txBox="1">
            <a:spLocks noChangeArrowheads="1"/>
          </p:cNvSpPr>
          <p:nvPr/>
        </p:nvSpPr>
        <p:spPr bwMode="auto">
          <a:xfrm>
            <a:off x="6516216" y="4921423"/>
            <a:ext cx="148748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fr-FR" sz="1400" b="1" dirty="0">
                <a:solidFill>
                  <a:srgbClr val="800080"/>
                </a:solidFill>
              </a:rPr>
              <a:t>preliminary</a:t>
            </a:r>
            <a:endParaRPr lang="fr-FR" altLang="fr-FR" sz="1400" b="1" dirty="0">
              <a:solidFill>
                <a:srgbClr val="800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7641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3" y="1268413"/>
            <a:ext cx="8302625" cy="547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タイトル 1"/>
          <p:cNvSpPr txBox="1">
            <a:spLocks/>
          </p:cNvSpPr>
          <p:nvPr/>
        </p:nvSpPr>
        <p:spPr bwMode="auto">
          <a:xfrm>
            <a:off x="0" y="0"/>
            <a:ext cx="9144000" cy="981075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  <a:extLst/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ja-JP" sz="4000" b="1" i="1" kern="0" dirty="0" smtClean="0">
                <a:solidFill>
                  <a:srgbClr val="FFFFFF"/>
                </a:solidFill>
                <a:ea typeface="ＭＳ Ｐゴシック" pitchFamily="34" charset="-128"/>
                <a:cs typeface="Arial" pitchFamily="34" charset="0"/>
              </a:rPr>
              <a:t>Tuning the ATF2 vertical beam size </a:t>
            </a:r>
            <a:endParaRPr lang="ja-JP" altLang="en-US" sz="4000" b="1" i="1" kern="0" dirty="0">
              <a:solidFill>
                <a:srgbClr val="FFFFFF"/>
              </a:solidFill>
              <a:ea typeface="ＭＳ Ｐゴシック" pitchFamily="34" charset="-128"/>
              <a:cs typeface="Arial" pitchFamily="34" charset="0"/>
            </a:endParaRPr>
          </a:p>
        </p:txBody>
      </p:sp>
      <p:sp>
        <p:nvSpPr>
          <p:cNvPr id="20484" name="ZoneTexte 1"/>
          <p:cNvSpPr txBox="1">
            <a:spLocks noChangeArrowheads="1"/>
          </p:cNvSpPr>
          <p:nvPr/>
        </p:nvSpPr>
        <p:spPr bwMode="auto">
          <a:xfrm rot="-3298065">
            <a:off x="3149600" y="2559050"/>
            <a:ext cx="19208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fr-FR" sz="1600" b="1">
                <a:solidFill>
                  <a:srgbClr val="FF3300"/>
                </a:solidFill>
              </a:rPr>
              <a:t>2011 earthquake</a:t>
            </a:r>
            <a:endParaRPr lang="fr-FR" altLang="fr-FR" sz="1600" b="1">
              <a:solidFill>
                <a:srgbClr val="FF3300"/>
              </a:solidFill>
            </a:endParaRPr>
          </a:p>
        </p:txBody>
      </p:sp>
      <p:sp>
        <p:nvSpPr>
          <p:cNvPr id="3" name="Ellipse 2"/>
          <p:cNvSpPr/>
          <p:nvPr/>
        </p:nvSpPr>
        <p:spPr>
          <a:xfrm>
            <a:off x="5772150" y="4652963"/>
            <a:ext cx="312738" cy="288925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Ellipse 5"/>
          <p:cNvSpPr/>
          <p:nvPr/>
        </p:nvSpPr>
        <p:spPr>
          <a:xfrm>
            <a:off x="6156325" y="4724400"/>
            <a:ext cx="312738" cy="288925"/>
          </a:xfrm>
          <a:prstGeom prst="ellipse">
            <a:avLst/>
          </a:prstGeom>
          <a:solidFill>
            <a:srgbClr val="80008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7" name="Ellipse 6"/>
          <p:cNvSpPr/>
          <p:nvPr/>
        </p:nvSpPr>
        <p:spPr>
          <a:xfrm>
            <a:off x="6851650" y="4868863"/>
            <a:ext cx="312738" cy="288925"/>
          </a:xfrm>
          <a:prstGeom prst="ellipse">
            <a:avLst/>
          </a:prstGeom>
          <a:solidFill>
            <a:srgbClr val="80008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5" name="Connecteur droit avec flèche 4"/>
          <p:cNvCxnSpPr/>
          <p:nvPr/>
        </p:nvCxnSpPr>
        <p:spPr>
          <a:xfrm>
            <a:off x="5148263" y="2852738"/>
            <a:ext cx="623887" cy="1584325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/>
          <p:cNvSpPr txBox="1">
            <a:spLocks noChangeArrowheads="1"/>
          </p:cNvSpPr>
          <p:nvPr/>
        </p:nvSpPr>
        <p:spPr bwMode="auto">
          <a:xfrm>
            <a:off x="5724525" y="2060575"/>
            <a:ext cx="17160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fr-FR" sz="2000" b="1">
                <a:solidFill>
                  <a:srgbClr val="800080"/>
                </a:solidFill>
              </a:rPr>
              <a:t>March 2013</a:t>
            </a:r>
            <a:endParaRPr lang="fr-FR" altLang="fr-FR" sz="2000" b="1">
              <a:solidFill>
                <a:srgbClr val="800080"/>
              </a:solidFill>
            </a:endParaRPr>
          </a:p>
        </p:txBody>
      </p:sp>
      <p:sp>
        <p:nvSpPr>
          <p:cNvPr id="12" name="ZoneTexte 11"/>
          <p:cNvSpPr txBox="1">
            <a:spLocks noChangeArrowheads="1"/>
          </p:cNvSpPr>
          <p:nvPr/>
        </p:nvSpPr>
        <p:spPr bwMode="auto">
          <a:xfrm>
            <a:off x="7392988" y="2813050"/>
            <a:ext cx="17160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fr-FR" sz="2000" b="1">
                <a:solidFill>
                  <a:srgbClr val="800080"/>
                </a:solidFill>
              </a:rPr>
              <a:t>April 2014</a:t>
            </a:r>
            <a:endParaRPr lang="fr-FR" altLang="fr-FR" sz="2000" b="1">
              <a:solidFill>
                <a:srgbClr val="800080"/>
              </a:solidFill>
            </a:endParaRPr>
          </a:p>
        </p:txBody>
      </p:sp>
      <p:cxnSp>
        <p:nvCxnSpPr>
          <p:cNvPr id="13" name="Connecteur droit avec flèche 12"/>
          <p:cNvCxnSpPr/>
          <p:nvPr/>
        </p:nvCxnSpPr>
        <p:spPr>
          <a:xfrm flipH="1">
            <a:off x="6359525" y="2492375"/>
            <a:ext cx="157163" cy="2016125"/>
          </a:xfrm>
          <a:prstGeom prst="straightConnector1">
            <a:avLst/>
          </a:prstGeom>
          <a:ln w="28575">
            <a:solidFill>
              <a:srgbClr val="80008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/>
          <p:cNvCxnSpPr/>
          <p:nvPr/>
        </p:nvCxnSpPr>
        <p:spPr>
          <a:xfrm flipH="1">
            <a:off x="7164388" y="3213100"/>
            <a:ext cx="792162" cy="1655763"/>
          </a:xfrm>
          <a:prstGeom prst="straightConnector1">
            <a:avLst/>
          </a:prstGeom>
          <a:ln w="28575">
            <a:solidFill>
              <a:srgbClr val="80008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"/>
          <p:cNvSpPr txBox="1">
            <a:spLocks noChangeArrowheads="1"/>
          </p:cNvSpPr>
          <p:nvPr/>
        </p:nvSpPr>
        <p:spPr bwMode="auto">
          <a:xfrm rot="-274682">
            <a:off x="6732588" y="2411413"/>
            <a:ext cx="14874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fr-FR" sz="1800" b="1" dirty="0">
                <a:solidFill>
                  <a:srgbClr val="800080"/>
                </a:solidFill>
              </a:rPr>
              <a:t>preliminary</a:t>
            </a:r>
            <a:endParaRPr lang="fr-FR" altLang="fr-FR" sz="1800" b="1" dirty="0">
              <a:solidFill>
                <a:srgbClr val="800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888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図 2" descr="atf2-ipbpm-tauchi（ドラッグされました）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863" y="1556792"/>
            <a:ext cx="7069137" cy="544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正方形/長方形 35"/>
          <p:cNvSpPr/>
          <p:nvPr/>
        </p:nvSpPr>
        <p:spPr>
          <a:xfrm>
            <a:off x="0" y="3000375"/>
            <a:ext cx="3589338" cy="24288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9148763" cy="8731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altLang="ja-JP" sz="3600" b="1" dirty="0" smtClean="0">
                <a:solidFill>
                  <a:srgbClr val="CC0066"/>
                </a:solidFill>
              </a:rPr>
              <a:t>ATF2 goal 2 : nm-beam position stabilization</a:t>
            </a:r>
            <a:endParaRPr kumimoji="1" lang="ja-JP" altLang="en-US" sz="3600" b="1" dirty="0">
              <a:solidFill>
                <a:srgbClr val="CC0066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50813" y="5127625"/>
            <a:ext cx="5862637" cy="15081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ja-JP" sz="3200" b="1" dirty="0">
                <a:latin typeface="Arial" charset="0"/>
              </a:rPr>
              <a:t>Triplet of New IPBPM</a:t>
            </a:r>
          </a:p>
          <a:p>
            <a:pPr>
              <a:defRPr/>
            </a:pPr>
            <a:r>
              <a:rPr kumimoji="1" lang="en-US" altLang="ja-JP" sz="2000" dirty="0">
                <a:latin typeface="Arial" charset="0"/>
              </a:rPr>
              <a:t>Low-Q short gap cavity light weight BPM</a:t>
            </a:r>
          </a:p>
          <a:p>
            <a:pPr>
              <a:defRPr/>
            </a:pPr>
            <a:r>
              <a:rPr kumimoji="1" lang="en-US" altLang="ja-JP" sz="2000" dirty="0">
                <a:latin typeface="Arial" charset="0"/>
              </a:rPr>
              <a:t>Sensitivity tested at ATF LINAC</a:t>
            </a:r>
          </a:p>
          <a:p>
            <a:pPr>
              <a:defRPr/>
            </a:pPr>
            <a:r>
              <a:rPr lang="en-US" altLang="ja-JP" sz="2000" dirty="0">
                <a:latin typeface="Arial" charset="0"/>
              </a:rPr>
              <a:t>Readout electronics tested at ATF2</a:t>
            </a:r>
          </a:p>
        </p:txBody>
      </p:sp>
      <p:cxnSp>
        <p:nvCxnSpPr>
          <p:cNvPr id="6" name="直線矢印コネクタ 5"/>
          <p:cNvCxnSpPr/>
          <p:nvPr/>
        </p:nvCxnSpPr>
        <p:spPr>
          <a:xfrm flipH="1" flipV="1">
            <a:off x="4951413" y="4797425"/>
            <a:ext cx="1000125" cy="431800"/>
          </a:xfrm>
          <a:prstGeom prst="straightConnector1">
            <a:avLst/>
          </a:prstGeom>
          <a:ln w="38100" cmpd="sng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直線矢印コネクタ 6"/>
          <p:cNvCxnSpPr/>
          <p:nvPr/>
        </p:nvCxnSpPr>
        <p:spPr>
          <a:xfrm flipH="1" flipV="1">
            <a:off x="5403850" y="4797425"/>
            <a:ext cx="547688" cy="330200"/>
          </a:xfrm>
          <a:prstGeom prst="straightConnector1">
            <a:avLst/>
          </a:prstGeom>
          <a:ln w="38100" cmpd="sng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線矢印コネクタ 8"/>
          <p:cNvCxnSpPr/>
          <p:nvPr/>
        </p:nvCxnSpPr>
        <p:spPr>
          <a:xfrm flipH="1" flipV="1">
            <a:off x="4722813" y="4808538"/>
            <a:ext cx="1219200" cy="533400"/>
          </a:xfrm>
          <a:prstGeom prst="straightConnector1">
            <a:avLst/>
          </a:prstGeom>
          <a:ln w="38100" cmpd="sng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/>
          <p:cNvSpPr txBox="1"/>
          <p:nvPr/>
        </p:nvSpPr>
        <p:spPr>
          <a:xfrm>
            <a:off x="204788" y="908050"/>
            <a:ext cx="3143250" cy="34163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ja-JP" sz="2800" b="1" dirty="0">
                <a:latin typeface="Arial" charset="0"/>
              </a:rPr>
              <a:t>New FONT-kicker</a:t>
            </a:r>
          </a:p>
          <a:p>
            <a:pPr>
              <a:defRPr/>
            </a:pPr>
            <a:r>
              <a:rPr lang="en-US" altLang="ja-JP" sz="2000" dirty="0">
                <a:latin typeface="Arial" charset="0"/>
              </a:rPr>
              <a:t>Installed near the ATF2-IP</a:t>
            </a:r>
          </a:p>
          <a:p>
            <a:pPr>
              <a:defRPr/>
            </a:pPr>
            <a:r>
              <a:rPr kumimoji="1" lang="en-US" altLang="ja-JP" sz="2000" dirty="0">
                <a:latin typeface="Arial" charset="0"/>
              </a:rPr>
              <a:t>Used since autumn 2012</a:t>
            </a:r>
          </a:p>
          <a:p>
            <a:pPr>
              <a:defRPr/>
            </a:pPr>
            <a:endParaRPr lang="en-US" altLang="ja-JP" sz="2800" dirty="0">
              <a:latin typeface="Arial" charset="0"/>
            </a:endParaRPr>
          </a:p>
          <a:p>
            <a:pPr>
              <a:defRPr/>
            </a:pPr>
            <a:endParaRPr lang="en-US" altLang="ja-JP" sz="2800" dirty="0">
              <a:latin typeface="Arial" charset="0"/>
            </a:endParaRPr>
          </a:p>
          <a:p>
            <a:pPr>
              <a:defRPr/>
            </a:pPr>
            <a:endParaRPr kumimoji="1" lang="en-US" altLang="ja-JP" sz="2800" dirty="0">
              <a:latin typeface="Arial" charset="0"/>
            </a:endParaRPr>
          </a:p>
          <a:p>
            <a:pPr>
              <a:defRPr/>
            </a:pPr>
            <a:endParaRPr lang="en-US" altLang="ja-JP" sz="2800" dirty="0">
              <a:latin typeface="Arial" charset="0"/>
            </a:endParaRPr>
          </a:p>
          <a:p>
            <a:pPr>
              <a:defRPr/>
            </a:pPr>
            <a:endParaRPr lang="en-US" altLang="ja-JP" sz="2800" dirty="0">
              <a:latin typeface="Arial" charset="0"/>
            </a:endParaRPr>
          </a:p>
          <a:p>
            <a:pPr>
              <a:defRPr/>
            </a:pPr>
            <a:endParaRPr lang="en-US" altLang="ja-JP" sz="800" dirty="0">
              <a:latin typeface="Arial" charset="0"/>
            </a:endParaRPr>
          </a:p>
        </p:txBody>
      </p:sp>
      <p:sp>
        <p:nvSpPr>
          <p:cNvPr id="14" name="円/楕円 13"/>
          <p:cNvSpPr/>
          <p:nvPr/>
        </p:nvSpPr>
        <p:spPr>
          <a:xfrm>
            <a:off x="5037138" y="4619625"/>
            <a:ext cx="150812" cy="1508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/>
          </a:p>
        </p:txBody>
      </p:sp>
      <p:cxnSp>
        <p:nvCxnSpPr>
          <p:cNvPr id="16" name="直線矢印コネクタ 15"/>
          <p:cNvCxnSpPr/>
          <p:nvPr/>
        </p:nvCxnSpPr>
        <p:spPr>
          <a:xfrm flipH="1">
            <a:off x="5122863" y="3648075"/>
            <a:ext cx="130175" cy="971550"/>
          </a:xfrm>
          <a:prstGeom prst="straightConnector1">
            <a:avLst/>
          </a:prstGeom>
          <a:ln w="3810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4588" name="図 7" descr="LowQ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4892675"/>
            <a:ext cx="2660650" cy="196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9" name="図 12" descr="P1030570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2349500"/>
            <a:ext cx="2493962" cy="187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直線矢印コネクタ 11"/>
          <p:cNvCxnSpPr/>
          <p:nvPr/>
        </p:nvCxnSpPr>
        <p:spPr>
          <a:xfrm>
            <a:off x="1812925" y="3367088"/>
            <a:ext cx="2190750" cy="1252537"/>
          </a:xfrm>
          <a:prstGeom prst="straightConnector1">
            <a:avLst/>
          </a:prstGeom>
          <a:ln w="38100" cmpd="sng">
            <a:solidFill>
              <a:srgbClr val="008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591" name="テキスト ボックス 24"/>
          <p:cNvSpPr txBox="1">
            <a:spLocks noChangeArrowheads="1"/>
          </p:cNvSpPr>
          <p:nvPr/>
        </p:nvSpPr>
        <p:spPr bwMode="auto">
          <a:xfrm>
            <a:off x="3352800" y="1211263"/>
            <a:ext cx="2660650" cy="157003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1" lang="en-US" altLang="ja-JP" sz="2400" b="1">
                <a:solidFill>
                  <a:srgbClr val="000090"/>
                </a:solidFill>
                <a:ea typeface="ＭＳ Ｐゴシック" pitchFamily="34" charset="-128"/>
              </a:rPr>
              <a:t>KEK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1" lang="en-US" altLang="ja-JP" sz="2400" b="1">
                <a:solidFill>
                  <a:srgbClr val="000090"/>
                </a:solidFill>
                <a:ea typeface="ＭＳ Ｐゴシック" pitchFamily="34" charset="-128"/>
              </a:rPr>
              <a:t>KNU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1" lang="en-US" altLang="ja-JP" sz="2400" b="1">
                <a:solidFill>
                  <a:srgbClr val="000090"/>
                </a:solidFill>
                <a:ea typeface="ＭＳ Ｐゴシック" pitchFamily="34" charset="-128"/>
              </a:rPr>
              <a:t>LAL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1" lang="en-US" altLang="ja-JP" sz="2400" b="1">
                <a:solidFill>
                  <a:srgbClr val="000090"/>
                </a:solidFill>
                <a:ea typeface="ＭＳ Ｐゴシック" pitchFamily="34" charset="-128"/>
              </a:rPr>
              <a:t>JAI/Oxford</a:t>
            </a:r>
            <a:endParaRPr kumimoji="1" lang="ja-JP" altLang="en-US" sz="2400" b="1">
              <a:solidFill>
                <a:srgbClr val="000090"/>
              </a:solidFill>
              <a:ea typeface="ＭＳ Ｐゴシック" pitchFamily="34" charset="-128"/>
            </a:endParaRP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5951538" y="873125"/>
            <a:ext cx="3192462" cy="273921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ja-JP" sz="2800" b="1" dirty="0">
                <a:latin typeface="Arial" charset="0"/>
              </a:rPr>
              <a:t>New vacuum chamber</a:t>
            </a:r>
          </a:p>
          <a:p>
            <a:pPr>
              <a:defRPr/>
            </a:pPr>
            <a:r>
              <a:rPr lang="en-US" altLang="ja-JP" sz="2000" dirty="0">
                <a:latin typeface="Arial" charset="0"/>
              </a:rPr>
              <a:t>Precise </a:t>
            </a:r>
            <a:r>
              <a:rPr lang="en-US" altLang="ja-JP" sz="2000" dirty="0" smtClean="0">
                <a:latin typeface="Arial" charset="0"/>
              </a:rPr>
              <a:t>positioning of IPBPM</a:t>
            </a:r>
          </a:p>
          <a:p>
            <a:pPr>
              <a:defRPr/>
            </a:pPr>
            <a:r>
              <a:rPr lang="en-US" altLang="ja-JP" sz="2000" dirty="0" smtClean="0">
                <a:latin typeface="Arial" charset="0"/>
              </a:rPr>
              <a:t>triplet</a:t>
            </a:r>
            <a:endParaRPr lang="en-US" altLang="ja-JP" sz="2800" dirty="0">
              <a:latin typeface="Arial" charset="0"/>
            </a:endParaRPr>
          </a:p>
          <a:p>
            <a:pPr>
              <a:defRPr/>
            </a:pPr>
            <a:endParaRPr kumimoji="1" lang="en-US" altLang="ja-JP" sz="2800" dirty="0">
              <a:latin typeface="Arial" charset="0"/>
            </a:endParaRPr>
          </a:p>
          <a:p>
            <a:pPr>
              <a:defRPr/>
            </a:pPr>
            <a:endParaRPr lang="en-US" altLang="ja-JP" sz="2800" dirty="0">
              <a:latin typeface="Arial" charset="0"/>
            </a:endParaRPr>
          </a:p>
        </p:txBody>
      </p:sp>
      <p:sp>
        <p:nvSpPr>
          <p:cNvPr id="24594" name="テキスト ボックス 14"/>
          <p:cNvSpPr txBox="1">
            <a:spLocks noChangeArrowheads="1"/>
          </p:cNvSpPr>
          <p:nvPr/>
        </p:nvSpPr>
        <p:spPr bwMode="auto">
          <a:xfrm>
            <a:off x="5037138" y="3367088"/>
            <a:ext cx="471487" cy="523875"/>
          </a:xfrm>
          <a:prstGeom prst="rect">
            <a:avLst/>
          </a:prstGeom>
          <a:solidFill>
            <a:srgbClr val="FFFF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800" b="1">
                <a:solidFill>
                  <a:srgbClr val="FF0000"/>
                </a:solidFill>
                <a:ea typeface="ＭＳ Ｐゴシック" pitchFamily="34" charset="-128"/>
              </a:rPr>
              <a:t>IP</a:t>
            </a:r>
            <a:endParaRPr kumimoji="1" lang="ja-JP" altLang="en-US" sz="2800" b="1">
              <a:solidFill>
                <a:srgbClr val="FF0000"/>
              </a:solidFill>
              <a:ea typeface="ＭＳ Ｐゴシック" pitchFamily="34" charset="-128"/>
            </a:endParaRPr>
          </a:p>
        </p:txBody>
      </p:sp>
      <p:cxnSp>
        <p:nvCxnSpPr>
          <p:cNvPr id="20" name="直線矢印コネクタ 19"/>
          <p:cNvCxnSpPr/>
          <p:nvPr/>
        </p:nvCxnSpPr>
        <p:spPr>
          <a:xfrm flipH="1">
            <a:off x="5411788" y="3759200"/>
            <a:ext cx="1060450" cy="715963"/>
          </a:xfrm>
          <a:prstGeom prst="straightConnector1">
            <a:avLst/>
          </a:prstGeom>
          <a:ln w="38100" cmpd="sng">
            <a:solidFill>
              <a:srgbClr val="161645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矢印コネクタ 25"/>
          <p:cNvCxnSpPr/>
          <p:nvPr/>
        </p:nvCxnSpPr>
        <p:spPr>
          <a:xfrm>
            <a:off x="1362075" y="4725144"/>
            <a:ext cx="2227263" cy="0"/>
          </a:xfrm>
          <a:prstGeom prst="straightConnector1">
            <a:avLst/>
          </a:prstGeom>
          <a:ln w="38100" cmpd="sng">
            <a:solidFill>
              <a:srgbClr val="00009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597" name="テキスト ボックス 28"/>
          <p:cNvSpPr txBox="1">
            <a:spLocks noChangeArrowheads="1"/>
          </p:cNvSpPr>
          <p:nvPr/>
        </p:nvSpPr>
        <p:spPr bwMode="auto">
          <a:xfrm>
            <a:off x="57150" y="4479206"/>
            <a:ext cx="1130300" cy="4619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400" b="1" dirty="0">
                <a:solidFill>
                  <a:srgbClr val="000090"/>
                </a:solidFill>
                <a:ea typeface="ＭＳ Ｐゴシック" pitchFamily="34" charset="-128"/>
              </a:rPr>
              <a:t>Beam</a:t>
            </a:r>
            <a:endParaRPr kumimoji="1" lang="ja-JP" altLang="en-US" sz="2400" b="1" dirty="0">
              <a:solidFill>
                <a:srgbClr val="000090"/>
              </a:solidFill>
              <a:ea typeface="ＭＳ Ｐゴシック" pitchFamily="34" charset="-128"/>
            </a:endParaRPr>
          </a:p>
        </p:txBody>
      </p:sp>
      <p:pic>
        <p:nvPicPr>
          <p:cNvPr id="22" name="Picture 6" descr="C:\Users\bambade\Desktop\ipac\article\pic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2351018"/>
            <a:ext cx="2376265" cy="1294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7189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4" y="44450"/>
            <a:ext cx="8929687" cy="792163"/>
          </a:xfrm>
        </p:spPr>
        <p:txBody>
          <a:bodyPr/>
          <a:lstStyle/>
          <a:p>
            <a:pPr eaLnBrk="1" hangingPunct="1"/>
            <a:r>
              <a:rPr lang="en-US" altLang="fr-FR" dirty="0">
                <a:solidFill>
                  <a:srgbClr val="3333FF"/>
                </a:solidFill>
              </a:rPr>
              <a:t>N</a:t>
            </a:r>
            <a:r>
              <a:rPr lang="en-US" altLang="fr-FR" dirty="0" smtClean="0">
                <a:solidFill>
                  <a:srgbClr val="3333FF"/>
                </a:solidFill>
              </a:rPr>
              <a:t>ew IP vacuum chamber from LAL</a:t>
            </a:r>
            <a:endParaRPr lang="fr-FR" altLang="fr-FR" dirty="0" smtClean="0">
              <a:solidFill>
                <a:srgbClr val="3333FF"/>
              </a:solidFill>
            </a:endParaRPr>
          </a:p>
        </p:txBody>
      </p:sp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225800"/>
            <a:ext cx="4175125" cy="348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940" name="ZoneTexte 8"/>
          <p:cNvSpPr txBox="1">
            <a:spLocks noChangeArrowheads="1"/>
          </p:cNvSpPr>
          <p:nvPr/>
        </p:nvSpPr>
        <p:spPr bwMode="auto">
          <a:xfrm>
            <a:off x="179388" y="908050"/>
            <a:ext cx="8785225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AutoNum type="arabicPeriod"/>
            </a:pPr>
            <a:r>
              <a:rPr lang="en-US" altLang="fr-FR" sz="2000" dirty="0">
                <a:sym typeface="Wingdings" pitchFamily="2" charset="2"/>
              </a:rPr>
              <a:t>Mechanical references for precise pre-positioning and alignment</a:t>
            </a:r>
          </a:p>
          <a:p>
            <a:pPr eaLnBrk="1" hangingPunct="1">
              <a:spcBef>
                <a:spcPct val="0"/>
              </a:spcBef>
              <a:buFontTx/>
              <a:buAutoNum type="arabicPeriod"/>
            </a:pPr>
            <a:r>
              <a:rPr lang="en-US" altLang="fr-FR" sz="2000" dirty="0">
                <a:sym typeface="Wingdings" pitchFamily="2" charset="2"/>
              </a:rPr>
              <a:t>Adjustable fixture for rigid mount on IP-BSM optical table</a:t>
            </a:r>
          </a:p>
          <a:p>
            <a:pPr eaLnBrk="1" hangingPunct="1">
              <a:spcBef>
                <a:spcPct val="0"/>
              </a:spcBef>
              <a:buFontTx/>
              <a:buAutoNum type="arabicPeriod"/>
            </a:pPr>
            <a:r>
              <a:rPr lang="en-US" altLang="fr-FR" sz="2000" dirty="0">
                <a:sym typeface="Wingdings" pitchFamily="2" charset="2"/>
              </a:rPr>
              <a:t>Base-plate + cradles support BPM1-2 and BPM3 in tripod configurations</a:t>
            </a:r>
          </a:p>
          <a:p>
            <a:pPr eaLnBrk="1" hangingPunct="1">
              <a:spcBef>
                <a:spcPct val="0"/>
              </a:spcBef>
              <a:buFontTx/>
              <a:buAutoNum type="arabicPeriod"/>
            </a:pPr>
            <a:r>
              <a:rPr lang="en-US" altLang="fr-FR" sz="2000" dirty="0">
                <a:sym typeface="Wingdings" pitchFamily="2" charset="2"/>
              </a:rPr>
              <a:t>Lateral &amp; vertical adjustments with 8 </a:t>
            </a:r>
            <a:r>
              <a:rPr lang="en-US" altLang="fr-FR" sz="2000" dirty="0" err="1">
                <a:sym typeface="Wingdings" pitchFamily="2" charset="2"/>
              </a:rPr>
              <a:t>piezo</a:t>
            </a:r>
            <a:r>
              <a:rPr lang="en-US" altLang="fr-FR" sz="2000" dirty="0">
                <a:sym typeface="Wingdings" pitchFamily="2" charset="2"/>
              </a:rPr>
              <a:t>-movers in 230-300 </a:t>
            </a:r>
            <a:r>
              <a:rPr lang="en-US" altLang="fr-FR" sz="2000" dirty="0">
                <a:sym typeface="Symbol" pitchFamily="18" charset="2"/>
              </a:rPr>
              <a:t>m range</a:t>
            </a:r>
          </a:p>
          <a:p>
            <a:pPr eaLnBrk="1" hangingPunct="1">
              <a:spcBef>
                <a:spcPct val="0"/>
              </a:spcBef>
              <a:buFontTx/>
              <a:buAutoNum type="arabicPeriod"/>
            </a:pPr>
            <a:r>
              <a:rPr lang="en-US" altLang="fr-FR" sz="2000" dirty="0">
                <a:sym typeface="Wingdings" pitchFamily="2" charset="2"/>
              </a:rPr>
              <a:t>Positioning within </a:t>
            </a:r>
            <a:r>
              <a:rPr lang="en-US" altLang="fr-FR" sz="2000" b="1" dirty="0">
                <a:solidFill>
                  <a:srgbClr val="FF0000"/>
                </a:solidFill>
                <a:sym typeface="Wingdings" pitchFamily="2" charset="2"/>
              </a:rPr>
              <a:t>10</a:t>
            </a:r>
            <a:r>
              <a:rPr lang="en-US" altLang="fr-FR" sz="2000" b="1" baseline="30000" dirty="0">
                <a:solidFill>
                  <a:srgbClr val="FF0000"/>
                </a:solidFill>
                <a:sym typeface="Wingdings" pitchFamily="2" charset="2"/>
              </a:rPr>
              <a:t>-4</a:t>
            </a:r>
            <a:r>
              <a:rPr lang="en-US" altLang="fr-FR" sz="2000" baseline="30000" dirty="0">
                <a:sym typeface="Wingdings" pitchFamily="2" charset="2"/>
              </a:rPr>
              <a:t>  </a:t>
            </a:r>
            <a:r>
              <a:rPr lang="en-US" altLang="fr-FR" sz="2000" dirty="0">
                <a:sym typeface="Wingdings" pitchFamily="2" charset="2"/>
              </a:rPr>
              <a:t>of the range (strain gauges as input to feedback)</a:t>
            </a:r>
          </a:p>
          <a:p>
            <a:pPr eaLnBrk="1" hangingPunct="1">
              <a:spcBef>
                <a:spcPct val="0"/>
              </a:spcBef>
              <a:buFontTx/>
              <a:buAutoNum type="arabicPeriod"/>
            </a:pPr>
            <a:r>
              <a:rPr lang="en-US" altLang="fr-FR" sz="2000" dirty="0">
                <a:sym typeface="Wingdings" pitchFamily="2" charset="2"/>
              </a:rPr>
              <a:t>In-vacuum temperature monitoring</a:t>
            </a:r>
          </a:p>
          <a:p>
            <a:pPr eaLnBrk="1" hangingPunct="1">
              <a:spcBef>
                <a:spcPct val="0"/>
              </a:spcBef>
              <a:buFontTx/>
              <a:buAutoNum type="arabicPeriod"/>
            </a:pPr>
            <a:r>
              <a:rPr lang="en-US" altLang="fr-FR" sz="2000" dirty="0">
                <a:sym typeface="Wingdings" pitchFamily="2" charset="2"/>
              </a:rPr>
              <a:t>Remote electronics (25 meter cables)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720" y="3789040"/>
            <a:ext cx="4724355" cy="2952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3012231"/>
            <a:ext cx="2592387" cy="171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ZoneTexte 5"/>
          <p:cNvSpPr txBox="1">
            <a:spLocks noChangeArrowheads="1"/>
          </p:cNvSpPr>
          <p:nvPr/>
        </p:nvSpPr>
        <p:spPr bwMode="auto">
          <a:xfrm>
            <a:off x="4356075" y="3140968"/>
            <a:ext cx="2087588" cy="1569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fr-FR" sz="2400" b="1" i="1" dirty="0">
                <a:solidFill>
                  <a:srgbClr val="FF0000"/>
                </a:solidFill>
              </a:rPr>
              <a:t>Installed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fr-FR" sz="2400" b="1" i="1" dirty="0">
                <a:solidFill>
                  <a:srgbClr val="FF0000"/>
                </a:solidFill>
              </a:rPr>
              <a:t>&amp;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fr-FR" sz="2400" b="1" i="1" dirty="0">
                <a:solidFill>
                  <a:srgbClr val="FF0000"/>
                </a:solidFill>
              </a:rPr>
              <a:t>operating </a:t>
            </a:r>
            <a:r>
              <a:rPr lang="en-US" altLang="fr-FR" sz="2400" b="1" i="1" dirty="0" smtClean="0">
                <a:solidFill>
                  <a:srgbClr val="FF0000"/>
                </a:solidFill>
              </a:rPr>
              <a:t>!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fr-FR" altLang="fr-FR" sz="24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1092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66899" y="116632"/>
            <a:ext cx="3113013" cy="692984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PHIL @ LAL</a:t>
            </a:r>
            <a:endParaRPr lang="fr-FR" sz="3600" dirty="0"/>
          </a:p>
        </p:txBody>
      </p:sp>
      <p:sp>
        <p:nvSpPr>
          <p:cNvPr id="4" name="ZoneTexte 3"/>
          <p:cNvSpPr txBox="1"/>
          <p:nvPr/>
        </p:nvSpPr>
        <p:spPr>
          <a:xfrm>
            <a:off x="76025" y="6089630"/>
            <a:ext cx="8647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>
                <a:solidFill>
                  <a:srgbClr val="C00000"/>
                </a:solidFill>
              </a:rPr>
              <a:t>Same </a:t>
            </a:r>
            <a:r>
              <a:rPr lang="en-US" sz="2000" i="1" dirty="0">
                <a:solidFill>
                  <a:srgbClr val="C00000"/>
                </a:solidFill>
              </a:rPr>
              <a:t>"plug compatible" design for PHIL and ATF2: fabrication will be completed in April 2014 before testing in May-June at PHIL.</a:t>
            </a:r>
            <a:endParaRPr lang="fr-FR" sz="2000" i="1" dirty="0">
              <a:solidFill>
                <a:srgbClr val="C000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09616"/>
            <a:ext cx="4200268" cy="2054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Connecteur droit avec flèche 25"/>
          <p:cNvCxnSpPr/>
          <p:nvPr/>
        </p:nvCxnSpPr>
        <p:spPr>
          <a:xfrm flipH="1" flipV="1">
            <a:off x="3419872" y="1706753"/>
            <a:ext cx="504056" cy="858151"/>
          </a:xfrm>
          <a:prstGeom prst="straightConnector1">
            <a:avLst/>
          </a:prstGeom>
          <a:ln>
            <a:solidFill>
              <a:srgbClr val="FF66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5122" name="Picture 2" descr="C:\Users\sliu\Desktop\sliu\DSC_206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06" t="26627" r="32686" b="-322"/>
          <a:stretch/>
        </p:blipFill>
        <p:spPr bwMode="auto">
          <a:xfrm>
            <a:off x="4590256" y="2906161"/>
            <a:ext cx="4211960" cy="304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sliu\Desktop\PHIL\image_2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37" b="15941"/>
          <a:stretch/>
        </p:blipFill>
        <p:spPr bwMode="auto">
          <a:xfrm>
            <a:off x="47786" y="2943562"/>
            <a:ext cx="4517889" cy="3005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e 11"/>
          <p:cNvGrpSpPr/>
          <p:nvPr/>
        </p:nvGrpSpPr>
        <p:grpSpPr>
          <a:xfrm>
            <a:off x="3275856" y="960018"/>
            <a:ext cx="5688632" cy="2088671"/>
            <a:chOff x="-1381385" y="4192818"/>
            <a:chExt cx="5688632" cy="2088671"/>
          </a:xfrm>
        </p:grpSpPr>
        <p:pic>
          <p:nvPicPr>
            <p:cNvPr id="13" name="Picture 2" descr="C:\Users\$atf2\Desktop\sliu\照片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203" t="7862" r="49996" b="80328"/>
            <a:stretch/>
          </p:blipFill>
          <p:spPr bwMode="auto">
            <a:xfrm>
              <a:off x="-42271" y="4192818"/>
              <a:ext cx="4349518" cy="14934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Ellipse 21"/>
            <p:cNvSpPr/>
            <p:nvPr/>
          </p:nvSpPr>
          <p:spPr>
            <a:xfrm>
              <a:off x="766586" y="4972386"/>
              <a:ext cx="72008" cy="8372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ZoneTexte 22"/>
            <p:cNvSpPr txBox="1"/>
            <p:nvPr/>
          </p:nvSpPr>
          <p:spPr>
            <a:xfrm>
              <a:off x="-1381385" y="5912157"/>
              <a:ext cx="1914755" cy="369332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dirty="0" smtClean="0"/>
                <a:t>Diamond Detector</a:t>
              </a:r>
              <a:endParaRPr lang="fr-FR" dirty="0"/>
            </a:p>
          </p:txBody>
        </p:sp>
      </p:grpSp>
      <p:cxnSp>
        <p:nvCxnSpPr>
          <p:cNvPr id="34" name="Connecteur droit avec flèche 25"/>
          <p:cNvCxnSpPr/>
          <p:nvPr/>
        </p:nvCxnSpPr>
        <p:spPr>
          <a:xfrm flipV="1">
            <a:off x="5188055" y="1916832"/>
            <a:ext cx="271776" cy="648072"/>
          </a:xfrm>
          <a:prstGeom prst="straightConnector1">
            <a:avLst/>
          </a:prstGeom>
          <a:ln>
            <a:solidFill>
              <a:srgbClr val="FF66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" name="Connecteur droit avec flèche 25"/>
          <p:cNvCxnSpPr/>
          <p:nvPr/>
        </p:nvCxnSpPr>
        <p:spPr>
          <a:xfrm flipH="1">
            <a:off x="2627784" y="3140968"/>
            <a:ext cx="1008112" cy="1872208"/>
          </a:xfrm>
          <a:prstGeom prst="straightConnector1">
            <a:avLst/>
          </a:prstGeom>
          <a:ln>
            <a:solidFill>
              <a:srgbClr val="FF66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0" name="Connecteur droit avec flèche 25"/>
          <p:cNvCxnSpPr/>
          <p:nvPr/>
        </p:nvCxnSpPr>
        <p:spPr>
          <a:xfrm>
            <a:off x="5334627" y="3140968"/>
            <a:ext cx="1253597" cy="1305452"/>
          </a:xfrm>
          <a:prstGeom prst="straightConnector1">
            <a:avLst/>
          </a:prstGeom>
          <a:ln>
            <a:solidFill>
              <a:srgbClr val="FF66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5" name="Titre 1"/>
          <p:cNvSpPr txBox="1">
            <a:spLocks/>
          </p:cNvSpPr>
          <p:nvPr/>
        </p:nvSpPr>
        <p:spPr>
          <a:xfrm>
            <a:off x="5148064" y="115569"/>
            <a:ext cx="3113013" cy="6929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ATF2 @ KEK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1832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%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Picture 3" descr="C:\Users\sliu\Desktop\13-03-14 Photos pour Shan\A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000" cy="6875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sliu\Desktop\13-03-14 Photos pour Shan\A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785"/>
            <a:ext cx="9180000" cy="688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sliu\Desktop\13-03-14 Photos pour Shan\A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20"/>
            <a:ext cx="9180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539552" y="-27384"/>
            <a:ext cx="821891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 smtClean="0">
                <a:latin typeface="+mj-lt"/>
                <a:ea typeface="+mj-ea"/>
                <a:cs typeface="+mj-cs"/>
              </a:rPr>
              <a:t>In-vacuum diamond halo sensor</a:t>
            </a:r>
            <a:endParaRPr lang="fr-FR" sz="4400" dirty="0">
              <a:latin typeface="+mj-lt"/>
              <a:ea typeface="+mj-ea"/>
              <a:cs typeface="+mj-cs"/>
            </a:endParaRPr>
          </a:p>
        </p:txBody>
      </p:sp>
      <p:pic>
        <p:nvPicPr>
          <p:cNvPr id="30" name="Picture 2" descr="C:\Users\sliu\Desktop\sliu\CIVIDEC\image_5.jpe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2" t="6144"/>
          <a:stretch/>
        </p:blipFill>
        <p:spPr bwMode="auto">
          <a:xfrm>
            <a:off x="5796136" y="4347595"/>
            <a:ext cx="3077101" cy="22497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76" y="908721"/>
            <a:ext cx="2718683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8866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1003</Words>
  <Application>Microsoft Office PowerPoint</Application>
  <PresentationFormat>Affichage à l'écran (4:3)</PresentationFormat>
  <Paragraphs>268</Paragraphs>
  <Slides>18</Slides>
  <Notes>4</Notes>
  <HiddenSlides>0</HiddenSlides>
  <MMClips>0</MMClips>
  <ScaleCrop>false</ScaleCrop>
  <HeadingPairs>
    <vt:vector size="4" baseType="variant">
      <vt:variant>
        <vt:lpstr>Thème</vt:lpstr>
      </vt:variant>
      <vt:variant>
        <vt:i4>2</vt:i4>
      </vt:variant>
      <vt:variant>
        <vt:lpstr>Titres des diapositives</vt:lpstr>
      </vt:variant>
      <vt:variant>
        <vt:i4>18</vt:i4>
      </vt:variant>
    </vt:vector>
  </HeadingPairs>
  <TitlesOfParts>
    <vt:vector size="20" baseType="lpstr">
      <vt:lpstr>Thème Office</vt:lpstr>
      <vt:lpstr>Modèle par défaut</vt:lpstr>
      <vt:lpstr>Overview of LAL-Japan joint projects   highlight  contributions to research at KEK</vt:lpstr>
      <vt:lpstr>Main LAL-Japan joint projects – all projects within TYL-FJPPL –</vt:lpstr>
      <vt:lpstr>Présentation PowerPoint</vt:lpstr>
      <vt:lpstr>Présentation PowerPoint</vt:lpstr>
      <vt:lpstr>Présentation PowerPoint</vt:lpstr>
      <vt:lpstr>ATF2 goal 2 : nm-beam position stabilization</vt:lpstr>
      <vt:lpstr>New IP vacuum chamber from LAL</vt:lpstr>
      <vt:lpstr>PHIL @ LAL</vt:lpstr>
      <vt:lpstr>%</vt:lpstr>
      <vt:lpstr>ATFに参加している代表的研究機関 - ATF International Collaboration -</vt:lpstr>
      <vt:lpstr>Présentation PowerPoint</vt:lpstr>
      <vt:lpstr>On-going design work</vt:lpstr>
      <vt:lpstr>Schedule</vt:lpstr>
      <vt:lpstr>Extra slides</vt:lpstr>
      <vt:lpstr>Présentation PowerPoint</vt:lpstr>
      <vt:lpstr>Présentation PowerPoint</vt:lpstr>
      <vt:lpstr>Présentation PowerPoint</vt:lpstr>
      <vt:lpstr>ATF / ATF2 Goals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Overview of LAL contribution to research at KEK (Japan)</dc:title>
  <dc:creator>Philipe Bambade</dc:creator>
  <cp:lastModifiedBy>Philipe Bambade</cp:lastModifiedBy>
  <cp:revision>41</cp:revision>
  <dcterms:created xsi:type="dcterms:W3CDTF">2014-05-14T19:55:09Z</dcterms:created>
  <dcterms:modified xsi:type="dcterms:W3CDTF">2014-05-15T17:36:25Z</dcterms:modified>
</cp:coreProperties>
</file>