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525" r:id="rId3"/>
    <p:sldId id="551" r:id="rId4"/>
    <p:sldId id="552" r:id="rId5"/>
    <p:sldId id="553" r:id="rId6"/>
    <p:sldId id="554" r:id="rId7"/>
    <p:sldId id="549" r:id="rId8"/>
    <p:sldId id="559" r:id="rId9"/>
    <p:sldId id="473" r:id="rId10"/>
    <p:sldId id="550" r:id="rId11"/>
    <p:sldId id="555" r:id="rId12"/>
    <p:sldId id="556" r:id="rId13"/>
    <p:sldId id="337" r:id="rId14"/>
    <p:sldId id="320" r:id="rId15"/>
    <p:sldId id="558" r:id="rId16"/>
    <p:sldId id="526" r:id="rId17"/>
    <p:sldId id="394" r:id="rId18"/>
    <p:sldId id="527" r:id="rId19"/>
    <p:sldId id="528" r:id="rId20"/>
    <p:sldId id="529" r:id="rId21"/>
    <p:sldId id="530" r:id="rId22"/>
    <p:sldId id="531" r:id="rId23"/>
    <p:sldId id="532" r:id="rId24"/>
    <p:sldId id="533" r:id="rId25"/>
    <p:sldId id="534" r:id="rId26"/>
    <p:sldId id="561" r:id="rId27"/>
    <p:sldId id="426" r:id="rId28"/>
    <p:sldId id="535" r:id="rId29"/>
    <p:sldId id="536" r:id="rId30"/>
    <p:sldId id="537" r:id="rId31"/>
  </p:sldIdLst>
  <p:sldSz cx="9144000" cy="6858000" type="screen4x3"/>
  <p:notesSz cx="6731000" cy="985678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0000"/>
    <a:srgbClr val="FF0066"/>
    <a:srgbClr val="FFFF00"/>
    <a:srgbClr val="FEECA0"/>
    <a:srgbClr val="E7F1F5"/>
    <a:srgbClr val="8ABBD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8" autoAdjust="0"/>
    <p:restoredTop sz="98642" autoAdjust="0"/>
  </p:normalViewPr>
  <p:slideViewPr>
    <p:cSldViewPr snapToGrid="0">
      <p:cViewPr varScale="1">
        <p:scale>
          <a:sx n="105" d="100"/>
          <a:sy n="105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-2070" y="-90"/>
      </p:cViewPr>
      <p:guideLst>
        <p:guide orient="horz" pos="3104"/>
        <p:guide pos="212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4663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64663"/>
            <a:ext cx="291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DA703D79-A400-4170-B9C6-A1961671359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426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39775"/>
            <a:ext cx="4927600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7125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4663"/>
            <a:ext cx="29162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64663"/>
            <a:ext cx="29162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b="0">
                <a:latin typeface="Times New Roman" pitchFamily="18" charset="0"/>
              </a:defRPr>
            </a:lvl1pPr>
          </a:lstStyle>
          <a:p>
            <a:pPr>
              <a:defRPr/>
            </a:pPr>
            <a:fld id="{EB6FEA30-C6FB-4763-B998-257D592898A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59581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0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O. Napoly, Journées ILC, Saclay</a:t>
            </a:r>
            <a:endParaRPr lang="fr-FR" dirty="0"/>
          </a:p>
        </p:txBody>
      </p:sp>
      <p:sp>
        <p:nvSpPr>
          <p:cNvPr id="5" name="Rectangle 1061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28 Novembre 2013</a:t>
            </a:r>
            <a:endParaRPr lang="fr-FR" dirty="0"/>
          </a:p>
        </p:txBody>
      </p:sp>
      <p:sp>
        <p:nvSpPr>
          <p:cNvPr id="6" name="Rectangle 10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D5266-9483-44E4-801E-00D60683526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05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Rectangle 1061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Rectangle 106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E74CF-5E24-49D5-B29B-627F90962C6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28 Novembre 2013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38257-F4D6-4F1D-948F-CA7075A7EDB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288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8845C-A05A-4232-A932-5B9E00C6C3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93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jpeg"/><Relationship Id="rId7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981075"/>
            <a:ext cx="88487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1027" name="Rectangle 1046"/>
          <p:cNvSpPr>
            <a:spLocks noGrp="1" noChangeArrowheads="1"/>
          </p:cNvSpPr>
          <p:nvPr>
            <p:ph type="title"/>
          </p:nvPr>
        </p:nvSpPr>
        <p:spPr bwMode="auto">
          <a:xfrm>
            <a:off x="1110607" y="9970"/>
            <a:ext cx="6893567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lang="fr-FR" dirty="0" smtClean="0"/>
              <a:t>Cliquez pour modifier le style du titre</a:t>
            </a:r>
          </a:p>
        </p:txBody>
      </p:sp>
      <p:sp>
        <p:nvSpPr>
          <p:cNvPr id="6179" name="Rectangle 10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92238" y="6642100"/>
            <a:ext cx="6457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800" b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r>
              <a:rPr lang="fr-FR" smtClean="0"/>
              <a:t>O. Napoly, Journées ILC, Saclay</a:t>
            </a:r>
            <a:endParaRPr lang="fr-FR" dirty="0"/>
          </a:p>
        </p:txBody>
      </p:sp>
      <p:sp>
        <p:nvSpPr>
          <p:cNvPr id="6181" name="Rectangle 106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42100"/>
            <a:ext cx="971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ctr">
              <a:defRPr sz="800" b="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r>
              <a:rPr lang="fr-FR" smtClean="0"/>
              <a:t>28 Novembre 2013</a:t>
            </a:r>
            <a:endParaRPr lang="fr-FR" dirty="0"/>
          </a:p>
        </p:txBody>
      </p:sp>
      <p:sp>
        <p:nvSpPr>
          <p:cNvPr id="6182" name="Rectangle 106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9825" y="6642100"/>
            <a:ext cx="3841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rgbClr val="5F5F5F"/>
                </a:solidFill>
              </a:defRPr>
            </a:lvl1pPr>
          </a:lstStyle>
          <a:p>
            <a:pPr>
              <a:defRPr/>
            </a:pPr>
            <a:fld id="{D85EF862-0B8F-45F5-835F-2B6BD262D5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10608" cy="860156"/>
          </a:xfrm>
          <a:prstGeom prst="rect">
            <a:avLst/>
          </a:prstGeom>
        </p:spPr>
      </p:pic>
      <p:pic>
        <p:nvPicPr>
          <p:cNvPr id="1032" name="Picture 1068" descr="xfel-logo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52"/>
          <a:stretch>
            <a:fillRect/>
          </a:stretch>
        </p:blipFill>
        <p:spPr bwMode="auto">
          <a:xfrm>
            <a:off x="8004175" y="0"/>
            <a:ext cx="115252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fr-FR" sz="2400" b="1" kern="1200" dirty="0" smtClean="0">
          <a:solidFill>
            <a:srgbClr val="DA8700"/>
          </a:solidFill>
          <a:latin typeface="Arial" charset="0"/>
          <a:ea typeface="+mn-ea"/>
          <a:cs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5F5F5F"/>
          </a:solidFill>
          <a:latin typeface="Arial" charset="0"/>
        </a:defRPr>
      </a:lvl9pPr>
    </p:titleStyle>
    <p:bodyStyle>
      <a:lvl1pPr marL="342900" indent="-1524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6200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811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3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3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wmf"/><Relationship Id="rId10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8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339" y="853984"/>
            <a:ext cx="8025960" cy="5732725"/>
          </a:xfrm>
          <a:prstGeom prst="rect">
            <a:avLst/>
          </a:prstGeom>
          <a:effectLst/>
        </p:spPr>
      </p:pic>
      <p:sp>
        <p:nvSpPr>
          <p:cNvPr id="205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7238" y="1"/>
            <a:ext cx="6976998" cy="853984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</a:rPr>
              <a:t>XFEL Module Assembly</a:t>
            </a:r>
            <a:endParaRPr lang="fr-FR" sz="4400" b="1" dirty="0" smtClean="0">
              <a:solidFill>
                <a:srgbClr val="002060"/>
              </a:solidFill>
            </a:endParaRP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37854" y="5726875"/>
            <a:ext cx="6400800" cy="685800"/>
          </a:xfrm>
        </p:spPr>
        <p:txBody>
          <a:bodyPr/>
          <a:lstStyle/>
          <a:p>
            <a:pPr marL="190500"/>
            <a:r>
              <a:rPr lang="fr-FR" sz="2800" dirty="0" smtClean="0"/>
              <a:t>O. Napoly, </a:t>
            </a:r>
            <a:r>
              <a:rPr lang="fr-FR" sz="2800" dirty="0"/>
              <a:t>C. </a:t>
            </a:r>
            <a:r>
              <a:rPr lang="fr-FR" sz="2800" dirty="0" err="1"/>
              <a:t>Madec</a:t>
            </a:r>
            <a:endParaRPr lang="fr-FR" sz="2800" dirty="0"/>
          </a:p>
          <a:p>
            <a:pPr marL="190500"/>
            <a:r>
              <a:rPr lang="fr-FR" sz="2800" dirty="0" smtClean="0"/>
              <a:t>CEA-Saclay, </a:t>
            </a:r>
            <a:r>
              <a:rPr lang="fr-FR" sz="2800" dirty="0" err="1" smtClean="0"/>
              <a:t>Irfu</a:t>
            </a:r>
            <a:r>
              <a:rPr lang="fr-FR" sz="2800" dirty="0" smtClean="0"/>
              <a:t>/SACM</a:t>
            </a:r>
          </a:p>
        </p:txBody>
      </p:sp>
      <p:sp>
        <p:nvSpPr>
          <p:cNvPr id="2050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  <a:endParaRPr lang="fr-FR" dirty="0" smtClean="0"/>
          </a:p>
        </p:txBody>
      </p:sp>
      <p:sp>
        <p:nvSpPr>
          <p:cNvPr id="2051" name="Espace réservé de la date 4"/>
          <p:cNvSpPr>
            <a:spLocks noGrp="1"/>
          </p:cNvSpPr>
          <p:nvPr>
            <p:ph type="dt" sz="half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  <a:endParaRPr lang="fr-FR" dirty="0" smtClean="0"/>
          </a:p>
        </p:txBody>
      </p:sp>
      <p:sp>
        <p:nvSpPr>
          <p:cNvPr id="205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FB58391-F0A5-409A-9EC6-00D98B2DFE02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3200" dirty="0" smtClean="0"/>
              <a:t>XFEL vs. ILC: </a:t>
            </a:r>
            <a:br>
              <a:rPr lang="fr-FR" sz="3200" dirty="0" smtClean="0"/>
            </a:br>
            <a:r>
              <a:rPr lang="fr-FR" sz="3200" dirty="0" smtClean="0"/>
              <a:t>ILC Module </a:t>
            </a:r>
            <a:r>
              <a:rPr lang="fr-FR" sz="3200" dirty="0" err="1" smtClean="0"/>
              <a:t>Demonstration</a:t>
            </a:r>
            <a:endParaRPr lang="fr-FR" sz="32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63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95" b="1667"/>
          <a:stretch/>
        </p:blipFill>
        <p:spPr bwMode="auto">
          <a:xfrm>
            <a:off x="1619673" y="784697"/>
            <a:ext cx="5760640" cy="399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b="1" kern="1200" dirty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XM-3 RF Test Results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r>
              <a:rPr lang="fr-FR" smtClean="0"/>
              <a:t>28 Novembre 2013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O. Napoly, Journées ILC, Saclay</a:t>
            </a:r>
            <a:endParaRPr lang="fr-FR" dirty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AAEEFEF3-BD13-45CB-BD9E-02C0EB9C805F}" type="slidenum">
              <a:rPr lang="en-GB" sz="1000" smtClean="0"/>
              <a:pPr/>
              <a:t>11</a:t>
            </a:fld>
            <a:endParaRPr lang="en-GB" sz="1000" dirty="0" smtClean="0"/>
          </a:p>
        </p:txBody>
      </p:sp>
      <p:pic>
        <p:nvPicPr>
          <p:cNvPr id="2051" name="Image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35" y="4851398"/>
            <a:ext cx="8762486" cy="165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6939638" y="848471"/>
            <a:ext cx="1447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chemeClr val="tx2"/>
                </a:solidFill>
              </a:rPr>
              <a:t>c</a:t>
            </a:r>
            <a:r>
              <a:rPr lang="fr-FR" sz="1400" dirty="0" smtClean="0">
                <a:solidFill>
                  <a:schemeClr val="tx2"/>
                </a:solidFill>
              </a:rPr>
              <a:t>ryomodule test</a:t>
            </a:r>
            <a:endParaRPr lang="fr-FR" sz="1400" dirty="0">
              <a:solidFill>
                <a:schemeClr val="tx2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532077" y="1048453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err="1" smtClean="0">
                <a:solidFill>
                  <a:schemeClr val="tx2"/>
                </a:solidFill>
              </a:rPr>
              <a:t>cavity</a:t>
            </a:r>
            <a:r>
              <a:rPr lang="fr-FR" sz="1400" dirty="0" smtClean="0">
                <a:solidFill>
                  <a:schemeClr val="tx2"/>
                </a:solidFill>
              </a:rPr>
              <a:t> tests</a:t>
            </a:r>
            <a:endParaRPr lang="fr-FR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XM-3 : ILC Cryomodule</a:t>
            </a:r>
            <a:endParaRPr lang="fr-FR" sz="2400" b="1" kern="1200" dirty="0">
              <a:solidFill>
                <a:srgbClr val="DA87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 dirty="0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B6D-867A-40B8-ACB0-35CC9F272C9C}" type="slidenum">
              <a:rPr lang="fr-FR" smtClean="0"/>
              <a:pPr/>
              <a:t>12</a:t>
            </a:fld>
            <a:endParaRPr lang="fr-FR" dirty="0"/>
          </a:p>
        </p:txBody>
      </p:sp>
      <p:grpSp>
        <p:nvGrpSpPr>
          <p:cNvPr id="6" name="Groupe 5"/>
          <p:cNvGrpSpPr/>
          <p:nvPr/>
        </p:nvGrpSpPr>
        <p:grpSpPr>
          <a:xfrm>
            <a:off x="112920" y="1045572"/>
            <a:ext cx="8820456" cy="5509200"/>
            <a:chOff x="157655" y="1124744"/>
            <a:chExt cx="8820456" cy="5509200"/>
          </a:xfrm>
        </p:grpSpPr>
        <p:sp>
          <p:nvSpPr>
            <p:cNvPr id="3" name="Rectangle 2"/>
            <p:cNvSpPr/>
            <p:nvPr/>
          </p:nvSpPr>
          <p:spPr>
            <a:xfrm>
              <a:off x="157655" y="1124744"/>
              <a:ext cx="5218386" cy="550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0" dirty="0">
                  <a:solidFill>
                    <a:srgbClr val="0070C0"/>
                  </a:solidFill>
                </a:rPr>
                <a:t>A success </a:t>
              </a:r>
              <a:r>
                <a:rPr lang="en-US" sz="1600" b="0" dirty="0" smtClean="0">
                  <a:solidFill>
                    <a:srgbClr val="0070C0"/>
                  </a:solidFill>
                </a:rPr>
                <a:t>for SRF Technology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 smtClean="0"/>
                <a:t>Average </a:t>
              </a:r>
              <a:r>
                <a:rPr lang="en-US" sz="1600" b="0" dirty="0"/>
                <a:t>individual cavity gradient: 32 MV/m 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Average cavity pair gradient: 29 MV/m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Three cavities reach gradients above 38 MV/m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Cryogenics losses are lower than specified.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endParaRPr lang="en-US" sz="1600" b="0" dirty="0"/>
            </a:p>
            <a:p>
              <a:r>
                <a:rPr lang="en-US" sz="1600" b="0" dirty="0">
                  <a:solidFill>
                    <a:srgbClr val="0070C0"/>
                  </a:solidFill>
                </a:rPr>
                <a:t>A success </a:t>
              </a:r>
              <a:r>
                <a:rPr lang="en-US" sz="1600" b="0" dirty="0" smtClean="0">
                  <a:solidFill>
                    <a:srgbClr val="0070C0"/>
                  </a:solidFill>
                </a:rPr>
                <a:t>for String and Module Assembly:</a:t>
              </a:r>
              <a:endParaRPr lang="en-US" sz="1600" b="0" dirty="0">
                <a:solidFill>
                  <a:srgbClr val="0070C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Seven cavities are reproducing VT gradient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The cryomodule reproduces gap of 230 MV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>
                  <a:solidFill>
                    <a:srgbClr val="FF0000"/>
                  </a:solidFill>
                </a:rPr>
                <a:t>Cavity 1 is degraded from 31 </a:t>
              </a:r>
              <a:r>
                <a:rPr lang="en-US" sz="1600" b="0" dirty="0" smtClean="0">
                  <a:solidFill>
                    <a:srgbClr val="FF0000"/>
                  </a:solidFill>
                </a:rPr>
                <a:t>down </a:t>
              </a:r>
              <a:r>
                <a:rPr lang="en-US" sz="1600" b="0" dirty="0">
                  <a:solidFill>
                    <a:srgbClr val="FF0000"/>
                  </a:solidFill>
                </a:rPr>
                <a:t>to 23 MV/m useable gradient: gate valve/cav1 </a:t>
              </a:r>
              <a:r>
                <a:rPr lang="en-US" sz="1600" b="0" dirty="0" smtClean="0">
                  <a:solidFill>
                    <a:srgbClr val="FF0000"/>
                  </a:solidFill>
                </a:rPr>
                <a:t>connection not </a:t>
              </a:r>
              <a:r>
                <a:rPr lang="en-US" sz="1600" b="0" dirty="0">
                  <a:solidFill>
                    <a:srgbClr val="FF0000"/>
                  </a:solidFill>
                </a:rPr>
                <a:t>for </a:t>
              </a:r>
              <a:r>
                <a:rPr lang="en-US" sz="1600" b="0" dirty="0" smtClean="0">
                  <a:solidFill>
                    <a:srgbClr val="FF0000"/>
                  </a:solidFill>
                </a:rPr>
                <a:t>training !</a:t>
              </a:r>
              <a:endParaRPr lang="en-US" sz="1600" b="0" dirty="0">
                <a:solidFill>
                  <a:srgbClr val="FF000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Qualifies CEA assembly team (100% string assembly by CEA), procedures and partially the production tool (ISO4 clean room, DESY pumping units, 3 mobile clean rooms, procedures, big tools)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>
                  <a:solidFill>
                    <a:srgbClr val="FF0000"/>
                  </a:solidFill>
                </a:rPr>
                <a:t>The clean room vacuum system was not complete (CEA cavity venting on rails)</a:t>
              </a:r>
            </a:p>
            <a:p>
              <a:endParaRPr lang="en-US" sz="1600" b="0" dirty="0">
                <a:solidFill>
                  <a:srgbClr val="FF0000"/>
                </a:solidFill>
              </a:endParaRPr>
            </a:p>
            <a:p>
              <a:r>
                <a:rPr lang="en-US" sz="1600" b="0" dirty="0">
                  <a:solidFill>
                    <a:srgbClr val="0070C0"/>
                  </a:solidFill>
                </a:rPr>
                <a:t>A success </a:t>
              </a:r>
              <a:r>
                <a:rPr lang="en-US" sz="1600" b="0" dirty="0" smtClean="0">
                  <a:solidFill>
                    <a:srgbClr val="0070C0"/>
                  </a:solidFill>
                </a:rPr>
                <a:t>for the industrialization process:</a:t>
              </a:r>
              <a:endParaRPr lang="en-US" sz="1600" b="0" dirty="0">
                <a:solidFill>
                  <a:srgbClr val="0070C0"/>
                </a:solidFill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en-US" sz="1600" b="0" dirty="0"/>
                <a:t>XM-3 is the </a:t>
              </a:r>
              <a:r>
                <a:rPr lang="en-US" sz="1600" dirty="0"/>
                <a:t>assembly demonstration cryomodule</a:t>
              </a:r>
              <a:r>
                <a:rPr lang="en-US" sz="1600" b="0" dirty="0"/>
                <a:t> of CEA w.r.t. ALSYOM contract</a:t>
              </a:r>
              <a:r>
                <a:rPr lang="en-US" sz="1600" b="0" dirty="0" smtClean="0"/>
                <a:t>.</a:t>
              </a: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5703" y="3788600"/>
              <a:ext cx="3672408" cy="2845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6101" y="905809"/>
            <a:ext cx="3662142" cy="2834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584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SB 124 012.jpg"/>
          <p:cNvPicPr>
            <a:picLocks noChangeAspect="1"/>
          </p:cNvPicPr>
          <p:nvPr/>
        </p:nvPicPr>
        <p:blipFill>
          <a:blip r:embed="rId2" cstate="screen">
            <a:lum bright="38000" contrast="-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433" y="565149"/>
            <a:ext cx="8072967" cy="6054725"/>
          </a:xfrm>
          <a:prstGeom prst="rect">
            <a:avLst/>
          </a:prstGeom>
        </p:spPr>
      </p:pic>
      <p:sp>
        <p:nvSpPr>
          <p:cNvPr id="5122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00050" indent="-342900"/>
            <a:r>
              <a:rPr lang="fr-FR" sz="3600" dirty="0"/>
              <a:t>Infrastructures</a:t>
            </a:r>
            <a:r>
              <a:rPr lang="fr-FR" sz="4000" dirty="0"/>
              <a:t> for </a:t>
            </a:r>
            <a:r>
              <a:rPr lang="fr-FR" sz="4000" dirty="0" smtClean="0"/>
              <a:t>‘EU Hub’ for </a:t>
            </a:r>
            <a:r>
              <a:rPr lang="fr-FR" sz="4000" dirty="0"/>
              <a:t>ILC cryomodule production</a:t>
            </a:r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3600" b="1" kern="1200" dirty="0">
                <a:solidFill>
                  <a:srgbClr val="DA8700"/>
                </a:solidFill>
                <a:latin typeface="Arial" charset="0"/>
                <a:cs typeface="Arial" charset="0"/>
              </a:rPr>
              <a:t>XFEL Village at </a:t>
            </a:r>
            <a:r>
              <a:rPr lang="en-GB" sz="3600" b="1" kern="1200" dirty="0" smtClean="0">
                <a:solidFill>
                  <a:srgbClr val="DA8700"/>
                </a:solidFill>
                <a:latin typeface="Arial" charset="0"/>
                <a:cs typeface="Arial" charset="0"/>
              </a:rPr>
              <a:t>Saclay</a:t>
            </a:r>
            <a:endParaRPr lang="fr-FR" sz="1600" dirty="0"/>
          </a:p>
        </p:txBody>
      </p:sp>
      <p:sp>
        <p:nvSpPr>
          <p:cNvPr id="5123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5124" name="Espace réservé de la date 4"/>
          <p:cNvSpPr>
            <a:spLocks noGrp="1"/>
          </p:cNvSpPr>
          <p:nvPr>
            <p:ph type="dt" sz="half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</a:p>
        </p:txBody>
      </p:sp>
      <p:sp>
        <p:nvSpPr>
          <p:cNvPr id="512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6C16F4-5CE5-4481-A4A3-7F1353154EAC}" type="slidenum">
              <a:rPr lang="fr-FR" smtClean="0"/>
              <a:pPr/>
              <a:t>13</a:t>
            </a:fld>
            <a:endParaRPr lang="fr-FR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6147" name="Espace réservé de la date 4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</a:p>
        </p:txBody>
      </p:sp>
      <p:sp>
        <p:nvSpPr>
          <p:cNvPr id="614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3536147-39DA-49B2-9D2D-A82CDC7EF812}" type="slidenum">
              <a:rPr lang="fr-FR" smtClean="0"/>
              <a:pPr/>
              <a:t>14</a:t>
            </a:fld>
            <a:endParaRPr lang="fr-FR" smtClean="0"/>
          </a:p>
        </p:txBody>
      </p:sp>
      <p:pic>
        <p:nvPicPr>
          <p:cNvPr id="6149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200" y="508000"/>
            <a:ext cx="7696200" cy="613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6877" y="2806262"/>
            <a:ext cx="191202" cy="61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2355850" y="1108075"/>
            <a:ext cx="1948610" cy="46166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2400" b="0" dirty="0" smtClean="0"/>
              <a:t>XFEL </a:t>
            </a:r>
            <a:r>
              <a:rPr lang="fr-FR" sz="2400" b="0" dirty="0"/>
              <a:t>Village</a:t>
            </a:r>
          </a:p>
        </p:txBody>
      </p:sp>
      <p:sp>
        <p:nvSpPr>
          <p:cNvPr id="6152" name="Rectangle 32"/>
          <p:cNvSpPr>
            <a:spLocks noChangeArrowheads="1"/>
          </p:cNvSpPr>
          <p:nvPr/>
        </p:nvSpPr>
        <p:spPr bwMode="auto">
          <a:xfrm>
            <a:off x="6908800" y="2235200"/>
            <a:ext cx="220663" cy="8382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 dirty="0" smtClean="0">
                <a:solidFill>
                  <a:schemeClr val="bg1"/>
                </a:solidFill>
              </a:rPr>
              <a:t>3</a:t>
            </a:r>
            <a:endParaRPr lang="en-GB" sz="1800" b="0" dirty="0">
              <a:solidFill>
                <a:schemeClr val="bg1"/>
              </a:solidFill>
            </a:endParaRPr>
          </a:p>
          <a:p>
            <a:pPr algn="ctr"/>
            <a:endParaRPr lang="en-GB" sz="1800" b="0" dirty="0">
              <a:solidFill>
                <a:schemeClr val="bg1"/>
              </a:solidFill>
            </a:endParaRPr>
          </a:p>
          <a:p>
            <a:pPr algn="ctr"/>
            <a:r>
              <a:rPr lang="en-GB" sz="1800" b="0" dirty="0" smtClean="0">
                <a:solidFill>
                  <a:schemeClr val="bg1"/>
                </a:solidFill>
              </a:rPr>
              <a:t>2</a:t>
            </a:r>
            <a:endParaRPr lang="en-GB" sz="1800" b="0" dirty="0">
              <a:solidFill>
                <a:schemeClr val="bg1"/>
              </a:solidFill>
            </a:endParaRPr>
          </a:p>
        </p:txBody>
      </p:sp>
      <p:sp>
        <p:nvSpPr>
          <p:cNvPr id="6153" name="Rectangle 33"/>
          <p:cNvSpPr>
            <a:spLocks noChangeArrowheads="1"/>
          </p:cNvSpPr>
          <p:nvPr/>
        </p:nvSpPr>
        <p:spPr bwMode="auto">
          <a:xfrm>
            <a:off x="6291263" y="1752599"/>
            <a:ext cx="835025" cy="4320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154" name="Rectangle 34"/>
          <p:cNvSpPr>
            <a:spLocks noChangeArrowheads="1"/>
          </p:cNvSpPr>
          <p:nvPr/>
        </p:nvSpPr>
        <p:spPr bwMode="auto">
          <a:xfrm>
            <a:off x="5156200" y="1866900"/>
            <a:ext cx="473075" cy="762000"/>
          </a:xfrm>
          <a:prstGeom prst="rect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155" name="Rectangle 35"/>
          <p:cNvSpPr>
            <a:spLocks noChangeArrowheads="1"/>
          </p:cNvSpPr>
          <p:nvPr/>
        </p:nvSpPr>
        <p:spPr bwMode="auto">
          <a:xfrm>
            <a:off x="4516438" y="2654300"/>
            <a:ext cx="1096962" cy="3240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>
                <a:solidFill>
                  <a:srgbClr val="003366"/>
                </a:solidFill>
              </a:rPr>
              <a:t>5</a:t>
            </a:r>
          </a:p>
        </p:txBody>
      </p:sp>
      <p:sp>
        <p:nvSpPr>
          <p:cNvPr id="6156" name="Text Box 36"/>
          <p:cNvSpPr txBox="1">
            <a:spLocks noChangeArrowheads="1"/>
          </p:cNvSpPr>
          <p:nvPr/>
        </p:nvSpPr>
        <p:spPr bwMode="auto">
          <a:xfrm>
            <a:off x="7227888" y="1730375"/>
            <a:ext cx="1676400" cy="530225"/>
          </a:xfrm>
          <a:prstGeom prst="rect">
            <a:avLst/>
          </a:prstGeom>
          <a:solidFill>
            <a:schemeClr val="bg1"/>
          </a:solidFill>
          <a:ln w="127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400" b="0" dirty="0" smtClean="0">
                <a:solidFill>
                  <a:srgbClr val="008000"/>
                </a:solidFill>
              </a:rPr>
              <a:t>Bât </a:t>
            </a:r>
            <a:r>
              <a:rPr lang="fr-FR" sz="1400" b="0" dirty="0">
                <a:solidFill>
                  <a:srgbClr val="008000"/>
                </a:solidFill>
              </a:rPr>
              <a:t>124 </a:t>
            </a:r>
            <a:r>
              <a:rPr lang="fr-FR" sz="1400" b="0" dirty="0" smtClean="0">
                <a:solidFill>
                  <a:srgbClr val="008000"/>
                </a:solidFill>
              </a:rPr>
              <a:t>Nord</a:t>
            </a:r>
            <a:endParaRPr lang="fr-FR" sz="1400" b="0" dirty="0">
              <a:solidFill>
                <a:srgbClr val="008000"/>
              </a:solidFill>
            </a:endParaRPr>
          </a:p>
          <a:p>
            <a:pPr algn="ctr"/>
            <a:r>
              <a:rPr lang="fr-FR" sz="1400" b="0" dirty="0">
                <a:solidFill>
                  <a:srgbClr val="008000"/>
                </a:solidFill>
              </a:rPr>
              <a:t>25x15 m²</a:t>
            </a:r>
          </a:p>
        </p:txBody>
      </p:sp>
      <p:sp>
        <p:nvSpPr>
          <p:cNvPr id="6157" name="Text Box 37"/>
          <p:cNvSpPr txBox="1">
            <a:spLocks noChangeArrowheads="1"/>
          </p:cNvSpPr>
          <p:nvPr/>
        </p:nvSpPr>
        <p:spPr bwMode="auto">
          <a:xfrm>
            <a:off x="2845101" y="2628900"/>
            <a:ext cx="1584325" cy="530225"/>
          </a:xfrm>
          <a:prstGeom prst="rect">
            <a:avLst/>
          </a:prstGeom>
          <a:solidFill>
            <a:schemeClr val="bg1"/>
          </a:solidFill>
          <a:ln w="127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400" b="0" dirty="0" smtClean="0">
                <a:solidFill>
                  <a:srgbClr val="008000"/>
                </a:solidFill>
              </a:rPr>
              <a:t>Bât. </a:t>
            </a:r>
            <a:r>
              <a:rPr lang="fr-FR" sz="1400" b="0" dirty="0">
                <a:solidFill>
                  <a:srgbClr val="008000"/>
                </a:solidFill>
              </a:rPr>
              <a:t>126 </a:t>
            </a:r>
            <a:r>
              <a:rPr lang="fr-FR" sz="1400" b="0" dirty="0" smtClean="0">
                <a:solidFill>
                  <a:srgbClr val="008000"/>
                </a:solidFill>
              </a:rPr>
              <a:t>Nord 40x11 </a:t>
            </a:r>
            <a:r>
              <a:rPr lang="fr-FR" sz="1400" b="0" dirty="0">
                <a:solidFill>
                  <a:srgbClr val="008000"/>
                </a:solidFill>
              </a:rPr>
              <a:t>m²</a:t>
            </a:r>
          </a:p>
        </p:txBody>
      </p:sp>
      <p:sp>
        <p:nvSpPr>
          <p:cNvPr id="6158" name="Rectangle 38"/>
          <p:cNvSpPr>
            <a:spLocks noChangeArrowheads="1"/>
          </p:cNvSpPr>
          <p:nvPr/>
        </p:nvSpPr>
        <p:spPr bwMode="auto">
          <a:xfrm>
            <a:off x="4533900" y="1866900"/>
            <a:ext cx="576000" cy="7620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6159" name="Text Box 39"/>
          <p:cNvSpPr txBox="1">
            <a:spLocks noChangeArrowheads="1"/>
          </p:cNvSpPr>
          <p:nvPr/>
        </p:nvSpPr>
        <p:spPr bwMode="auto">
          <a:xfrm>
            <a:off x="4156075" y="3411538"/>
            <a:ext cx="1512888" cy="5302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127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400" b="0" dirty="0" smtClean="0">
                <a:solidFill>
                  <a:srgbClr val="008000"/>
                </a:solidFill>
              </a:rPr>
              <a:t>Bât. </a:t>
            </a:r>
            <a:r>
              <a:rPr lang="fr-FR" sz="1400" b="0" dirty="0">
                <a:solidFill>
                  <a:srgbClr val="008000"/>
                </a:solidFill>
              </a:rPr>
              <a:t>126 </a:t>
            </a:r>
            <a:r>
              <a:rPr lang="fr-FR" sz="1400" b="0" dirty="0" smtClean="0">
                <a:solidFill>
                  <a:srgbClr val="008000"/>
                </a:solidFill>
              </a:rPr>
              <a:t>Sud </a:t>
            </a:r>
            <a:r>
              <a:rPr lang="fr-FR" sz="1400" b="0" dirty="0">
                <a:solidFill>
                  <a:srgbClr val="008000"/>
                </a:solidFill>
              </a:rPr>
              <a:t>30x17 m²</a:t>
            </a:r>
          </a:p>
        </p:txBody>
      </p:sp>
      <p:sp>
        <p:nvSpPr>
          <p:cNvPr id="6160" name="Rectangle 40"/>
          <p:cNvSpPr>
            <a:spLocks noChangeArrowheads="1"/>
          </p:cNvSpPr>
          <p:nvPr/>
        </p:nvSpPr>
        <p:spPr bwMode="auto">
          <a:xfrm>
            <a:off x="5689600" y="3136900"/>
            <a:ext cx="411163" cy="828000"/>
          </a:xfrm>
          <a:prstGeom prst="rect">
            <a:avLst/>
          </a:prstGeom>
          <a:solidFill>
            <a:srgbClr val="00FF00">
              <a:alpha val="50195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800" b="0" dirty="0">
                <a:solidFill>
                  <a:srgbClr val="003366"/>
                </a:solidFill>
              </a:rPr>
              <a:t>8</a:t>
            </a:r>
          </a:p>
        </p:txBody>
      </p:sp>
      <p:sp>
        <p:nvSpPr>
          <p:cNvPr id="6161" name="Rectangle 41"/>
          <p:cNvSpPr>
            <a:spLocks noChangeArrowheads="1"/>
          </p:cNvSpPr>
          <p:nvPr/>
        </p:nvSpPr>
        <p:spPr bwMode="auto">
          <a:xfrm>
            <a:off x="6781800" y="2705100"/>
            <a:ext cx="114300" cy="3683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sz="1800" b="0" dirty="0" smtClean="0">
                <a:solidFill>
                  <a:schemeClr val="bg1"/>
                </a:solidFill>
              </a:rPr>
              <a:t>1</a:t>
            </a:r>
            <a:endParaRPr lang="fr-FR" sz="1800" b="0" dirty="0">
              <a:solidFill>
                <a:schemeClr val="bg1"/>
              </a:solidFill>
            </a:endParaRPr>
          </a:p>
        </p:txBody>
      </p:sp>
      <p:sp>
        <p:nvSpPr>
          <p:cNvPr id="6162" name="Rectangle 42"/>
          <p:cNvSpPr>
            <a:spLocks noChangeArrowheads="1"/>
          </p:cNvSpPr>
          <p:nvPr/>
        </p:nvSpPr>
        <p:spPr bwMode="auto">
          <a:xfrm>
            <a:off x="3175000" y="1498600"/>
            <a:ext cx="762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6163" name="Rectangle 43"/>
          <p:cNvSpPr>
            <a:spLocks noChangeArrowheads="1"/>
          </p:cNvSpPr>
          <p:nvPr/>
        </p:nvSpPr>
        <p:spPr bwMode="auto">
          <a:xfrm>
            <a:off x="3175000" y="1498600"/>
            <a:ext cx="838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6164" name="Rectangle 44"/>
          <p:cNvSpPr>
            <a:spLocks noChangeArrowheads="1"/>
          </p:cNvSpPr>
          <p:nvPr/>
        </p:nvSpPr>
        <p:spPr bwMode="auto">
          <a:xfrm>
            <a:off x="5664200" y="1879600"/>
            <a:ext cx="609600" cy="1143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fr-FR"/>
          </a:p>
        </p:txBody>
      </p:sp>
      <p:sp>
        <p:nvSpPr>
          <p:cNvPr id="6165" name="Text Box 45"/>
          <p:cNvSpPr txBox="1">
            <a:spLocks noChangeArrowheads="1"/>
          </p:cNvSpPr>
          <p:nvPr/>
        </p:nvSpPr>
        <p:spPr bwMode="auto">
          <a:xfrm>
            <a:off x="5588000" y="2108200"/>
            <a:ext cx="76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1800" b="0" dirty="0" err="1" smtClean="0">
                <a:solidFill>
                  <a:schemeClr val="bg1"/>
                </a:solidFill>
              </a:rPr>
              <a:t>CourtYard</a:t>
            </a:r>
            <a:endParaRPr lang="fr-FR" sz="1800" b="0" dirty="0">
              <a:solidFill>
                <a:schemeClr val="bg1"/>
              </a:solidFill>
            </a:endParaRPr>
          </a:p>
        </p:txBody>
      </p:sp>
      <p:sp>
        <p:nvSpPr>
          <p:cNvPr id="6166" name="Rectangle 49"/>
          <p:cNvSpPr>
            <a:spLocks noChangeArrowheads="1"/>
          </p:cNvSpPr>
          <p:nvPr/>
        </p:nvSpPr>
        <p:spPr bwMode="auto">
          <a:xfrm>
            <a:off x="6100763" y="3556000"/>
            <a:ext cx="152400" cy="304800"/>
          </a:xfrm>
          <a:prstGeom prst="rect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fr-FR" sz="1800" b="0">
              <a:solidFill>
                <a:srgbClr val="003366"/>
              </a:solidFill>
            </a:endParaRPr>
          </a:p>
        </p:txBody>
      </p:sp>
      <p:sp>
        <p:nvSpPr>
          <p:cNvPr id="6167" name="Text Box 50"/>
          <p:cNvSpPr txBox="1">
            <a:spLocks noChangeArrowheads="1"/>
          </p:cNvSpPr>
          <p:nvPr/>
        </p:nvSpPr>
        <p:spPr bwMode="auto">
          <a:xfrm>
            <a:off x="5956300" y="35560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800" b="0" dirty="0">
                <a:solidFill>
                  <a:srgbClr val="003366"/>
                </a:solidFill>
              </a:rPr>
              <a:t>6b</a:t>
            </a:r>
          </a:p>
        </p:txBody>
      </p:sp>
      <p:sp>
        <p:nvSpPr>
          <p:cNvPr id="616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44450"/>
            <a:ext cx="6840537" cy="431800"/>
          </a:xfrm>
        </p:spPr>
        <p:txBody>
          <a:bodyPr/>
          <a:lstStyle/>
          <a:p>
            <a:pPr algn="ctr"/>
            <a:r>
              <a:rPr lang="en-GB" b="1" smtClean="0">
                <a:solidFill>
                  <a:srgbClr val="DA8700"/>
                </a:solidFill>
              </a:rPr>
              <a:t>Overview of the Assembly Buildings</a:t>
            </a:r>
          </a:p>
        </p:txBody>
      </p:sp>
      <p:sp>
        <p:nvSpPr>
          <p:cNvPr id="6169" name="Text Box 5"/>
          <p:cNvSpPr txBox="1">
            <a:spLocks noChangeArrowheads="1"/>
          </p:cNvSpPr>
          <p:nvPr/>
        </p:nvSpPr>
        <p:spPr bwMode="auto">
          <a:xfrm>
            <a:off x="1365250" y="6249988"/>
            <a:ext cx="1449388" cy="36671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800" b="0"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fr-FR" sz="1800" b="0">
                <a:latin typeface="Times New Roman" pitchFamily="18" charset="0"/>
              </a:rPr>
              <a:t>GoogleMap</a:t>
            </a:r>
          </a:p>
        </p:txBody>
      </p:sp>
      <p:sp>
        <p:nvSpPr>
          <p:cNvPr id="6170" name="Text Box 6"/>
          <p:cNvSpPr txBox="1">
            <a:spLocks noChangeArrowheads="1"/>
          </p:cNvSpPr>
          <p:nvPr/>
        </p:nvSpPr>
        <p:spPr bwMode="auto">
          <a:xfrm>
            <a:off x="133350" y="1739900"/>
            <a:ext cx="1281113" cy="822325"/>
          </a:xfrm>
          <a:prstGeom prst="rect">
            <a:avLst/>
          </a:prstGeom>
          <a:solidFill>
            <a:schemeClr val="accent2">
              <a:alpha val="5411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0">
                <a:latin typeface="Times New Roman" pitchFamily="18" charset="0"/>
              </a:rPr>
              <a:t>Clean rooms</a:t>
            </a:r>
          </a:p>
        </p:txBody>
      </p:sp>
      <p:sp>
        <p:nvSpPr>
          <p:cNvPr id="6171" name="Text Box 7"/>
          <p:cNvSpPr txBox="1">
            <a:spLocks noChangeArrowheads="1"/>
          </p:cNvSpPr>
          <p:nvPr/>
        </p:nvSpPr>
        <p:spPr bwMode="auto">
          <a:xfrm>
            <a:off x="153988" y="2700338"/>
            <a:ext cx="1439862" cy="822325"/>
          </a:xfrm>
          <a:prstGeom prst="rect">
            <a:avLst/>
          </a:prstGeom>
          <a:solidFill>
            <a:srgbClr val="008000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0">
                <a:latin typeface="Times New Roman" pitchFamily="18" charset="0"/>
              </a:rPr>
              <a:t>Assembly halls</a:t>
            </a:r>
          </a:p>
        </p:txBody>
      </p:sp>
      <p:sp>
        <p:nvSpPr>
          <p:cNvPr id="6172" name="Text Box 8"/>
          <p:cNvSpPr txBox="1">
            <a:spLocks noChangeArrowheads="1"/>
          </p:cNvSpPr>
          <p:nvPr/>
        </p:nvSpPr>
        <p:spPr bwMode="auto">
          <a:xfrm>
            <a:off x="101600" y="3675063"/>
            <a:ext cx="1728788" cy="461665"/>
          </a:xfrm>
          <a:prstGeom prst="rect">
            <a:avLst/>
          </a:prstGeom>
          <a:solidFill>
            <a:srgbClr val="FFFF00">
              <a:alpha val="54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0" dirty="0" smtClean="0">
                <a:latin typeface="Times New Roman" pitchFamily="18" charset="0"/>
              </a:rPr>
              <a:t>Offices</a:t>
            </a:r>
            <a:endParaRPr lang="fr-FR" sz="2400" b="0" dirty="0">
              <a:latin typeface="Times New Roman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95448">
            <a:off x="7592615" y="562571"/>
            <a:ext cx="191520" cy="620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557803">
            <a:off x="5861245" y="1549998"/>
            <a:ext cx="191112" cy="61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14300" y="4373563"/>
            <a:ext cx="1728788" cy="461665"/>
          </a:xfrm>
          <a:prstGeom prst="rect">
            <a:avLst/>
          </a:prstGeom>
          <a:solidFill>
            <a:srgbClr val="FF0000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400" b="0" dirty="0" err="1" smtClean="0">
                <a:latin typeface="Times New Roman" pitchFamily="18" charset="0"/>
              </a:rPr>
              <a:t>Warehouse</a:t>
            </a:r>
            <a:endParaRPr lang="fr-FR" sz="2400" b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POS218 septembre 2010-Model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3257" y="677402"/>
            <a:ext cx="6886951" cy="60973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0" y="3613212"/>
            <a:ext cx="4165841" cy="128410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</a:pPr>
            <a:r>
              <a:rPr lang="fr-FR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Les sept stations, optimisées pour cinq jours de travail, forment une chaîne de </a:t>
            </a:r>
            <a:r>
              <a:rPr lang="fr-FR" sz="18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montage de sept </a:t>
            </a:r>
            <a:r>
              <a:rPr lang="fr-FR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semaines, pour </a:t>
            </a:r>
            <a:r>
              <a:rPr lang="fr-FR" sz="18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une </a:t>
            </a:r>
            <a:r>
              <a:rPr lang="fr-FR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cadence</a:t>
            </a:r>
            <a:r>
              <a:rPr lang="fr-FR" sz="18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hebdomadaire </a:t>
            </a:r>
            <a:r>
              <a:rPr lang="fr-FR" sz="18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d’expédition.</a:t>
            </a:r>
            <a:endParaRPr lang="fr-FR" sz="18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043609" y="2092089"/>
            <a:ext cx="2169806" cy="276999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smtClean="0"/>
              <a:t>Aire Coupleurs CO-WS1 &amp; 2</a:t>
            </a:r>
            <a:endParaRPr lang="fr-FR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586997" y="983704"/>
            <a:ext cx="2343078" cy="276999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smtClean="0"/>
              <a:t>Aire Alignement AL-WS1 &amp; 2</a:t>
            </a:r>
            <a:endParaRPr lang="fr-FR"/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408329" y="4574150"/>
            <a:ext cx="1127138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smtClean="0"/>
              <a:t>Aire Expédition</a:t>
            </a:r>
          </a:p>
          <a:p>
            <a:r>
              <a:rPr lang="fr-FR" smtClean="0"/>
              <a:t>SH-WS1 &amp; 2</a:t>
            </a:r>
            <a:endParaRPr lang="fr-FR"/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7863309" y="799039"/>
            <a:ext cx="1076497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dirty="0" smtClean="0"/>
              <a:t>Roulage</a:t>
            </a:r>
          </a:p>
          <a:p>
            <a:r>
              <a:rPr lang="fr-FR" dirty="0" smtClean="0"/>
              <a:t>RO-WS1 &amp; 2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2710251" y="1179384"/>
            <a:ext cx="1006327" cy="276999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 sz="9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fr-FR" sz="1200" smtClean="0"/>
              <a:t>Magasin</a:t>
            </a:r>
            <a:endParaRPr lang="fr-FR" sz="1200"/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7791496" y="3163649"/>
            <a:ext cx="1273389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smtClean="0"/>
              <a:t>Salle Blanche</a:t>
            </a:r>
          </a:p>
          <a:p>
            <a:r>
              <a:rPr lang="fr-FR" smtClean="0"/>
              <a:t>CO-WS1 &amp; 2</a:t>
            </a:r>
          </a:p>
          <a:p>
            <a:r>
              <a:rPr lang="fr-FR" smtClean="0"/>
              <a:t>SA-WS1 &amp; 2</a:t>
            </a:r>
            <a:endParaRPr lang="fr-FR"/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5656686" y="2528154"/>
            <a:ext cx="1273389" cy="46166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smtClean="0"/>
              <a:t>Aire Réception</a:t>
            </a:r>
          </a:p>
          <a:p>
            <a:r>
              <a:rPr lang="fr-FR" smtClean="0"/>
              <a:t>REC-WS1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601524" y="3328444"/>
            <a:ext cx="2045026" cy="276999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de-DE"/>
            </a:defPPr>
            <a:lvl1pPr algn="ctr" eaLnBrk="1" hangingPunct="1">
              <a:buNone/>
              <a:defRPr sz="1200">
                <a:ea typeface="ＭＳ Ｐゴシック" pitchFamily="34" charset="-128"/>
              </a:defRPr>
            </a:lvl1pPr>
            <a:lvl2pPr marL="742950" indent="-285750" eaLnBrk="0" hangingPunct="0">
              <a:defRPr>
                <a:ea typeface="ＭＳ Ｐゴシック" pitchFamily="34" charset="-128"/>
              </a:defRPr>
            </a:lvl2pPr>
            <a:lvl3pPr marL="1143000" indent="-228600" eaLnBrk="0" hangingPunct="0">
              <a:defRPr>
                <a:ea typeface="ＭＳ Ｐゴシック" pitchFamily="34" charset="-128"/>
              </a:defRPr>
            </a:lvl3pPr>
            <a:lvl4pPr marL="1600200" indent="-228600" eaLnBrk="0" hangingPunct="0">
              <a:defRPr>
                <a:ea typeface="ＭＳ Ｐゴシック" pitchFamily="34" charset="-128"/>
              </a:defRPr>
            </a:lvl4pPr>
            <a:lvl5pPr marL="2057400" indent="-228600" eaLnBrk="0" hangingPunct="0">
              <a:defRPr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8B323"/>
              </a:buClr>
              <a:buFont typeface="Wingdings" pitchFamily="2" charset="2"/>
              <a:buChar char="n"/>
              <a:defRPr>
                <a:ea typeface="ＭＳ Ｐゴシック" pitchFamily="34" charset="-128"/>
              </a:defRPr>
            </a:lvl9pPr>
          </a:lstStyle>
          <a:p>
            <a:r>
              <a:rPr lang="fr-FR" dirty="0" smtClean="0"/>
              <a:t>Aire Enfourneur CA-WS1</a:t>
            </a:r>
            <a:endParaRPr lang="fr-FR" dirty="0"/>
          </a:p>
        </p:txBody>
      </p:sp>
      <p:cxnSp>
        <p:nvCxnSpPr>
          <p:cNvPr id="21" name="Connecteur droit 20"/>
          <p:cNvCxnSpPr/>
          <p:nvPr/>
        </p:nvCxnSpPr>
        <p:spPr bwMode="auto">
          <a:xfrm>
            <a:off x="7031365" y="3083683"/>
            <a:ext cx="192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Connecteur droit 21"/>
          <p:cNvCxnSpPr/>
          <p:nvPr/>
        </p:nvCxnSpPr>
        <p:spPr bwMode="auto">
          <a:xfrm>
            <a:off x="7223465" y="3083679"/>
            <a:ext cx="0" cy="36111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Connecteur droit 24"/>
          <p:cNvCxnSpPr/>
          <p:nvPr/>
        </p:nvCxnSpPr>
        <p:spPr bwMode="auto">
          <a:xfrm flipH="1">
            <a:off x="6154207" y="820736"/>
            <a:ext cx="121438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Connecteur droit 27"/>
          <p:cNvCxnSpPr/>
          <p:nvPr/>
        </p:nvCxnSpPr>
        <p:spPr bwMode="auto">
          <a:xfrm flipV="1">
            <a:off x="2056166" y="2101460"/>
            <a:ext cx="0" cy="37983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Village XFEL: 7 stations de travail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938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smtClean="0">
                <a:solidFill>
                  <a:srgbClr val="DA8700"/>
                </a:solidFill>
              </a:rPr>
              <a:t>Organisation of Work Stations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Clean Room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Cold Coupler Area</a:t>
            </a:r>
            <a:r>
              <a:rPr lang="en-US" dirty="0" smtClean="0"/>
              <a:t> (IS04-CC-WS1)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Cold coupler assembly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Clean Room String Assembly Area</a:t>
            </a:r>
            <a:r>
              <a:rPr lang="en-US" dirty="0" smtClean="0"/>
              <a:t> (ISO4-SA-WS1, ISO4-SA-WS2)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/>
              <a:t>String connections (1 gate valve + 8 cavities + 1 </a:t>
            </a:r>
            <a:r>
              <a:rPr lang="en-US" dirty="0" err="1"/>
              <a:t>Qpole</a:t>
            </a:r>
            <a:r>
              <a:rPr lang="en-US" dirty="0"/>
              <a:t> unit)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Roll-out Area</a:t>
            </a:r>
            <a:r>
              <a:rPr lang="en-US" dirty="0" smtClean="0"/>
              <a:t> (RO-WS1, RO-WS2)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HOM tuning, magnetic shielding, tuners,…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2Ph-tube welding, cold-mass connection 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Alignment Area</a:t>
            </a:r>
            <a:r>
              <a:rPr lang="en-US" dirty="0" smtClean="0"/>
              <a:t> (AL-WS1, AL-WS2)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Cavity and </a:t>
            </a:r>
            <a:r>
              <a:rPr lang="en-US" dirty="0" err="1" smtClean="0"/>
              <a:t>quadrupole</a:t>
            </a:r>
            <a:r>
              <a:rPr lang="en-US" dirty="0" smtClean="0"/>
              <a:t> fine alignment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Coupler shields and braids, tuner electric tests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Cantilever Area</a:t>
            </a:r>
            <a:r>
              <a:rPr lang="en-US" dirty="0" smtClean="0"/>
              <a:t> (CA-WS1)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Welding of 4K and 70 K shields, super insulation</a:t>
            </a:r>
            <a:endParaRPr lang="en-US" dirty="0"/>
          </a:p>
          <a:p>
            <a:pPr marL="819150" lvl="1" indent="-342900">
              <a:lnSpc>
                <a:spcPct val="90000"/>
              </a:lnSpc>
            </a:pPr>
            <a:r>
              <a:rPr lang="en-US" dirty="0"/>
              <a:t>Quad current lead</a:t>
            </a:r>
            <a:endParaRPr lang="en-US" dirty="0" smtClean="0"/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Insertion into vacuum vessel and string alignment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Coupler Area</a:t>
            </a:r>
            <a:r>
              <a:rPr lang="en-US" dirty="0" smtClean="0"/>
              <a:t> (CO-WS1, CO-WS2)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Warm couplers + coupler pumping line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Control </a:t>
            </a:r>
            <a:r>
              <a:rPr lang="en-US" dirty="0"/>
              <a:t>operations (electrical, RF</a:t>
            </a:r>
            <a:r>
              <a:rPr lang="en-US" dirty="0" smtClean="0"/>
              <a:t>)</a:t>
            </a:r>
          </a:p>
          <a:p>
            <a:pPr marL="0" indent="190500">
              <a:lnSpc>
                <a:spcPct val="90000"/>
              </a:lnSpc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Shipment Area</a:t>
            </a:r>
            <a:r>
              <a:rPr lang="en-US" dirty="0" smtClean="0"/>
              <a:t> (SH-WS1, SH-WS2) 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CEA-</a:t>
            </a:r>
            <a:r>
              <a:rPr lang="en-US" dirty="0" err="1" smtClean="0"/>
              <a:t>Alsyom</a:t>
            </a:r>
            <a:r>
              <a:rPr lang="en-US" dirty="0" smtClean="0"/>
              <a:t> “acceptance test”</a:t>
            </a:r>
          </a:p>
          <a:p>
            <a:pPr marL="819150" lvl="1" indent="-342900">
              <a:lnSpc>
                <a:spcPct val="90000"/>
              </a:lnSpc>
            </a:pPr>
            <a:r>
              <a:rPr lang="en-US" dirty="0" smtClean="0"/>
              <a:t>End-caps closing, N2-insulation, loading.</a:t>
            </a:r>
            <a:endParaRPr lang="en-US" dirty="0"/>
          </a:p>
          <a:p>
            <a:pPr marL="57150" indent="0">
              <a:lnSpc>
                <a:spcPct val="120000"/>
              </a:lnSpc>
              <a:buNone/>
            </a:pPr>
            <a:r>
              <a:rPr lang="en-US" dirty="0" smtClean="0">
                <a:solidFill>
                  <a:schemeClr val="accent2"/>
                </a:solidFill>
              </a:rPr>
              <a:t>In full production, this chain of workstations will be fully occupied with 7 cryomodules (XM</a:t>
            </a:r>
            <a:r>
              <a:rPr lang="en-US" baseline="-25000" dirty="0" smtClean="0">
                <a:solidFill>
                  <a:schemeClr val="accent2"/>
                </a:solidFill>
              </a:rPr>
              <a:t>n-6 </a:t>
            </a:r>
            <a:r>
              <a:rPr lang="en-US" dirty="0" smtClean="0">
                <a:solidFill>
                  <a:schemeClr val="accent2"/>
                </a:solidFill>
              </a:rPr>
              <a:t>@ WS1,…, </a:t>
            </a:r>
            <a:r>
              <a:rPr lang="en-US" dirty="0" err="1" smtClean="0">
                <a:solidFill>
                  <a:schemeClr val="accent2"/>
                </a:solidFill>
              </a:rPr>
              <a:t>XM</a:t>
            </a:r>
            <a:r>
              <a:rPr lang="en-US" baseline="-25000" dirty="0" err="1" smtClean="0">
                <a:solidFill>
                  <a:schemeClr val="accent2"/>
                </a:solidFill>
              </a:rPr>
              <a:t>n</a:t>
            </a:r>
            <a:r>
              <a:rPr lang="en-US" dirty="0" smtClean="0">
                <a:solidFill>
                  <a:schemeClr val="accent2"/>
                </a:solidFill>
              </a:rPr>
              <a:t> @ WS7) stationed for one week.</a:t>
            </a:r>
          </a:p>
          <a:p>
            <a:pPr marL="57150" indent="0" algn="ctr">
              <a:lnSpc>
                <a:spcPct val="120000"/>
              </a:lnSpc>
              <a:buNone/>
            </a:pPr>
            <a:r>
              <a:rPr lang="en-US" i="1" dirty="0" smtClean="0">
                <a:solidFill>
                  <a:srgbClr val="00B050"/>
                </a:solidFill>
              </a:rPr>
              <a:t>A Cryomodule Factory !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8194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8195" name="Espace réservé de la date 4"/>
          <p:cNvSpPr>
            <a:spLocks noGrp="1"/>
          </p:cNvSpPr>
          <p:nvPr>
            <p:ph type="dt" sz="half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</a:p>
        </p:txBody>
      </p:sp>
      <p:sp>
        <p:nvSpPr>
          <p:cNvPr id="819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2C861B4-8852-4760-B6BB-C1C12A229AC2}" type="slidenum">
              <a:rPr lang="fr-FR" smtClean="0"/>
              <a:pPr/>
              <a:t>16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21872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9433" y="3316288"/>
            <a:ext cx="4318596" cy="3239496"/>
          </a:xfrm>
          <a:prstGeom prst="rect">
            <a:avLst/>
          </a:prstGeom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052" y="3316288"/>
            <a:ext cx="4320000" cy="323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cap="flat" cmpd="sng">
                <a:solidFill>
                  <a:schemeClr val="folHlink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218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9219" name="Espace réservé de la date 4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</a:p>
        </p:txBody>
      </p:sp>
      <p:sp>
        <p:nvSpPr>
          <p:cNvPr id="922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992A10-A16C-4F10-9641-01663128F90C}" type="slidenum">
              <a:rPr lang="fr-FR" smtClean="0"/>
              <a:pPr/>
              <a:t>17</a:t>
            </a:fld>
            <a:endParaRPr lang="fr-FR" smtClean="0"/>
          </a:p>
        </p:txBody>
      </p:sp>
      <p:grpSp>
        <p:nvGrpSpPr>
          <p:cNvPr id="9221" name="Group 2"/>
          <p:cNvGrpSpPr>
            <a:grpSpLocks/>
          </p:cNvGrpSpPr>
          <p:nvPr/>
        </p:nvGrpSpPr>
        <p:grpSpPr bwMode="auto">
          <a:xfrm>
            <a:off x="288000" y="623888"/>
            <a:ext cx="8856000" cy="2692400"/>
            <a:chOff x="89" y="2001"/>
            <a:chExt cx="5671" cy="1696"/>
          </a:xfrm>
        </p:grpSpPr>
        <p:grpSp>
          <p:nvGrpSpPr>
            <p:cNvPr id="9223" name="Group 3"/>
            <p:cNvGrpSpPr>
              <a:grpSpLocks/>
            </p:cNvGrpSpPr>
            <p:nvPr/>
          </p:nvGrpSpPr>
          <p:grpSpPr bwMode="auto">
            <a:xfrm>
              <a:off x="89" y="2001"/>
              <a:ext cx="5671" cy="1696"/>
              <a:chOff x="0" y="2317"/>
              <a:chExt cx="5760" cy="1578"/>
            </a:xfrm>
          </p:grpSpPr>
          <p:pic>
            <p:nvPicPr>
              <p:cNvPr id="9231" name="Picture 4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7891"/>
              <a:stretch>
                <a:fillRect/>
              </a:stretch>
            </p:blipFill>
            <p:spPr bwMode="auto">
              <a:xfrm>
                <a:off x="0" y="2317"/>
                <a:ext cx="5760" cy="15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32" name="Rectangle 5"/>
              <p:cNvSpPr>
                <a:spLocks noChangeArrowheads="1"/>
              </p:cNvSpPr>
              <p:nvPr/>
            </p:nvSpPr>
            <p:spPr bwMode="auto">
              <a:xfrm>
                <a:off x="2575" y="3664"/>
                <a:ext cx="1361" cy="20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r-FR"/>
              </a:p>
            </p:txBody>
          </p:sp>
        </p:grpSp>
        <p:sp>
          <p:nvSpPr>
            <p:cNvPr id="9224" name="Rectangle 6"/>
            <p:cNvSpPr>
              <a:spLocks noChangeArrowheads="1"/>
            </p:cNvSpPr>
            <p:nvPr/>
          </p:nvSpPr>
          <p:spPr bwMode="auto">
            <a:xfrm>
              <a:off x="177" y="2126"/>
              <a:ext cx="1064" cy="978"/>
            </a:xfrm>
            <a:prstGeom prst="rect">
              <a:avLst/>
            </a:prstGeom>
            <a:solidFill>
              <a:srgbClr val="00CCFF">
                <a:alpha val="50195"/>
              </a:srgbClr>
            </a:solidFill>
            <a:ln w="9525">
              <a:solidFill>
                <a:srgbClr val="A7C1DD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en-US" sz="1600"/>
            </a:p>
            <a:p>
              <a:pPr algn="ctr"/>
              <a:r>
                <a:rPr lang="en-US" sz="1800"/>
                <a:t>ISO 7 </a:t>
              </a:r>
            </a:p>
            <a:p>
              <a:pPr algn="ctr"/>
              <a:r>
                <a:rPr lang="en-US" sz="1800"/>
                <a:t>(class 10 000)</a:t>
              </a:r>
            </a:p>
            <a:p>
              <a:pPr algn="ctr"/>
              <a:r>
                <a:rPr lang="en-US" sz="1600"/>
                <a:t>28 m</a:t>
              </a:r>
              <a:r>
                <a:rPr lang="en-US" sz="1600" baseline="30000"/>
                <a:t>2</a:t>
              </a:r>
              <a:endParaRPr lang="en-US" sz="1800"/>
            </a:p>
            <a:p>
              <a:pPr algn="ctr"/>
              <a:r>
                <a:rPr lang="en-US" sz="1600" b="0"/>
                <a:t>5.92 m x 4.72 m</a:t>
              </a:r>
            </a:p>
            <a:p>
              <a:pPr algn="ctr"/>
              <a:endParaRPr lang="en-GB" sz="1600" baseline="30000"/>
            </a:p>
          </p:txBody>
        </p:sp>
        <p:sp>
          <p:nvSpPr>
            <p:cNvPr id="9225" name="Rectangle 7"/>
            <p:cNvSpPr>
              <a:spLocks noChangeArrowheads="1"/>
            </p:cNvSpPr>
            <p:nvPr/>
          </p:nvSpPr>
          <p:spPr bwMode="auto">
            <a:xfrm>
              <a:off x="1241" y="2108"/>
              <a:ext cx="1373" cy="997"/>
            </a:xfrm>
            <a:prstGeom prst="rect">
              <a:avLst/>
            </a:prstGeom>
            <a:solidFill>
              <a:srgbClr val="00CCFF">
                <a:alpha val="50195"/>
              </a:srgbClr>
            </a:solidFill>
            <a:ln w="9525">
              <a:solidFill>
                <a:srgbClr val="A7C1DD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en-US" sz="1600" dirty="0"/>
            </a:p>
            <a:p>
              <a:pPr algn="ctr"/>
              <a:r>
                <a:rPr lang="en-US" sz="1800" dirty="0"/>
                <a:t>ISO 5 </a:t>
              </a:r>
            </a:p>
            <a:p>
              <a:pPr algn="ctr"/>
              <a:r>
                <a:rPr lang="en-US" sz="1800" dirty="0"/>
                <a:t>(class 100)</a:t>
              </a:r>
            </a:p>
            <a:p>
              <a:pPr algn="ctr"/>
              <a:r>
                <a:rPr lang="en-US" sz="1800" dirty="0"/>
                <a:t>38 m</a:t>
              </a:r>
              <a:r>
                <a:rPr lang="en-US" sz="1800" baseline="30000" dirty="0"/>
                <a:t>2</a:t>
              </a:r>
              <a:endParaRPr lang="en-US" sz="1800" dirty="0"/>
            </a:p>
            <a:p>
              <a:pPr algn="ctr"/>
              <a:r>
                <a:rPr lang="en-US" sz="1600" b="0" dirty="0"/>
                <a:t>7.72 m x 4.72 m</a:t>
              </a:r>
              <a:endParaRPr lang="en-US" sz="1600" b="0" baseline="30000" dirty="0"/>
            </a:p>
            <a:p>
              <a:pPr algn="ctr"/>
              <a:endParaRPr lang="en-GB" sz="1600" b="0" baseline="30000" dirty="0"/>
            </a:p>
          </p:txBody>
        </p:sp>
        <p:grpSp>
          <p:nvGrpSpPr>
            <p:cNvPr id="9226" name="Group 8"/>
            <p:cNvGrpSpPr>
              <a:grpSpLocks/>
            </p:cNvGrpSpPr>
            <p:nvPr/>
          </p:nvGrpSpPr>
          <p:grpSpPr bwMode="auto">
            <a:xfrm>
              <a:off x="2614" y="2100"/>
              <a:ext cx="2747" cy="1548"/>
              <a:chOff x="2832" y="2100"/>
              <a:chExt cx="2976" cy="1548"/>
            </a:xfrm>
          </p:grpSpPr>
          <p:sp>
            <p:nvSpPr>
              <p:cNvPr id="9229" name="Rectangle 9"/>
              <p:cNvSpPr>
                <a:spLocks noChangeArrowheads="1"/>
              </p:cNvSpPr>
              <p:nvPr/>
            </p:nvSpPr>
            <p:spPr bwMode="auto">
              <a:xfrm>
                <a:off x="2832" y="2100"/>
                <a:ext cx="2976" cy="1325"/>
              </a:xfrm>
              <a:prstGeom prst="rect">
                <a:avLst/>
              </a:prstGeom>
              <a:solidFill>
                <a:srgbClr val="00CCFF">
                  <a:alpha val="50195"/>
                </a:srgbClr>
              </a:solidFill>
              <a:ln w="9525">
                <a:solidFill>
                  <a:srgbClr val="A7C1DD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endParaRPr lang="en-US" sz="1600" dirty="0"/>
              </a:p>
              <a:p>
                <a:pPr algn="ctr">
                  <a:spcBef>
                    <a:spcPct val="20000"/>
                  </a:spcBef>
                </a:pPr>
                <a:r>
                  <a:rPr lang="en-US" sz="1800" dirty="0"/>
                  <a:t>ISO4 (Class 10) </a:t>
                </a:r>
              </a:p>
              <a:p>
                <a:pPr algn="ctr">
                  <a:spcBef>
                    <a:spcPct val="20000"/>
                  </a:spcBef>
                </a:pPr>
                <a:r>
                  <a:rPr lang="en-US" sz="2000" dirty="0"/>
                  <a:t>112 m²</a:t>
                </a:r>
              </a:p>
              <a:p>
                <a:pPr algn="ctr">
                  <a:spcBef>
                    <a:spcPct val="20000"/>
                  </a:spcBef>
                </a:pPr>
                <a:r>
                  <a:rPr lang="en-US" sz="1600" b="0" dirty="0"/>
                  <a:t>7.8 m x </a:t>
                </a:r>
                <a:r>
                  <a:rPr lang="en-US" sz="1600" b="0" dirty="0" smtClean="0"/>
                  <a:t>(6.6+7.8) </a:t>
                </a:r>
                <a:r>
                  <a:rPr lang="en-US" sz="1600" b="0" dirty="0"/>
                  <a:t>m</a:t>
                </a:r>
                <a:r>
                  <a:rPr lang="en-US" sz="1800" baseline="30000" dirty="0"/>
                  <a:t> </a:t>
                </a:r>
              </a:p>
              <a:p>
                <a:pPr algn="ctr">
                  <a:spcBef>
                    <a:spcPct val="20000"/>
                  </a:spcBef>
                </a:pPr>
                <a:endParaRPr lang="en-US" sz="1800" baseline="30000" dirty="0"/>
              </a:p>
              <a:p>
                <a:pPr algn="ctr">
                  <a:spcBef>
                    <a:spcPct val="20000"/>
                  </a:spcBef>
                </a:pPr>
                <a:endParaRPr lang="en-US" sz="1800" baseline="30000" dirty="0"/>
              </a:p>
              <a:p>
                <a:pPr algn="ctr">
                  <a:spcBef>
                    <a:spcPct val="20000"/>
                  </a:spcBef>
                </a:pPr>
                <a:endParaRPr lang="en-GB" sz="1800" b="0" dirty="0"/>
              </a:p>
            </p:txBody>
          </p:sp>
          <p:sp>
            <p:nvSpPr>
              <p:cNvPr id="9230" name="Rectangle 10"/>
              <p:cNvSpPr>
                <a:spLocks noChangeArrowheads="1"/>
              </p:cNvSpPr>
              <p:nvPr/>
            </p:nvSpPr>
            <p:spPr bwMode="auto">
              <a:xfrm>
                <a:off x="4320" y="3408"/>
                <a:ext cx="1488" cy="240"/>
              </a:xfrm>
              <a:prstGeom prst="rect">
                <a:avLst/>
              </a:prstGeom>
              <a:solidFill>
                <a:srgbClr val="00CCFF">
                  <a:alpha val="50195"/>
                </a:srgbClr>
              </a:solidFill>
              <a:ln w="9525">
                <a:solidFill>
                  <a:srgbClr val="A7C1DD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fr-FR"/>
              </a:p>
            </p:txBody>
          </p:sp>
        </p:grp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>
              <a:off x="2614" y="3024"/>
              <a:ext cx="274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anchor="ctr">
              <a:spAutoFit/>
            </a:bodyPr>
            <a:lstStyle/>
            <a:p>
              <a:endParaRPr lang="fr-FR"/>
            </a:p>
          </p:txBody>
        </p:sp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3701" y="3024"/>
              <a:ext cx="5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GB" sz="1800" b="0"/>
                <a:t>15.6 m</a:t>
              </a:r>
            </a:p>
          </p:txBody>
        </p:sp>
      </p:grpSp>
      <p:sp>
        <p:nvSpPr>
          <p:cNvPr id="9222" name="Rectangle 13"/>
          <p:cNvSpPr>
            <a:spLocks noGrp="1" noChangeArrowheads="1"/>
          </p:cNvSpPr>
          <p:nvPr>
            <p:ph type="title"/>
          </p:nvPr>
        </p:nvSpPr>
        <p:spPr>
          <a:xfrm>
            <a:off x="1116013" y="44450"/>
            <a:ext cx="6840537" cy="504825"/>
          </a:xfrm>
          <a:noFill/>
        </p:spPr>
        <p:txBody>
          <a:bodyPr/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Clean Room Layout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689100" y="3341300"/>
            <a:ext cx="93647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May 2012</a:t>
            </a:r>
          </a:p>
          <a:p>
            <a:r>
              <a:rPr lang="fr-FR" dirty="0" smtClean="0"/>
              <a:t>PXFEL2_2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5837300" y="3341300"/>
            <a:ext cx="1539909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fr-FR"/>
            </a:defPPr>
          </a:lstStyle>
          <a:p>
            <a:pPr algn="ctr"/>
            <a:r>
              <a:rPr lang="fr-FR" dirty="0" err="1" smtClean="0"/>
              <a:t>December</a:t>
            </a:r>
            <a:r>
              <a:rPr lang="fr-FR" dirty="0" smtClean="0"/>
              <a:t> 2012</a:t>
            </a:r>
          </a:p>
          <a:p>
            <a:pPr algn="ctr"/>
            <a:r>
              <a:rPr lang="fr-FR" dirty="0" smtClean="0"/>
              <a:t>XM-3,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Alsyom</a:t>
            </a:r>
            <a:endParaRPr lang="fr-FR" dirty="0"/>
          </a:p>
        </p:txBody>
      </p:sp>
      <p:cxnSp>
        <p:nvCxnSpPr>
          <p:cNvPr id="4" name="Connecteur droit avec flèche 3"/>
          <p:cNvCxnSpPr>
            <a:stCxn id="2" idx="3"/>
            <a:endCxn id="22" idx="1"/>
          </p:cNvCxnSpPr>
          <p:nvPr/>
        </p:nvCxnSpPr>
        <p:spPr bwMode="auto">
          <a:xfrm>
            <a:off x="2625575" y="3572133"/>
            <a:ext cx="321172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32766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1</a:t>
            </a:r>
            <a:r>
              <a:rPr lang="en-GB" sz="2400" dirty="0" smtClean="0"/>
              <a:t>. Coupler Cold </a:t>
            </a:r>
            <a:r>
              <a:rPr lang="en-GB" sz="2400" dirty="0"/>
              <a:t>Part assembly (</a:t>
            </a:r>
            <a:r>
              <a:rPr lang="en-GB" sz="2400" dirty="0" smtClean="0"/>
              <a:t>ISO4-CC-WS1&amp;2)</a:t>
            </a:r>
            <a:endParaRPr lang="en-GB" sz="2400" dirty="0"/>
          </a:p>
        </p:txBody>
      </p:sp>
      <p:pic>
        <p:nvPicPr>
          <p:cNvPr id="1026" name="Picture 2" descr="\\Dapnia\data\scratch\communication_IRFU\PHOTOS IRFU\Manip\XFEL\Dumas-2012\XFel Salle blanche jpeg\DP12CEA54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087" y="1605182"/>
            <a:ext cx="7110414" cy="473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205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2</a:t>
            </a:r>
            <a:r>
              <a:rPr lang="en-GB" sz="2400" dirty="0" smtClean="0"/>
              <a:t>. Cavity </a:t>
            </a:r>
            <a:r>
              <a:rPr lang="en-GB" sz="2400" dirty="0"/>
              <a:t>String assembly (</a:t>
            </a:r>
            <a:r>
              <a:rPr lang="en-GB" sz="2400" dirty="0" smtClean="0"/>
              <a:t>ISO4-SA-WS1&amp;2)</a:t>
            </a:r>
            <a:endParaRPr lang="en-GB" sz="2400" dirty="0"/>
          </a:p>
        </p:txBody>
      </p:sp>
      <p:pic>
        <p:nvPicPr>
          <p:cNvPr id="2050" name="Picture 2" descr="\\dapnia\data\manip\SACM_Prototypage_XFEL\I Images\PXFEL2_2\ISO4-SA-WS2\Train assemblé\P102032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5700" y="1476667"/>
            <a:ext cx="6527800" cy="489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923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dirty="0" smtClean="0"/>
              <a:t>XFEL vs. ILC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" indent="0">
              <a:buNone/>
            </a:pPr>
            <a:r>
              <a:rPr lang="fr-FR" sz="2400" dirty="0" smtClean="0"/>
              <a:t>The 4 </a:t>
            </a:r>
            <a:r>
              <a:rPr lang="fr-FR" sz="2400" dirty="0" err="1" smtClean="0"/>
              <a:t>reasons</a:t>
            </a:r>
            <a:r>
              <a:rPr lang="fr-FR" sz="2400" dirty="0" smtClean="0"/>
              <a:t> </a:t>
            </a:r>
            <a:r>
              <a:rPr lang="fr-FR" sz="2400" dirty="0" err="1" smtClean="0"/>
              <a:t>why</a:t>
            </a:r>
            <a:r>
              <a:rPr lang="fr-FR" sz="2400" dirty="0" smtClean="0"/>
              <a:t> the XFEL cryomodule production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useful</a:t>
            </a:r>
            <a:r>
              <a:rPr lang="fr-FR" sz="2400" dirty="0" smtClean="0"/>
              <a:t> for the ILC :</a:t>
            </a:r>
          </a:p>
          <a:p>
            <a:pPr marL="57150" indent="0">
              <a:buNone/>
            </a:pPr>
            <a:endParaRPr lang="fr-FR" sz="2400" dirty="0" smtClean="0"/>
          </a:p>
          <a:p>
            <a:pPr marL="400050" indent="-342900">
              <a:buFont typeface="+mj-lt"/>
              <a:buAutoNum type="arabicPeriod"/>
            </a:pPr>
            <a:r>
              <a:rPr lang="fr-FR" sz="2400" dirty="0" err="1" smtClean="0"/>
              <a:t>Industrialization</a:t>
            </a:r>
            <a:endParaRPr lang="fr-FR" sz="2400" dirty="0" smtClean="0"/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ILC cryomodule </a:t>
            </a:r>
            <a:r>
              <a:rPr lang="fr-FR" sz="2400" dirty="0" err="1" smtClean="0"/>
              <a:t>demonstration</a:t>
            </a:r>
            <a:endParaRPr lang="fr-FR" sz="2400" dirty="0" smtClean="0"/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XFEL </a:t>
            </a:r>
            <a:r>
              <a:rPr lang="fr-FR" sz="2400" dirty="0" err="1" smtClean="0"/>
              <a:t>linac</a:t>
            </a:r>
            <a:r>
              <a:rPr lang="fr-FR" sz="2400" dirty="0"/>
              <a:t> </a:t>
            </a:r>
            <a:r>
              <a:rPr lang="fr-FR" sz="2400" dirty="0" smtClean="0"/>
              <a:t>system test</a:t>
            </a:r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Infrastructures </a:t>
            </a:r>
            <a:r>
              <a:rPr lang="fr-FR" sz="2400" dirty="0"/>
              <a:t>for </a:t>
            </a:r>
            <a:r>
              <a:rPr lang="fr-FR" sz="2400" dirty="0" smtClean="0"/>
              <a:t>‘EU Hub’ </a:t>
            </a:r>
            <a:r>
              <a:rPr lang="fr-FR" sz="2400" dirty="0"/>
              <a:t>for ILC cryomodule </a:t>
            </a:r>
            <a:r>
              <a:rPr lang="fr-FR" sz="2400" dirty="0" smtClean="0"/>
              <a:t>production</a:t>
            </a:r>
          </a:p>
          <a:p>
            <a:pPr marL="57150" indent="0">
              <a:buNone/>
            </a:pPr>
            <a:endParaRPr lang="fr-FR" sz="2400" dirty="0" smtClean="0"/>
          </a:p>
          <a:p>
            <a:pPr marL="57150" indent="0">
              <a:buNone/>
            </a:pPr>
            <a:r>
              <a:rPr lang="fr-FR" sz="2400" i="1" dirty="0" smtClean="0"/>
              <a:t>in </a:t>
            </a:r>
            <a:r>
              <a:rPr lang="fr-FR" sz="2400" i="1" dirty="0" err="1"/>
              <a:t>chronological</a:t>
            </a:r>
            <a:r>
              <a:rPr lang="fr-FR" sz="2400" i="1" dirty="0"/>
              <a:t> </a:t>
            </a:r>
            <a:r>
              <a:rPr lang="fr-FR" sz="2400" i="1" dirty="0" err="1" smtClean="0"/>
              <a:t>order</a:t>
            </a:r>
            <a:r>
              <a:rPr lang="fr-FR" sz="2400" dirty="0" smtClean="0"/>
              <a:t>.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8788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 smtClean="0"/>
              <a:t>3. </a:t>
            </a:r>
            <a:r>
              <a:rPr lang="en-GB" sz="2400" dirty="0"/>
              <a:t>String dressing </a:t>
            </a:r>
            <a:r>
              <a:rPr lang="en-GB" sz="2400" dirty="0" smtClean="0"/>
              <a:t>on Roll-out station (RO-WS1&amp;2)</a:t>
            </a:r>
            <a:endParaRPr lang="en-GB" sz="2400" dirty="0"/>
          </a:p>
        </p:txBody>
      </p:sp>
      <p:pic>
        <p:nvPicPr>
          <p:cNvPr id="4098" name="Picture 2" descr="\\dapnia\data\manip\SACM_Prototypage_XFEL\I Images\PXFEL3_1\S30\Pose superisolant (1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168056"/>
            <a:ext cx="4348866" cy="28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\\dapnia\data\manip\SACM_Prototypage_XFEL\I Images\PXFEL2\2010-novembre\2010_11_26\P109033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6371" y="2168056"/>
            <a:ext cx="4355014" cy="289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965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4</a:t>
            </a:r>
            <a:r>
              <a:rPr lang="en-GB" sz="2400" dirty="0" smtClean="0"/>
              <a:t>. Alignment (AL-WS1&amp;2)</a:t>
            </a:r>
            <a:endParaRPr lang="en-GB" sz="2400" dirty="0"/>
          </a:p>
        </p:txBody>
      </p:sp>
      <p:pic>
        <p:nvPicPr>
          <p:cNvPr id="1029" name="Picture 5" descr="\\dapnia\data\manip\SACM_Prototypage_XFEL\I Images\PXFEL2\2011-janvier\2011-s2 124 North AH-AL\2011_01_14\P104015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400" y="1355275"/>
            <a:ext cx="6807800" cy="510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800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>
                <a:solidFill>
                  <a:srgbClr val="DA8700"/>
                </a:solidFill>
              </a:rPr>
              <a:t>Cryomodule</a:t>
            </a:r>
            <a:r>
              <a:rPr lang="en-GB" b="1" dirty="0" smtClean="0">
                <a:solidFill>
                  <a:srgbClr val="DA8700"/>
                </a:solidFill>
              </a:rPr>
              <a:t> Transfer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2619" y="1589100"/>
            <a:ext cx="7773532" cy="4976432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193463" y="857552"/>
            <a:ext cx="679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0" dirty="0" smtClean="0"/>
              <a:t>The electrical transfer vehicle is fully operational.</a:t>
            </a:r>
          </a:p>
          <a:p>
            <a:pPr algn="ctr"/>
            <a:r>
              <a:rPr lang="en-US" sz="1800" b="0" dirty="0" smtClean="0"/>
              <a:t>Spares have been ordered for all critical parts (e.g. battery, etc…)</a:t>
            </a:r>
            <a:endParaRPr lang="en-US" sz="1800" b="0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473" y="3667483"/>
            <a:ext cx="3852233" cy="288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64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5</a:t>
            </a:r>
            <a:r>
              <a:rPr lang="en-GB" sz="2400" dirty="0" smtClean="0"/>
              <a:t>. Cold Mass insertion (CA-WS1)</a:t>
            </a:r>
            <a:endParaRPr lang="en-GB" sz="2400" dirty="0"/>
          </a:p>
        </p:txBody>
      </p:sp>
      <p:pic>
        <p:nvPicPr>
          <p:cNvPr id="9" name="Picture 4" descr="\\dapnia\data\manip\SACM_Prototypage_XFEL\I Images\PXFEL2\2011-janvier\2011-s3 126 North AH-CA\2011_01_19\P109070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0" y="1496474"/>
            <a:ext cx="6680200" cy="500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975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24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6</a:t>
            </a:r>
            <a:r>
              <a:rPr lang="en-GB" sz="2400" dirty="0" smtClean="0"/>
              <a:t>. Coupler Warm Part assembly (CO-WS1&amp;2)</a:t>
            </a:r>
          </a:p>
          <a:p>
            <a:pPr marL="190500" indent="0">
              <a:buNone/>
            </a:pPr>
            <a:r>
              <a:rPr lang="en-GB" sz="2400" dirty="0"/>
              <a:t>	6</a:t>
            </a:r>
            <a:r>
              <a:rPr lang="en-GB" sz="2400" dirty="0" smtClean="0"/>
              <a:t>.a coupler warm part assembly</a:t>
            </a:r>
          </a:p>
          <a:p>
            <a:pPr marL="190500" indent="0">
              <a:buNone/>
            </a:pPr>
            <a:r>
              <a:rPr lang="en-GB" sz="2400" dirty="0"/>
              <a:t>	</a:t>
            </a:r>
            <a:r>
              <a:rPr lang="en-GB" sz="2400" dirty="0" smtClean="0"/>
              <a:t>6.b coupler pumping line assembly</a:t>
            </a:r>
            <a:endParaRPr lang="en-GB" sz="2400" dirty="0"/>
          </a:p>
        </p:txBody>
      </p:sp>
      <p:pic>
        <p:nvPicPr>
          <p:cNvPr id="2050" name="Picture 2" descr="\\dapnia\data\manip\SACM_Prototypage_XFEL\I Images\PXFEL3_1\S41\P101009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00" y="2387600"/>
            <a:ext cx="45974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\\dapnia\data\manip\SACM_Prototypage_XFEL\I Images\PXFEL3_1\S41\P101011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0900" y="2387600"/>
            <a:ext cx="44577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109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7700" y="20638"/>
            <a:ext cx="7353300" cy="715962"/>
          </a:xfrm>
        </p:spPr>
        <p:txBody>
          <a:bodyPr>
            <a:noAutofit/>
          </a:bodyPr>
          <a:lstStyle/>
          <a:p>
            <a:pPr algn="ctr"/>
            <a:r>
              <a:rPr lang="en-GB" b="1" dirty="0" smtClean="0">
                <a:solidFill>
                  <a:srgbClr val="DA8700"/>
                </a:solidFill>
              </a:rPr>
              <a:t>Assembly prototyping at Saclay</a:t>
            </a:r>
            <a:endParaRPr lang="en-GB" b="1" dirty="0">
              <a:solidFill>
                <a:srgbClr val="DA8700"/>
              </a:solidFill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13" name="Espace réservé du contenu 12"/>
          <p:cNvSpPr>
            <a:spLocks noGrp="1"/>
          </p:cNvSpPr>
          <p:nvPr>
            <p:ph idx="1"/>
          </p:nvPr>
        </p:nvSpPr>
        <p:spPr>
          <a:xfrm>
            <a:off x="364499" y="841375"/>
            <a:ext cx="8683625" cy="873125"/>
          </a:xfrm>
        </p:spPr>
        <p:txBody>
          <a:bodyPr/>
          <a:lstStyle/>
          <a:p>
            <a:pPr marL="190500" indent="0">
              <a:buNone/>
            </a:pPr>
            <a:r>
              <a:rPr lang="en-GB" sz="2400" dirty="0"/>
              <a:t>7</a:t>
            </a:r>
            <a:r>
              <a:rPr lang="en-GB" sz="2400" dirty="0" smtClean="0"/>
              <a:t>. Final control and shipment (SH-WS1&amp;2)</a:t>
            </a:r>
            <a:endParaRPr lang="en-GB" sz="2400" dirty="0"/>
          </a:p>
        </p:txBody>
      </p:sp>
      <p:pic>
        <p:nvPicPr>
          <p:cNvPr id="3074" name="Picture 2" descr="\\dapnia\data\manip\SACM_Prototypage_XFEL\I Images\PXFEL3_1\S43\P101019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900" y="1555300"/>
            <a:ext cx="7173000" cy="478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994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77759" y="793638"/>
            <a:ext cx="554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/>
              <a:t>Production organisation in 3 </a:t>
            </a:r>
            <a:r>
              <a:rPr lang="fr-FR" sz="2400" dirty="0" err="1" smtClean="0"/>
              <a:t>regions</a:t>
            </a:r>
            <a:endParaRPr lang="fr-FR" sz="2400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5508171" y="1268996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A. Yamamoto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927" y="1268996"/>
            <a:ext cx="5276473" cy="36840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209927" y="4953000"/>
            <a:ext cx="9067801" cy="186512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fr-FR" sz="1600" b="1" dirty="0" smtClean="0">
                <a:solidFill>
                  <a:srgbClr val="0000FF"/>
                </a:solidFill>
                <a:sym typeface="Wingdings 3" pitchFamily="18" charset="2"/>
              </a:rPr>
              <a:t>Main challenges for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Irfu-IN2P3:</a:t>
            </a: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Be a ‘Hub-</a:t>
            </a:r>
            <a:r>
              <a:rPr lang="fr-FR" sz="1600" dirty="0" err="1">
                <a:solidFill>
                  <a:srgbClr val="0000FF"/>
                </a:solidFill>
                <a:sym typeface="Wingdings 3" pitchFamily="18" charset="2"/>
              </a:rPr>
              <a:t>L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ab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’ (ou ‘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Tier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1’) for the infrastructures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built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for XFEL at LAL-Orsay and 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Irfu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-Saclay</a:t>
            </a: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Close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partnership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with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the french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companies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: Thales,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Alcen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/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Alsyom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Aperam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Jehier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etc… et européens, RI,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Zanon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BNG,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Plansee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Heraeus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, VAC.</a:t>
            </a: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Supprimer l’interface entre le LAL et l’</a:t>
            </a:r>
            <a:r>
              <a:rPr lang="fr-FR" sz="1600" dirty="0" err="1" smtClean="0">
                <a:solidFill>
                  <a:srgbClr val="0000FF"/>
                </a:solidFill>
                <a:sym typeface="Wingdings 3" pitchFamily="18" charset="2"/>
              </a:rPr>
              <a:t>Irfu</a:t>
            </a:r>
            <a:r>
              <a:rPr lang="fr-FR" sz="1600" dirty="0" smtClean="0">
                <a:solidFill>
                  <a:srgbClr val="0000FF"/>
                </a:solidFill>
                <a:sym typeface="Wingdings 3" pitchFamily="18" charset="2"/>
              </a:rPr>
              <a:t> pour les activités Coupleurs-Cryomodules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486401" y="1524000"/>
            <a:ext cx="36709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For ILC 500 </a:t>
            </a:r>
            <a:r>
              <a:rPr lang="fr-FR" sz="1600" dirty="0" err="1" smtClean="0"/>
              <a:t>GeV</a:t>
            </a:r>
            <a:endParaRPr lang="fr-FR" sz="1600" dirty="0"/>
          </a:p>
          <a:p>
            <a:pPr algn="ctr"/>
            <a:r>
              <a:rPr lang="fr-FR" sz="1600" dirty="0" err="1" smtClean="0"/>
              <a:t>with</a:t>
            </a:r>
            <a:r>
              <a:rPr lang="fr-FR" sz="1600" dirty="0" smtClean="0"/>
              <a:t> ~2000 cryomodules:</a:t>
            </a:r>
          </a:p>
          <a:p>
            <a:pPr algn="ctr"/>
            <a:r>
              <a:rPr lang="fr-FR" sz="1600" dirty="0" smtClean="0"/>
              <a:t>The goal </a:t>
            </a:r>
            <a:r>
              <a:rPr lang="fr-FR" sz="1600" dirty="0" err="1" smtClean="0"/>
              <a:t>is</a:t>
            </a:r>
            <a:r>
              <a:rPr lang="fr-FR" sz="1600" dirty="0" smtClean="0"/>
              <a:t> to </a:t>
            </a:r>
            <a:r>
              <a:rPr lang="fr-FR" sz="1600" dirty="0" err="1" smtClean="0"/>
              <a:t>reach</a:t>
            </a:r>
            <a:r>
              <a:rPr lang="fr-FR" sz="1600" dirty="0" smtClean="0"/>
              <a:t> a production rate of </a:t>
            </a:r>
          </a:p>
          <a:p>
            <a:pPr algn="ctr"/>
            <a:r>
              <a:rPr lang="fr-FR" sz="1600" dirty="0" smtClean="0"/>
              <a:t>2 </a:t>
            </a:r>
            <a:r>
              <a:rPr lang="fr-FR" sz="1600" dirty="0" err="1" smtClean="0"/>
              <a:t>cryomodules</a:t>
            </a:r>
            <a:r>
              <a:rPr lang="fr-FR" sz="1600" dirty="0" smtClean="0"/>
              <a:t>/</a:t>
            </a:r>
            <a:r>
              <a:rPr lang="fr-FR" sz="1600" dirty="0" err="1" smtClean="0"/>
              <a:t>wk</a:t>
            </a:r>
            <a:r>
              <a:rPr lang="fr-FR" sz="1600" dirty="0" smtClean="0"/>
              <a:t> * 5 (3) hubs</a:t>
            </a:r>
          </a:p>
          <a:p>
            <a:pPr algn="ctr"/>
            <a:r>
              <a:rPr lang="fr-FR" sz="1600" dirty="0" smtClean="0"/>
              <a:t>→ 4 (7) </a:t>
            </a:r>
            <a:r>
              <a:rPr lang="fr-FR" sz="1600" dirty="0" err="1" smtClean="0"/>
              <a:t>years</a:t>
            </a:r>
            <a:r>
              <a:rPr lang="fr-FR" sz="1600" dirty="0" smtClean="0"/>
              <a:t> of construction</a:t>
            </a:r>
            <a:endParaRPr lang="fr-FR" sz="1600" dirty="0"/>
          </a:p>
          <a:p>
            <a:pPr algn="ctr"/>
            <a:endParaRPr lang="fr-FR" sz="1600" dirty="0"/>
          </a:p>
          <a:p>
            <a:pPr algn="ctr"/>
            <a:r>
              <a:rPr lang="fr-FR" sz="1600" dirty="0" smtClean="0"/>
              <a:t>For XFEL 100 cryomodules : </a:t>
            </a:r>
          </a:p>
          <a:p>
            <a:pPr algn="ctr"/>
            <a:r>
              <a:rPr lang="fr-FR" sz="1600" dirty="0" smtClean="0"/>
              <a:t>1 cryomodule / </a:t>
            </a:r>
            <a:r>
              <a:rPr lang="fr-FR" sz="1600" dirty="0" err="1" smtClean="0"/>
              <a:t>wk</a:t>
            </a:r>
            <a:r>
              <a:rPr lang="fr-FR" sz="1600" dirty="0" smtClean="0"/>
              <a:t>.</a:t>
            </a:r>
          </a:p>
          <a:p>
            <a:pPr algn="ctr"/>
            <a:r>
              <a:rPr lang="fr-FR" sz="1600" dirty="0" smtClean="0"/>
              <a:t>Infrastructures do match the production rate of 2 CM/</a:t>
            </a:r>
            <a:r>
              <a:rPr lang="fr-FR" sz="1600" dirty="0" err="1" smtClean="0"/>
              <a:t>wk</a:t>
            </a:r>
            <a:endParaRPr lang="fr-FR" sz="1600" dirty="0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EU Hub’ for ILC cryomodule production</a:t>
            </a:r>
          </a:p>
        </p:txBody>
      </p:sp>
    </p:spTree>
    <p:extLst>
      <p:ext uri="{BB962C8B-B14F-4D97-AF65-F5344CB8AC3E}">
        <p14:creationId xmlns:p14="http://schemas.microsoft.com/office/powerpoint/2010/main" val="1414994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6"/>
          <p:cNvSpPr>
            <a:spLocks noGrp="1"/>
          </p:cNvSpPr>
          <p:nvPr>
            <p:ph type="title"/>
          </p:nvPr>
        </p:nvSpPr>
        <p:spPr>
          <a:xfrm>
            <a:off x="915988" y="2484438"/>
            <a:ext cx="6972300" cy="2366962"/>
          </a:xfrm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DA8700"/>
                </a:solidFill>
              </a:rPr>
              <a:t>Assembly Industrialization</a:t>
            </a:r>
            <a:br>
              <a:rPr lang="en-GB" sz="4000" b="1" dirty="0" smtClean="0">
                <a:solidFill>
                  <a:srgbClr val="DA8700"/>
                </a:solidFill>
              </a:rPr>
            </a:br>
            <a:r>
              <a:rPr lang="en-GB" sz="4000" smtClean="0"/>
              <a:t>(reserve)</a:t>
            </a:r>
            <a:endParaRPr lang="en-GB" sz="4000" b="1" dirty="0" smtClean="0">
              <a:solidFill>
                <a:srgbClr val="DA8700"/>
              </a:solidFill>
            </a:endParaRPr>
          </a:p>
        </p:txBody>
      </p:sp>
      <p:sp>
        <p:nvSpPr>
          <p:cNvPr id="5123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5124" name="Espace réservé de la date 4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r>
              <a:rPr lang="fr-FR" smtClean="0"/>
              <a:t>28 Novembre 2013</a:t>
            </a:r>
          </a:p>
        </p:txBody>
      </p:sp>
      <p:sp>
        <p:nvSpPr>
          <p:cNvPr id="512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6C16F4-5CE5-4481-A4A3-7F1353154EAC}" type="slidenum">
              <a:rPr lang="fr-FR" smtClean="0"/>
              <a:pPr/>
              <a:t>27</a:t>
            </a:fld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528907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Challenge : </a:t>
            </a:r>
            <a:r>
              <a:rPr lang="fr-FR" dirty="0" err="1" smtClean="0"/>
              <a:t>Tooling</a:t>
            </a:r>
            <a:r>
              <a:rPr lang="fr-FR" dirty="0" smtClean="0"/>
              <a:t> vs. </a:t>
            </a:r>
            <a:r>
              <a:rPr lang="fr-FR" dirty="0" err="1" smtClean="0"/>
              <a:t>Ind</a:t>
            </a:r>
            <a:r>
              <a:rPr lang="fr-FR" baseline="30000" dirty="0" err="1" smtClean="0"/>
              <a:t>ial</a:t>
            </a:r>
            <a:r>
              <a:rPr lang="fr-FR" dirty="0" smtClean="0"/>
              <a:t> </a:t>
            </a:r>
            <a:r>
              <a:rPr lang="fr-FR" dirty="0" err="1" smtClean="0"/>
              <a:t>Contract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61269" y="878599"/>
            <a:ext cx="8848725" cy="5616575"/>
          </a:xfrm>
        </p:spPr>
        <p:txBody>
          <a:bodyPr/>
          <a:lstStyle/>
          <a:p>
            <a:pPr marL="190500" indent="0">
              <a:buNone/>
            </a:pPr>
            <a:r>
              <a:rPr lang="fr-FR" dirty="0" err="1" smtClean="0"/>
              <a:t>Ideally</a:t>
            </a:r>
            <a:r>
              <a:rPr lang="fr-FR" dirty="0" smtClean="0"/>
              <a:t> the </a:t>
            </a:r>
            <a:r>
              <a:rPr lang="fr-FR" dirty="0" err="1" smtClean="0"/>
              <a:t>tooling</a:t>
            </a:r>
            <a:r>
              <a:rPr lang="fr-FR" dirty="0" smtClean="0"/>
              <a:t> </a:t>
            </a:r>
            <a:r>
              <a:rPr lang="fr-FR" dirty="0" err="1" smtClean="0"/>
              <a:t>definition</a:t>
            </a:r>
            <a:r>
              <a:rPr lang="fr-FR" dirty="0" smtClean="0"/>
              <a:t>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included</a:t>
            </a:r>
            <a:r>
              <a:rPr lang="fr-FR" dirty="0" smtClean="0"/>
              <a:t> in the </a:t>
            </a:r>
            <a:r>
              <a:rPr lang="fr-FR" dirty="0" err="1" smtClean="0"/>
              <a:t>industrial</a:t>
            </a:r>
            <a:r>
              <a:rPr lang="fr-FR" dirty="0" smtClean="0"/>
              <a:t> </a:t>
            </a:r>
            <a:r>
              <a:rPr lang="fr-FR" dirty="0" err="1" smtClean="0"/>
              <a:t>contract</a:t>
            </a:r>
            <a:r>
              <a:rPr lang="fr-FR" dirty="0" smtClean="0"/>
              <a:t>.</a:t>
            </a:r>
          </a:p>
          <a:p>
            <a:pPr marL="190500" indent="0">
              <a:buNone/>
            </a:pPr>
            <a:endParaRPr lang="fr-FR" dirty="0"/>
          </a:p>
          <a:p>
            <a:pPr marL="190500" indent="0">
              <a:buNone/>
            </a:pPr>
            <a:r>
              <a:rPr lang="fr-FR" dirty="0" smtClean="0"/>
              <a:t>This </a:t>
            </a:r>
            <a:r>
              <a:rPr lang="fr-FR" dirty="0" err="1" smtClean="0"/>
              <a:t>was</a:t>
            </a:r>
            <a:r>
              <a:rPr lang="fr-FR" dirty="0" smtClean="0"/>
              <a:t> impossible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project</a:t>
            </a:r>
            <a:r>
              <a:rPr lang="fr-FR" dirty="0" smtClean="0"/>
              <a:t> </a:t>
            </a:r>
            <a:r>
              <a:rPr lang="fr-FR" dirty="0" err="1" smtClean="0"/>
              <a:t>timeline</a:t>
            </a:r>
            <a:r>
              <a:rPr lang="fr-FR" dirty="0" smtClean="0"/>
              <a:t> and </a:t>
            </a:r>
            <a:r>
              <a:rPr lang="fr-FR" dirty="0" err="1" smtClean="0"/>
              <a:t>readiness</a:t>
            </a:r>
            <a:r>
              <a:rPr lang="fr-FR" dirty="0" smtClean="0"/>
              <a:t>: </a:t>
            </a:r>
            <a:r>
              <a:rPr lang="fr-FR" dirty="0" err="1" smtClean="0"/>
              <a:t>e.g</a:t>
            </a:r>
            <a:r>
              <a:rPr lang="fr-FR" dirty="0" smtClean="0"/>
              <a:t>. the clean room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delivered</a:t>
            </a:r>
            <a:r>
              <a:rPr lang="fr-FR" dirty="0" smtClean="0"/>
              <a:t> in Nov. 2009.</a:t>
            </a:r>
          </a:p>
          <a:p>
            <a:pPr marL="190500" indent="0">
              <a:buNone/>
            </a:pPr>
            <a:r>
              <a:rPr lang="fr-FR" dirty="0" smtClean="0"/>
              <a:t>The </a:t>
            </a:r>
            <a:r>
              <a:rPr lang="fr-FR" dirty="0" err="1" smtClean="0"/>
              <a:t>contract</a:t>
            </a:r>
            <a:r>
              <a:rPr lang="fr-FR" dirty="0" smtClean="0"/>
              <a:t> </a:t>
            </a:r>
            <a:r>
              <a:rPr lang="fr-FR" dirty="0" err="1" smtClean="0"/>
              <a:t>specifies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</a:t>
            </a:r>
            <a:r>
              <a:rPr lang="fr-FR" dirty="0" err="1" smtClean="0"/>
              <a:t>Industrial</a:t>
            </a:r>
            <a:r>
              <a:rPr lang="fr-FR" dirty="0" smtClean="0"/>
              <a:t> </a:t>
            </a:r>
            <a:r>
              <a:rPr lang="fr-FR" dirty="0" err="1" smtClean="0"/>
              <a:t>Operator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 </a:t>
            </a:r>
            <a:r>
              <a:rPr lang="fr-FR" dirty="0" err="1" smtClean="0"/>
              <a:t>responsible</a:t>
            </a:r>
            <a:r>
              <a:rPr lang="fr-FR" dirty="0" smtClean="0"/>
              <a:t> of the standard </a:t>
            </a:r>
            <a:r>
              <a:rPr lang="fr-FR" dirty="0" err="1" smtClean="0"/>
              <a:t>tools</a:t>
            </a:r>
            <a:r>
              <a:rPr lang="fr-FR" dirty="0" smtClean="0"/>
              <a:t>, </a:t>
            </a:r>
            <a:r>
              <a:rPr lang="fr-FR" dirty="0" err="1" smtClean="0"/>
              <a:t>while</a:t>
            </a:r>
            <a:r>
              <a:rPr lang="fr-FR" dirty="0" smtClean="0"/>
              <a:t> CEA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responsible</a:t>
            </a:r>
            <a:r>
              <a:rPr lang="fr-FR" dirty="0" smtClean="0"/>
              <a:t> for the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r>
              <a:rPr lang="fr-FR" dirty="0" smtClean="0"/>
              <a:t> and </a:t>
            </a:r>
            <a:r>
              <a:rPr lang="fr-FR" dirty="0" err="1" smtClean="0"/>
              <a:t>their</a:t>
            </a:r>
            <a:r>
              <a:rPr lang="fr-FR" dirty="0" smtClean="0"/>
              <a:t> maintenance.</a:t>
            </a:r>
          </a:p>
          <a:p>
            <a:pPr marL="190500" indent="0">
              <a:buNone/>
            </a:pPr>
            <a:r>
              <a:rPr lang="fr-FR" i="1" dirty="0" smtClean="0"/>
              <a:t>The </a:t>
            </a:r>
            <a:r>
              <a:rPr lang="fr-FR" i="1" dirty="0" err="1" smtClean="0"/>
              <a:t>contract</a:t>
            </a:r>
            <a:r>
              <a:rPr lang="fr-FR" i="1" dirty="0" smtClean="0"/>
              <a:t> </a:t>
            </a:r>
            <a:r>
              <a:rPr lang="fr-FR" i="1" dirty="0" err="1" smtClean="0"/>
              <a:t>is</a:t>
            </a:r>
            <a:r>
              <a:rPr lang="fr-FR" i="1" dirty="0" smtClean="0"/>
              <a:t> </a:t>
            </a:r>
            <a:r>
              <a:rPr lang="fr-FR" i="1" dirty="0" err="1" smtClean="0"/>
              <a:t>essentially</a:t>
            </a:r>
            <a:r>
              <a:rPr lang="fr-FR" i="1" dirty="0" smtClean="0"/>
              <a:t> ‘Man and Engineering Power’</a:t>
            </a:r>
          </a:p>
          <a:p>
            <a:pPr marL="190500" indent="0">
              <a:buNone/>
            </a:pPr>
            <a:endParaRPr lang="fr-FR" dirty="0"/>
          </a:p>
          <a:p>
            <a:pPr marL="190500" indent="0">
              <a:buNone/>
            </a:pPr>
            <a:r>
              <a:rPr lang="fr-FR" dirty="0" smtClean="0"/>
              <a:t>As a </a:t>
            </a:r>
            <a:r>
              <a:rPr lang="fr-FR" dirty="0" err="1" smtClean="0"/>
              <a:t>consequence</a:t>
            </a:r>
            <a:r>
              <a:rPr lang="fr-FR" dirty="0" smtClean="0"/>
              <a:t>, the </a:t>
            </a:r>
            <a:r>
              <a:rPr lang="fr-FR" dirty="0" err="1" smtClean="0"/>
              <a:t>industrial</a:t>
            </a:r>
            <a:r>
              <a:rPr lang="fr-FR" dirty="0" smtClean="0"/>
              <a:t> </a:t>
            </a:r>
            <a:r>
              <a:rPr lang="fr-FR" dirty="0" err="1" smtClean="0"/>
              <a:t>operator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criticize</a:t>
            </a:r>
            <a:r>
              <a:rPr lang="fr-FR" dirty="0" smtClean="0"/>
              <a:t> the infrastructure </a:t>
            </a:r>
            <a:r>
              <a:rPr lang="fr-FR" dirty="0" err="1" smtClean="0"/>
              <a:t>layout</a:t>
            </a:r>
            <a:r>
              <a:rPr lang="fr-FR" dirty="0" smtClean="0"/>
              <a:t> and the </a:t>
            </a:r>
            <a:r>
              <a:rPr lang="fr-FR" dirty="0" err="1" smtClean="0"/>
              <a:t>tooling</a:t>
            </a:r>
            <a:r>
              <a:rPr lang="fr-FR" dirty="0" smtClean="0"/>
              <a:t> made </a:t>
            </a:r>
            <a:r>
              <a:rPr lang="fr-FR" dirty="0" err="1" smtClean="0"/>
              <a:t>available</a:t>
            </a:r>
            <a:r>
              <a:rPr lang="fr-FR" dirty="0" smtClean="0"/>
              <a:t> to </a:t>
            </a:r>
            <a:r>
              <a:rPr lang="fr-FR" dirty="0" err="1" smtClean="0"/>
              <a:t>him</a:t>
            </a:r>
            <a:r>
              <a:rPr lang="fr-FR" dirty="0" smtClean="0"/>
              <a:t>:</a:t>
            </a:r>
          </a:p>
          <a:p>
            <a:pPr marL="190500" indent="0">
              <a:buNone/>
            </a:pPr>
            <a:r>
              <a:rPr lang="fr-FR" dirty="0"/>
              <a:t>	</a:t>
            </a:r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cavity</a:t>
            </a:r>
            <a:r>
              <a:rPr lang="fr-FR" dirty="0" smtClean="0"/>
              <a:t> </a:t>
            </a:r>
            <a:r>
              <a:rPr lang="fr-FR" dirty="0" err="1" smtClean="0"/>
              <a:t>reception</a:t>
            </a:r>
            <a:r>
              <a:rPr lang="fr-FR" dirty="0" smtClean="0"/>
              <a:t> area,</a:t>
            </a:r>
          </a:p>
          <a:p>
            <a:pPr marL="190500" indent="0">
              <a:buNone/>
            </a:pPr>
            <a:r>
              <a:rPr lang="fr-FR" dirty="0"/>
              <a:t>	</a:t>
            </a:r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cavity</a:t>
            </a:r>
            <a:r>
              <a:rPr lang="fr-FR" dirty="0" smtClean="0"/>
              <a:t> support and </a:t>
            </a:r>
            <a:r>
              <a:rPr lang="fr-FR" dirty="0" err="1" smtClean="0"/>
              <a:t>pre-alignment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r>
              <a:rPr lang="fr-FR" dirty="0" smtClean="0"/>
              <a:t> in the clean room,</a:t>
            </a:r>
          </a:p>
          <a:p>
            <a:pPr marL="190500" indent="0">
              <a:buNone/>
            </a:pPr>
            <a:r>
              <a:rPr lang="fr-FR" dirty="0"/>
              <a:t>	</a:t>
            </a:r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layout</a:t>
            </a:r>
            <a:r>
              <a:rPr lang="fr-FR" dirty="0" smtClean="0"/>
              <a:t> of </a:t>
            </a:r>
            <a:r>
              <a:rPr lang="fr-FR" dirty="0" err="1" smtClean="0"/>
              <a:t>shipment</a:t>
            </a:r>
            <a:r>
              <a:rPr lang="fr-FR" dirty="0" smtClean="0"/>
              <a:t> vs. VV </a:t>
            </a:r>
            <a:r>
              <a:rPr lang="fr-FR" dirty="0" err="1" smtClean="0"/>
              <a:t>strorage</a:t>
            </a:r>
            <a:r>
              <a:rPr lang="fr-FR" dirty="0" smtClean="0"/>
              <a:t> area</a:t>
            </a:r>
            <a:endParaRPr lang="fr-FR" dirty="0"/>
          </a:p>
          <a:p>
            <a:pPr marL="190500" indent="0">
              <a:buNone/>
            </a:pPr>
            <a:endParaRPr lang="fr-FR" dirty="0" smtClean="0"/>
          </a:p>
          <a:p>
            <a:pPr marL="190500" indent="0">
              <a:buNone/>
            </a:pPr>
            <a:r>
              <a:rPr lang="fr-FR" i="1" dirty="0" err="1" smtClean="0"/>
              <a:t>Some</a:t>
            </a:r>
            <a:r>
              <a:rPr lang="fr-FR" i="1" dirty="0" smtClean="0"/>
              <a:t> of the </a:t>
            </a:r>
            <a:r>
              <a:rPr lang="fr-FR" i="1" dirty="0" err="1" smtClean="0"/>
              <a:t>criticisms</a:t>
            </a:r>
            <a:r>
              <a:rPr lang="fr-FR" i="1" dirty="0" smtClean="0"/>
              <a:t> come </a:t>
            </a:r>
            <a:r>
              <a:rPr lang="fr-FR" i="1" dirty="0" err="1" smtClean="0"/>
              <a:t>too</a:t>
            </a:r>
            <a:r>
              <a:rPr lang="fr-FR" i="1" dirty="0" smtClean="0"/>
              <a:t> </a:t>
            </a:r>
            <a:r>
              <a:rPr lang="fr-FR" i="1" dirty="0" err="1" smtClean="0"/>
              <a:t>early</a:t>
            </a:r>
            <a:r>
              <a:rPr lang="fr-FR" i="1" dirty="0" smtClean="0"/>
              <a:t>, </a:t>
            </a:r>
            <a:r>
              <a:rPr lang="fr-FR" i="1" dirty="0" err="1" smtClean="0"/>
              <a:t>missing</a:t>
            </a:r>
            <a:r>
              <a:rPr lang="fr-FR" i="1" dirty="0" smtClean="0"/>
              <a:t> the global </a:t>
            </a:r>
            <a:r>
              <a:rPr lang="fr-FR" i="1" dirty="0" err="1" smtClean="0"/>
              <a:t>scheme</a:t>
            </a:r>
            <a:r>
              <a:rPr lang="fr-FR" i="1" dirty="0" smtClean="0"/>
              <a:t>.</a:t>
            </a:r>
          </a:p>
          <a:p>
            <a:pPr marL="190500" indent="0">
              <a:buNone/>
            </a:pPr>
            <a:r>
              <a:rPr lang="fr-FR" i="1" dirty="0" err="1" smtClean="0"/>
              <a:t>Some</a:t>
            </a:r>
            <a:r>
              <a:rPr lang="fr-FR" i="1" dirty="0" smtClean="0"/>
              <a:t> of the </a:t>
            </a:r>
            <a:r>
              <a:rPr lang="fr-FR" i="1" dirty="0" err="1" smtClean="0"/>
              <a:t>criticisms</a:t>
            </a:r>
            <a:r>
              <a:rPr lang="fr-FR" i="1" dirty="0" smtClean="0"/>
              <a:t> </a:t>
            </a:r>
            <a:r>
              <a:rPr lang="fr-FR" i="1" dirty="0" err="1" smtClean="0"/>
              <a:t>will</a:t>
            </a:r>
            <a:r>
              <a:rPr lang="fr-FR" i="1" dirty="0" smtClean="0"/>
              <a:t> lead to a </a:t>
            </a:r>
            <a:r>
              <a:rPr lang="fr-FR" i="1" dirty="0" err="1" smtClean="0"/>
              <a:t>better</a:t>
            </a:r>
            <a:r>
              <a:rPr lang="fr-FR" i="1" dirty="0" smtClean="0"/>
              <a:t> </a:t>
            </a:r>
            <a:r>
              <a:rPr lang="fr-FR" i="1" dirty="0" err="1" smtClean="0"/>
              <a:t>optimized</a:t>
            </a:r>
            <a:r>
              <a:rPr lang="fr-FR" i="1" dirty="0" smtClean="0"/>
              <a:t> production.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674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9764" y="4859"/>
            <a:ext cx="6964472" cy="713772"/>
          </a:xfrm>
        </p:spPr>
        <p:txBody>
          <a:bodyPr/>
          <a:lstStyle/>
          <a:p>
            <a:pPr marL="190500" indent="0" algn="ctr"/>
            <a:r>
              <a:rPr lang="fr-FR" sz="2400" b="1" dirty="0" smtClean="0"/>
              <a:t>Input </a:t>
            </a:r>
            <a:r>
              <a:rPr lang="fr-FR" sz="2400" b="1" dirty="0"/>
              <a:t>Data </a:t>
            </a:r>
            <a:r>
              <a:rPr lang="fr-FR" sz="2400" b="1" dirty="0" err="1"/>
              <a:t>Readiness</a:t>
            </a:r>
            <a:r>
              <a:rPr lang="fr-FR" sz="2400" b="1" dirty="0"/>
              <a:t> </a:t>
            </a:r>
            <a:r>
              <a:rPr lang="fr-FR" sz="2400" b="1" dirty="0" smtClean="0"/>
              <a:t>for </a:t>
            </a:r>
            <a:r>
              <a:rPr lang="fr-FR" sz="2400" b="1" dirty="0" err="1"/>
              <a:t>Industry</a:t>
            </a:r>
            <a:r>
              <a:rPr lang="fr-FR" sz="2400" b="1" dirty="0"/>
              <a:t> </a:t>
            </a:r>
            <a:r>
              <a:rPr lang="fr-FR" sz="2400" b="1" dirty="0" smtClean="0"/>
              <a:t>Transfer</a:t>
            </a:r>
            <a:endParaRPr lang="fr-FR" sz="24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7034" y="744592"/>
            <a:ext cx="8848725" cy="5813863"/>
          </a:xfrm>
        </p:spPr>
        <p:txBody>
          <a:bodyPr/>
          <a:lstStyle/>
          <a:p>
            <a:pPr marL="190500" indent="0">
              <a:buNone/>
            </a:pPr>
            <a:r>
              <a:rPr lang="fr-FR" dirty="0"/>
              <a:t>	</a:t>
            </a:r>
            <a:r>
              <a:rPr lang="fr-FR" dirty="0" smtClean="0"/>
              <a:t>				@	</a:t>
            </a:r>
            <a:r>
              <a:rPr lang="fr-FR" dirty="0" err="1" smtClean="0"/>
              <a:t>CfT</a:t>
            </a:r>
            <a:r>
              <a:rPr lang="fr-FR" dirty="0" smtClean="0"/>
              <a:t>	Kick-off	     </a:t>
            </a:r>
            <a:r>
              <a:rPr lang="fr-FR" dirty="0" err="1" smtClean="0"/>
              <a:t>Prod</a:t>
            </a:r>
            <a:endParaRPr lang="fr-FR" dirty="0" smtClean="0"/>
          </a:p>
          <a:p>
            <a:r>
              <a:rPr lang="fr-FR" dirty="0" smtClean="0"/>
              <a:t>Infrastructure and </a:t>
            </a:r>
            <a:r>
              <a:rPr lang="fr-FR" dirty="0" err="1" smtClean="0"/>
              <a:t>Tooling</a:t>
            </a:r>
            <a:r>
              <a:rPr lang="fr-FR" dirty="0" smtClean="0"/>
              <a:t>		</a:t>
            </a:r>
            <a:r>
              <a:rPr lang="fr-FR" dirty="0"/>
              <a:t>	</a:t>
            </a:r>
            <a:r>
              <a:rPr lang="fr-FR" dirty="0" smtClean="0">
                <a:solidFill>
                  <a:srgbClr val="00B050"/>
                </a:solidFill>
              </a:rPr>
              <a:t>80%</a:t>
            </a:r>
            <a:r>
              <a:rPr lang="fr-FR" dirty="0" smtClean="0"/>
              <a:t>	    </a:t>
            </a:r>
            <a:r>
              <a:rPr lang="fr-FR" dirty="0">
                <a:solidFill>
                  <a:srgbClr val="00B050"/>
                </a:solidFill>
              </a:rPr>
              <a:t>90%</a:t>
            </a:r>
            <a:r>
              <a:rPr lang="fr-FR" dirty="0" smtClean="0"/>
              <a:t>	     100%</a:t>
            </a:r>
          </a:p>
          <a:p>
            <a:pPr marL="190500" indent="0">
              <a:buNone/>
            </a:pPr>
            <a:r>
              <a:rPr lang="fr-FR" sz="1600" i="1" dirty="0" smtClean="0"/>
              <a:t>(in the </a:t>
            </a:r>
            <a:r>
              <a:rPr lang="fr-FR" sz="1600" i="1" dirty="0" err="1" smtClean="0"/>
              <a:t>broad</a:t>
            </a:r>
            <a:r>
              <a:rPr lang="fr-FR" sz="1600" i="1" dirty="0" smtClean="0"/>
              <a:t> </a:t>
            </a:r>
            <a:r>
              <a:rPr lang="fr-FR" sz="1600" i="1" dirty="0" err="1" smtClean="0"/>
              <a:t>sense</a:t>
            </a:r>
            <a:r>
              <a:rPr lang="fr-FR" sz="1600" i="1" dirty="0" smtClean="0"/>
              <a:t>, </a:t>
            </a:r>
            <a:r>
              <a:rPr lang="fr-FR" sz="1600" i="1" dirty="0" err="1" smtClean="0"/>
              <a:t>e.g</a:t>
            </a:r>
            <a:r>
              <a:rPr lang="fr-FR" sz="1600" i="1" dirty="0" smtClean="0"/>
              <a:t>. </a:t>
            </a:r>
            <a:r>
              <a:rPr lang="fr-FR" sz="1600" i="1" dirty="0" err="1" smtClean="0"/>
              <a:t>cavity</a:t>
            </a:r>
            <a:r>
              <a:rPr lang="fr-FR" sz="1600" i="1" dirty="0" smtClean="0"/>
              <a:t> supports)</a:t>
            </a:r>
          </a:p>
          <a:p>
            <a:r>
              <a:rPr lang="fr-FR" dirty="0" err="1" smtClean="0"/>
              <a:t>Cryomodule</a:t>
            </a:r>
            <a:r>
              <a:rPr lang="fr-FR" dirty="0" smtClean="0"/>
              <a:t> Configuration 			</a:t>
            </a:r>
            <a:r>
              <a:rPr lang="fr-FR" dirty="0">
                <a:solidFill>
                  <a:srgbClr val="00B050"/>
                </a:solidFill>
              </a:rPr>
              <a:t>70%</a:t>
            </a:r>
            <a:r>
              <a:rPr lang="fr-FR" dirty="0" smtClean="0"/>
              <a:t>	    </a:t>
            </a:r>
            <a:r>
              <a:rPr lang="fr-FR" dirty="0">
                <a:solidFill>
                  <a:srgbClr val="00B050"/>
                </a:solidFill>
              </a:rPr>
              <a:t>85%</a:t>
            </a:r>
            <a:r>
              <a:rPr lang="fr-FR" dirty="0" smtClean="0"/>
              <a:t>	      100%</a:t>
            </a:r>
          </a:p>
          <a:p>
            <a:r>
              <a:rPr lang="fr-FR" dirty="0" err="1" smtClean="0"/>
              <a:t>Cryomodule</a:t>
            </a:r>
            <a:r>
              <a:rPr lang="fr-FR" dirty="0" smtClean="0"/>
              <a:t> Documentation</a:t>
            </a:r>
          </a:p>
          <a:p>
            <a:pPr lvl="1"/>
            <a:r>
              <a:rPr lang="fr-FR" dirty="0" smtClean="0"/>
              <a:t>PBS (or MBOM)			    	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30%</a:t>
            </a:r>
            <a:r>
              <a:rPr lang="fr-FR" dirty="0" smtClean="0"/>
              <a:t>	    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70%</a:t>
            </a:r>
            <a:r>
              <a:rPr lang="fr-FR" dirty="0" smtClean="0"/>
              <a:t>	      100%</a:t>
            </a:r>
          </a:p>
          <a:p>
            <a:pPr lvl="1"/>
            <a:r>
              <a:rPr lang="fr-FR" dirty="0" err="1" smtClean="0"/>
              <a:t>Availability</a:t>
            </a:r>
            <a:r>
              <a:rPr lang="fr-FR" dirty="0" smtClean="0"/>
              <a:t> of </a:t>
            </a:r>
            <a:r>
              <a:rPr lang="fr-FR" dirty="0" err="1" smtClean="0"/>
              <a:t>Drawings</a:t>
            </a:r>
            <a:r>
              <a:rPr lang="fr-FR" dirty="0" smtClean="0"/>
              <a:t>			</a:t>
            </a:r>
            <a:r>
              <a:rPr lang="fr-FR" dirty="0" smtClean="0">
                <a:solidFill>
                  <a:srgbClr val="00B050"/>
                </a:solidFill>
              </a:rPr>
              <a:t>30</a:t>
            </a:r>
            <a:r>
              <a:rPr lang="fr-FR" dirty="0">
                <a:solidFill>
                  <a:srgbClr val="00B050"/>
                </a:solidFill>
              </a:rPr>
              <a:t>%</a:t>
            </a:r>
            <a:r>
              <a:rPr lang="fr-FR" dirty="0"/>
              <a:t>	    </a:t>
            </a:r>
            <a:r>
              <a:rPr lang="fr-FR" dirty="0">
                <a:solidFill>
                  <a:srgbClr val="00B050"/>
                </a:solidFill>
              </a:rPr>
              <a:t>70%</a:t>
            </a:r>
            <a:r>
              <a:rPr lang="fr-FR" dirty="0"/>
              <a:t>	      100</a:t>
            </a:r>
            <a:r>
              <a:rPr lang="fr-FR" dirty="0" smtClean="0"/>
              <a:t>%</a:t>
            </a:r>
          </a:p>
          <a:p>
            <a:r>
              <a:rPr lang="fr-FR" dirty="0" err="1" smtClean="0"/>
              <a:t>Assembly</a:t>
            </a:r>
            <a:r>
              <a:rPr lang="fr-FR" dirty="0" smtClean="0"/>
              <a:t> Documentation (WBS)</a:t>
            </a:r>
          </a:p>
          <a:p>
            <a:pPr lvl="1"/>
            <a:r>
              <a:rPr lang="fr-FR" dirty="0" err="1" smtClean="0"/>
              <a:t>Availabitity</a:t>
            </a:r>
            <a:r>
              <a:rPr lang="fr-FR" dirty="0" smtClean="0"/>
              <a:t> of </a:t>
            </a:r>
            <a:r>
              <a:rPr lang="fr-FR" dirty="0" err="1" smtClean="0"/>
              <a:t>Assembly</a:t>
            </a:r>
            <a:r>
              <a:rPr lang="fr-FR" dirty="0" smtClean="0"/>
              <a:t> </a:t>
            </a:r>
            <a:r>
              <a:rPr lang="fr-FR" dirty="0" err="1" smtClean="0"/>
              <a:t>Procedures</a:t>
            </a:r>
            <a:r>
              <a:rPr lang="fr-FR" dirty="0" smtClean="0"/>
              <a:t> </a:t>
            </a:r>
            <a:r>
              <a:rPr lang="fr-FR" dirty="0"/>
              <a:t>	</a:t>
            </a:r>
            <a:r>
              <a:rPr lang="fr-FR" dirty="0" smtClean="0"/>
              <a:t>	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50%</a:t>
            </a:r>
            <a:r>
              <a:rPr lang="fr-FR" dirty="0" smtClean="0"/>
              <a:t>	    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75%</a:t>
            </a:r>
            <a:r>
              <a:rPr lang="fr-FR" dirty="0"/>
              <a:t>	 </a:t>
            </a:r>
            <a:r>
              <a:rPr lang="fr-FR" dirty="0" smtClean="0"/>
              <a:t>     100%</a:t>
            </a:r>
          </a:p>
          <a:p>
            <a:pPr lvl="1"/>
            <a:r>
              <a:rPr lang="fr-FR" dirty="0" err="1"/>
              <a:t>Availabitity</a:t>
            </a:r>
            <a:r>
              <a:rPr lang="fr-FR" dirty="0"/>
              <a:t> of </a:t>
            </a:r>
            <a:r>
              <a:rPr lang="fr-FR" dirty="0" smtClean="0"/>
              <a:t>Control </a:t>
            </a:r>
            <a:r>
              <a:rPr lang="fr-FR" dirty="0" err="1" smtClean="0"/>
              <a:t>Procedures</a:t>
            </a:r>
            <a:r>
              <a:rPr lang="fr-FR" dirty="0"/>
              <a:t>		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50%</a:t>
            </a:r>
            <a:r>
              <a:rPr lang="fr-FR" dirty="0"/>
              <a:t>	    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75%</a:t>
            </a:r>
            <a:r>
              <a:rPr lang="fr-FR" dirty="0"/>
              <a:t>	      100%</a:t>
            </a:r>
          </a:p>
          <a:p>
            <a:pPr lvl="1"/>
            <a:r>
              <a:rPr lang="fr-FR" dirty="0" err="1"/>
              <a:t>Availabitity</a:t>
            </a:r>
            <a:r>
              <a:rPr lang="fr-FR" dirty="0"/>
              <a:t> of </a:t>
            </a:r>
            <a:r>
              <a:rPr lang="fr-FR" dirty="0" err="1" smtClean="0"/>
              <a:t>Regulation</a:t>
            </a:r>
            <a:r>
              <a:rPr lang="fr-FR" dirty="0" smtClean="0"/>
              <a:t> (PED, </a:t>
            </a:r>
            <a:r>
              <a:rPr lang="fr-FR" dirty="0" err="1" smtClean="0"/>
              <a:t>Safety</a:t>
            </a:r>
            <a:r>
              <a:rPr lang="fr-FR" dirty="0" smtClean="0"/>
              <a:t>)</a:t>
            </a:r>
            <a:r>
              <a:rPr lang="fr-FR" dirty="0"/>
              <a:t>	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20%</a:t>
            </a:r>
            <a:r>
              <a:rPr lang="fr-FR" dirty="0"/>
              <a:t>	    </a:t>
            </a:r>
            <a:r>
              <a:rPr lang="fr-FR" dirty="0">
                <a:solidFill>
                  <a:srgbClr val="00B050"/>
                </a:solidFill>
                <a:ea typeface="+mn-ea"/>
                <a:cs typeface="+mn-cs"/>
              </a:rPr>
              <a:t>75%</a:t>
            </a:r>
            <a:r>
              <a:rPr lang="fr-FR" dirty="0"/>
              <a:t>	      100</a:t>
            </a:r>
            <a:r>
              <a:rPr lang="fr-FR" dirty="0" smtClean="0"/>
              <a:t>%</a:t>
            </a:r>
          </a:p>
          <a:p>
            <a:pPr marL="190500" indent="0">
              <a:buNone/>
            </a:pPr>
            <a:r>
              <a:rPr lang="fr-FR" dirty="0" smtClean="0"/>
              <a:t>						   </a:t>
            </a:r>
            <a:r>
              <a:rPr lang="fr-FR" i="1" dirty="0" smtClean="0">
                <a:solidFill>
                  <a:srgbClr val="00B050"/>
                </a:solidFill>
              </a:rPr>
              <a:t>(qualitative %)</a:t>
            </a:r>
            <a:endParaRPr lang="fr-FR" i="1" dirty="0">
              <a:solidFill>
                <a:srgbClr val="00B050"/>
              </a:solidFill>
            </a:endParaRPr>
          </a:p>
          <a:p>
            <a:pPr marL="190500" indent="0">
              <a:buNone/>
            </a:pPr>
            <a:r>
              <a:rPr lang="fr-FR" dirty="0" err="1" smtClean="0"/>
              <a:t>Ideally</a:t>
            </a:r>
            <a:r>
              <a:rPr lang="fr-FR" dirty="0"/>
              <a:t>, all ratios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100 % (cf. </a:t>
            </a:r>
            <a:r>
              <a:rPr lang="fr-FR" dirty="0" err="1"/>
              <a:t>cavity</a:t>
            </a:r>
            <a:r>
              <a:rPr lang="fr-FR" dirty="0"/>
              <a:t> production, or AMTF</a:t>
            </a:r>
            <a:r>
              <a:rPr lang="fr-FR" dirty="0" smtClean="0"/>
              <a:t>).</a:t>
            </a:r>
            <a:endParaRPr lang="fr-FR" dirty="0"/>
          </a:p>
          <a:p>
            <a:pPr marL="190500" indent="0">
              <a:buNone/>
            </a:pPr>
            <a:r>
              <a:rPr lang="fr-FR" b="1" dirty="0" err="1" smtClean="0"/>
              <a:t>Industry</a:t>
            </a:r>
            <a:r>
              <a:rPr lang="fr-FR" b="1" dirty="0" smtClean="0"/>
              <a:t> </a:t>
            </a:r>
            <a:r>
              <a:rPr lang="fr-FR" b="1" dirty="0" err="1" smtClean="0"/>
              <a:t>cannot</a:t>
            </a:r>
            <a:r>
              <a:rPr lang="fr-FR" b="1" dirty="0" smtClean="0"/>
              <a:t> </a:t>
            </a:r>
            <a:r>
              <a:rPr lang="fr-FR" b="1" dirty="0" err="1" smtClean="0"/>
              <a:t>start</a:t>
            </a:r>
            <a:r>
              <a:rPr lang="fr-FR" b="1" dirty="0" smtClean="0"/>
              <a:t> production w/o 100% of Input Data in </a:t>
            </a:r>
            <a:r>
              <a:rPr lang="fr-FR" b="1" dirty="0" err="1" smtClean="0"/>
              <a:t>their</a:t>
            </a:r>
            <a:r>
              <a:rPr lang="fr-FR" b="1" dirty="0" smtClean="0"/>
              <a:t> Resource Planning software (ERP)</a:t>
            </a:r>
          </a:p>
          <a:p>
            <a:pPr marL="190500" indent="0">
              <a:buNone/>
            </a:pPr>
            <a:endParaRPr lang="fr-FR" dirty="0" smtClean="0"/>
          </a:p>
          <a:p>
            <a:r>
              <a:rPr lang="fr-FR" dirty="0" err="1" smtClean="0"/>
              <a:t>Overall</a:t>
            </a:r>
            <a:r>
              <a:rPr lang="fr-FR" dirty="0" smtClean="0"/>
              <a:t> </a:t>
            </a:r>
            <a:r>
              <a:rPr lang="fr-FR" dirty="0" err="1"/>
              <a:t>Quality</a:t>
            </a:r>
            <a:r>
              <a:rPr lang="fr-FR" dirty="0"/>
              <a:t> of the </a:t>
            </a:r>
            <a:r>
              <a:rPr lang="fr-FR" dirty="0" err="1"/>
              <a:t>Process</a:t>
            </a:r>
            <a:r>
              <a:rPr lang="fr-FR" dirty="0"/>
              <a:t> (RF </a:t>
            </a:r>
            <a:r>
              <a:rPr lang="fr-FR" dirty="0" err="1"/>
              <a:t>acceptance</a:t>
            </a:r>
            <a:r>
              <a:rPr lang="fr-FR" dirty="0"/>
              <a:t>)	60%	    60%	      100%</a:t>
            </a:r>
          </a:p>
          <a:p>
            <a:pPr marL="190500" indent="0">
              <a:buNone/>
            </a:pPr>
            <a:endParaRPr lang="fr-FR" b="1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  <p:cxnSp>
        <p:nvCxnSpPr>
          <p:cNvPr id="8" name="Connecteur droit avec flèche 7"/>
          <p:cNvCxnSpPr>
            <a:stCxn id="10" idx="2"/>
          </p:cNvCxnSpPr>
          <p:nvPr/>
        </p:nvCxnSpPr>
        <p:spPr bwMode="auto">
          <a:xfrm>
            <a:off x="7887330" y="857131"/>
            <a:ext cx="4232" cy="3496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ZoneTexte 9"/>
          <p:cNvSpPr txBox="1"/>
          <p:nvPr/>
        </p:nvSpPr>
        <p:spPr>
          <a:xfrm>
            <a:off x="7416111" y="580132"/>
            <a:ext cx="942437" cy="27699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14/11/2013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9590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sz="3200" dirty="0" smtClean="0"/>
              <a:t>XFEL vs. ILC: XFEL </a:t>
            </a:r>
            <a:r>
              <a:rPr lang="fr-FR" sz="3200" dirty="0" err="1" smtClean="0"/>
              <a:t>Linac</a:t>
            </a:r>
            <a:r>
              <a:rPr lang="fr-FR" sz="3200" dirty="0" smtClean="0"/>
              <a:t> System Test</a:t>
            </a:r>
            <a:endParaRPr lang="fr-FR" sz="3200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421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39036" y="0"/>
            <a:ext cx="7381968" cy="701458"/>
          </a:xfrm>
        </p:spPr>
        <p:txBody>
          <a:bodyPr/>
          <a:lstStyle/>
          <a:p>
            <a:pPr algn="ctr"/>
            <a:r>
              <a:rPr lang="fr-FR" sz="2400" b="1" kern="1200" dirty="0" err="1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Selection</a:t>
            </a:r>
            <a: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 of </a:t>
            </a:r>
            <a:r>
              <a:rPr lang="fr-FR" sz="2400" b="1" kern="1200" dirty="0" err="1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Industrial</a:t>
            </a:r>
            <a: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fr-FR" sz="2400" b="1" kern="1200" dirty="0" err="1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C</a:t>
            </a:r>
            <a:r>
              <a:rPr lang="fr-FR" sz="2400" b="1" kern="1200" dirty="0" err="1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ontractor</a:t>
            </a:r>
            <a:endParaRPr lang="fr-FR" sz="2400" b="1" kern="1200" dirty="0">
              <a:solidFill>
                <a:srgbClr val="DA87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8203" y="849172"/>
            <a:ext cx="8492645" cy="5225951"/>
          </a:xfrm>
        </p:spPr>
        <p:txBody>
          <a:bodyPr>
            <a:no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kern="1200" dirty="0">
                <a:cs typeface="Arial" charset="0"/>
              </a:rPr>
              <a:t>Tender process: </a:t>
            </a:r>
            <a:r>
              <a:rPr lang="en-US" sz="2400" kern="1200" dirty="0" smtClean="0">
                <a:cs typeface="Arial" charset="0"/>
              </a:rPr>
              <a:t>ALSYOM, lowest </a:t>
            </a:r>
            <a:r>
              <a:rPr lang="en-US" sz="2400" kern="1200" dirty="0">
                <a:cs typeface="Arial" charset="0"/>
              </a:rPr>
              <a:t>bidder / best technical </a:t>
            </a:r>
            <a:r>
              <a:rPr lang="en-US" sz="2400" kern="1200" dirty="0" smtClean="0">
                <a:cs typeface="Arial" charset="0"/>
              </a:rPr>
              <a:t>offer, </a:t>
            </a:r>
            <a:r>
              <a:rPr lang="en-US" sz="2400" kern="1200" dirty="0">
                <a:cs typeface="Arial" charset="0"/>
              </a:rPr>
              <a:t>has been selected by </a:t>
            </a:r>
            <a:r>
              <a:rPr lang="en-US" sz="2400" kern="1200" dirty="0" smtClean="0">
                <a:cs typeface="Arial" charset="0"/>
              </a:rPr>
              <a:t>CEA.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kern="1200" dirty="0" smtClean="0">
                <a:cs typeface="Arial" charset="0"/>
              </a:rPr>
              <a:t>Up </a:t>
            </a:r>
            <a:r>
              <a:rPr lang="en-US" sz="2400" kern="1200" dirty="0">
                <a:cs typeface="Arial" charset="0"/>
              </a:rPr>
              <a:t>to 29 people will be on Saclay site during</a:t>
            </a:r>
            <a:r>
              <a:rPr lang="en-US" sz="2400" dirty="0"/>
              <a:t> </a:t>
            </a:r>
            <a:r>
              <a:rPr lang="en-US" sz="2400" dirty="0" smtClean="0"/>
              <a:t>~2 </a:t>
            </a:r>
            <a:r>
              <a:rPr lang="en-US" sz="2400" dirty="0"/>
              <a:t>½ </a:t>
            </a:r>
            <a:r>
              <a:rPr lang="en-US" sz="2400" dirty="0" smtClean="0"/>
              <a:t>years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Fields of expertise requested: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Management (resource planning, stock, quality)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Engineering (method, drawings, tooling)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Clean room and cleaning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Vacuum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RF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Welding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dirty="0" smtClean="0"/>
              <a:t>Survey</a:t>
            </a:r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r>
              <a:rPr lang="en-US" sz="2400" smtClean="0"/>
              <a:t>Mechanical operations</a:t>
            </a:r>
            <a:endParaRPr lang="en-US" sz="2400" dirty="0" smtClean="0"/>
          </a:p>
          <a:p>
            <a:pPr marL="704850" lvl="1">
              <a:spcBef>
                <a:spcPts val="600"/>
              </a:spcBef>
              <a:buFont typeface="Arial" pitchFamily="34" charset="0"/>
              <a:buChar char="•"/>
            </a:pPr>
            <a:endParaRPr lang="en-US" sz="2400" dirty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042194" y="6381328"/>
            <a:ext cx="2133600" cy="365125"/>
          </a:xfrm>
        </p:spPr>
        <p:txBody>
          <a:bodyPr/>
          <a:lstStyle/>
          <a:p>
            <a:r>
              <a:rPr lang="fr-FR" smtClean="0"/>
              <a:t>28 Novembre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O. Napoly, Journées ILC, Saclay</a:t>
            </a:r>
            <a:endParaRPr lang="fr-FR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156176" y="6365093"/>
            <a:ext cx="2133600" cy="365125"/>
          </a:xfrm>
        </p:spPr>
        <p:txBody>
          <a:bodyPr/>
          <a:lstStyle/>
          <a:p>
            <a:fld id="{267A1164-DE38-4982-9BFC-002CCAC76DE7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158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190500" indent="0" algn="ctr"/>
            <a:r>
              <a:rPr lang="fr-FR" dirty="0"/>
              <a:t>XFEL </a:t>
            </a:r>
            <a:r>
              <a:rPr lang="fr-FR" dirty="0" err="1"/>
              <a:t>accelerator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a factor 10 </a:t>
            </a:r>
            <a:r>
              <a:rPr lang="fr-FR" dirty="0" err="1"/>
              <a:t>smaller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ILC @ 250GeV </a:t>
            </a:r>
            <a:r>
              <a:rPr lang="fr-FR" dirty="0" err="1"/>
              <a:t>c.m</a:t>
            </a:r>
            <a:r>
              <a:rPr lang="fr-FR" dirty="0"/>
              <a:t>. </a:t>
            </a:r>
            <a:r>
              <a:rPr lang="fr-FR" dirty="0" err="1"/>
              <a:t>energy</a:t>
            </a:r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DD80-73F0-4DC9-9098-045B6180AB24}" type="slidenum">
              <a:rPr lang="fr-FR" smtClean="0"/>
              <a:t>4</a:t>
            </a:fld>
            <a:endParaRPr lang="fr-FR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98933"/>
            <a:ext cx="8953500" cy="526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 rot="1260000">
            <a:off x="3377598" y="3507336"/>
            <a:ext cx="427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>
                <a:solidFill>
                  <a:schemeClr val="bg1"/>
                </a:solidFill>
              </a:rPr>
              <a:t>Linac</a:t>
            </a:r>
            <a:r>
              <a:rPr lang="fr-FR" dirty="0" smtClean="0">
                <a:solidFill>
                  <a:schemeClr val="bg1"/>
                </a:solidFill>
              </a:rPr>
              <a:t> supraconducteur de 17,5 </a:t>
            </a:r>
            <a:r>
              <a:rPr lang="fr-FR" dirty="0" err="1" smtClean="0">
                <a:solidFill>
                  <a:schemeClr val="bg1"/>
                </a:solidFill>
              </a:rPr>
              <a:t>GeV</a:t>
            </a:r>
            <a:r>
              <a:rPr lang="fr-FR" dirty="0" smtClean="0">
                <a:solidFill>
                  <a:schemeClr val="bg1"/>
                </a:solidFill>
              </a:rPr>
              <a:t> e</a:t>
            </a:r>
            <a:r>
              <a:rPr lang="fr-FR" baseline="30000" dirty="0" smtClean="0">
                <a:solidFill>
                  <a:schemeClr val="bg1"/>
                </a:solidFill>
                <a:latin typeface="Symbol" pitchFamily="18" charset="2"/>
              </a:rPr>
              <a:t>-</a:t>
            </a:r>
            <a:r>
              <a:rPr lang="fr-FR" dirty="0" smtClean="0">
                <a:solidFill>
                  <a:schemeClr val="bg1"/>
                </a:solidFill>
              </a:rPr>
              <a:t>  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3933055"/>
            <a:ext cx="4680520" cy="144282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 rot="20532145">
            <a:off x="1521392" y="2125873"/>
            <a:ext cx="87115" cy="1255246"/>
          </a:xfrm>
          <a:prstGeom prst="rect">
            <a:avLst/>
          </a:prstGeom>
          <a:pattFill prst="pct70">
            <a:fgClr>
              <a:srgbClr val="4F7564"/>
            </a:fgClr>
            <a:bgClr>
              <a:schemeClr val="tx1">
                <a:lumMod val="60000"/>
                <a:lumOff val="40000"/>
              </a:schemeClr>
            </a:bgClr>
          </a:patt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2501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LINAC </a:t>
            </a:r>
            <a:r>
              <a:rPr lang="fr-FR" dirty="0" err="1"/>
              <a:t>technology</a:t>
            </a:r>
            <a:r>
              <a:rPr lang="fr-FR" dirty="0"/>
              <a:t>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smtClean="0"/>
              <a:t>90% </a:t>
            </a:r>
            <a:r>
              <a:rPr lang="fr-FR" dirty="0" err="1" smtClean="0"/>
              <a:t>identical</a:t>
            </a:r>
            <a:endParaRPr lang="fr-FR" dirty="0"/>
          </a:p>
        </p:txBody>
      </p:sp>
      <p:sp>
        <p:nvSpPr>
          <p:cNvPr id="5123" name="Espace réservé du pied de page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fr-FR" smtClean="0"/>
              <a:t>O. Napoly, Journées ILC, Saclay</a:t>
            </a:r>
          </a:p>
        </p:txBody>
      </p:sp>
      <p:sp>
        <p:nvSpPr>
          <p:cNvPr id="512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0E0DA3-67D4-4E87-BE8B-A043A4BBA193}" type="slidenum">
              <a:rPr lang="fr-FR" smtClean="0"/>
              <a:pPr/>
              <a:t>5</a:t>
            </a:fld>
            <a:endParaRPr lang="fr-FR" smtClean="0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2850" y="882150"/>
            <a:ext cx="6769100" cy="965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3065463"/>
            <a:ext cx="9105899" cy="330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71613" y="839287"/>
            <a:ext cx="3851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FR" sz="1800" dirty="0" smtClean="0">
                <a:solidFill>
                  <a:srgbClr val="26004D"/>
                </a:solidFill>
              </a:rPr>
              <a:t>101 cryomodules</a:t>
            </a:r>
            <a:endParaRPr lang="fr-FR" sz="1800" dirty="0">
              <a:solidFill>
                <a:srgbClr val="0000FF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" y="2065555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/>
            <a:r>
              <a:rPr lang="fr-FR" sz="1800" dirty="0" smtClean="0">
                <a:solidFill>
                  <a:srgbClr val="26004D"/>
                </a:solidFill>
              </a:rPr>
              <a:t>808 cavités</a:t>
            </a:r>
          </a:p>
          <a:p>
            <a:pPr algn="r" eaLnBrk="1" hangingPunct="1"/>
            <a:r>
              <a:rPr lang="fr-FR" sz="1800" dirty="0" smtClean="0">
                <a:solidFill>
                  <a:srgbClr val="26004D"/>
                </a:solidFill>
              </a:rPr>
              <a:t>1.3 GHz / </a:t>
            </a:r>
            <a:r>
              <a:rPr lang="fr-FR" sz="1800" dirty="0" smtClean="0">
                <a:solidFill>
                  <a:srgbClr val="FF0000"/>
                </a:solidFill>
              </a:rPr>
              <a:t>23,6 MV/m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500016" y="3065463"/>
            <a:ext cx="28082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fr-FR" sz="1800" dirty="0" smtClean="0">
                <a:solidFill>
                  <a:srgbClr val="26004D"/>
                </a:solidFill>
              </a:rPr>
              <a:t>26 stations RF (10 MW)  opérant à </a:t>
            </a:r>
            <a:r>
              <a:rPr lang="fr-FR" sz="1800" dirty="0" smtClean="0">
                <a:solidFill>
                  <a:srgbClr val="FF0000"/>
                </a:solidFill>
              </a:rPr>
              <a:t>5,2 MW</a:t>
            </a:r>
            <a:endParaRPr lang="fr-FR" sz="1800" dirty="0">
              <a:solidFill>
                <a:srgbClr val="FF0000"/>
              </a:solidFill>
            </a:endParaRPr>
          </a:p>
        </p:txBody>
      </p: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2148220" y="1735839"/>
            <a:ext cx="3445715" cy="1272371"/>
            <a:chOff x="286" y="2083"/>
            <a:chExt cx="5392" cy="1656"/>
          </a:xfrm>
        </p:grpSpPr>
        <p:grpSp>
          <p:nvGrpSpPr>
            <p:cNvPr id="21" name="Group 19"/>
            <p:cNvGrpSpPr>
              <a:grpSpLocks/>
            </p:cNvGrpSpPr>
            <p:nvPr/>
          </p:nvGrpSpPr>
          <p:grpSpPr bwMode="auto">
            <a:xfrm>
              <a:off x="4462" y="2696"/>
              <a:ext cx="69" cy="424"/>
              <a:chOff x="2261" y="2699"/>
              <a:chExt cx="69" cy="424"/>
            </a:xfrm>
          </p:grpSpPr>
          <p:sp>
            <p:nvSpPr>
              <p:cNvPr id="185" name="Line 20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6" name="Line 21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7" name="Line 22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8" name="Line 23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9" name="Line 24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90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91" name="Line 26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2" name="Group 27"/>
            <p:cNvGrpSpPr>
              <a:grpSpLocks/>
            </p:cNvGrpSpPr>
            <p:nvPr/>
          </p:nvGrpSpPr>
          <p:grpSpPr bwMode="auto">
            <a:xfrm>
              <a:off x="4017" y="2695"/>
              <a:ext cx="69" cy="424"/>
              <a:chOff x="2261" y="2699"/>
              <a:chExt cx="69" cy="424"/>
            </a:xfrm>
          </p:grpSpPr>
          <p:sp>
            <p:nvSpPr>
              <p:cNvPr id="178" name="Line 28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9" name="Line 29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0" name="Line 30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1" name="Line 31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2" name="Line 32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3" name="Line 33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84" name="Line 34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3" name="Group 35"/>
            <p:cNvGrpSpPr>
              <a:grpSpLocks/>
            </p:cNvGrpSpPr>
            <p:nvPr/>
          </p:nvGrpSpPr>
          <p:grpSpPr bwMode="auto">
            <a:xfrm>
              <a:off x="3578" y="2697"/>
              <a:ext cx="69" cy="424"/>
              <a:chOff x="2261" y="2699"/>
              <a:chExt cx="69" cy="424"/>
            </a:xfrm>
          </p:grpSpPr>
          <p:sp>
            <p:nvSpPr>
              <p:cNvPr id="171" name="Line 36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2" name="Line 37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3" name="Line 38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4" name="Line 39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5" name="Line 40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6" name="Line 41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7" name="Line 42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4" name="Group 43"/>
            <p:cNvGrpSpPr>
              <a:grpSpLocks/>
            </p:cNvGrpSpPr>
            <p:nvPr/>
          </p:nvGrpSpPr>
          <p:grpSpPr bwMode="auto">
            <a:xfrm>
              <a:off x="3137" y="2696"/>
              <a:ext cx="69" cy="424"/>
              <a:chOff x="2261" y="2699"/>
              <a:chExt cx="69" cy="424"/>
            </a:xfrm>
          </p:grpSpPr>
          <p:sp>
            <p:nvSpPr>
              <p:cNvPr id="164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5" name="Line 45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6" name="Line 46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7" name="Line 47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8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9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70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5" name="Group 51"/>
            <p:cNvGrpSpPr>
              <a:grpSpLocks/>
            </p:cNvGrpSpPr>
            <p:nvPr/>
          </p:nvGrpSpPr>
          <p:grpSpPr bwMode="auto">
            <a:xfrm>
              <a:off x="2697" y="2698"/>
              <a:ext cx="69" cy="424"/>
              <a:chOff x="2261" y="2699"/>
              <a:chExt cx="69" cy="424"/>
            </a:xfrm>
          </p:grpSpPr>
          <p:sp>
            <p:nvSpPr>
              <p:cNvPr id="157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8" name="Line 53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9" name="Line 54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0" name="Line 55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1" name="Line 56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2" name="Line 57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3" name="Line 58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6" name="Group 59"/>
            <p:cNvGrpSpPr>
              <a:grpSpLocks/>
            </p:cNvGrpSpPr>
            <p:nvPr/>
          </p:nvGrpSpPr>
          <p:grpSpPr bwMode="auto">
            <a:xfrm flipV="1">
              <a:off x="1379" y="3067"/>
              <a:ext cx="67" cy="56"/>
              <a:chOff x="1379" y="2699"/>
              <a:chExt cx="67" cy="56"/>
            </a:xfrm>
          </p:grpSpPr>
          <p:sp>
            <p:nvSpPr>
              <p:cNvPr id="154" name="Line 60"/>
              <p:cNvSpPr>
                <a:spLocks noChangeAspect="1" noChangeShapeType="1"/>
              </p:cNvSpPr>
              <p:nvPr/>
            </p:nvSpPr>
            <p:spPr bwMode="auto">
              <a:xfrm>
                <a:off x="1391" y="2755"/>
                <a:ext cx="3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5" name="Line 61"/>
              <p:cNvSpPr>
                <a:spLocks noChangeAspect="1" noChangeShapeType="1"/>
              </p:cNvSpPr>
              <p:nvPr/>
            </p:nvSpPr>
            <p:spPr bwMode="auto">
              <a:xfrm>
                <a:off x="1379" y="269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6" name="Line 62"/>
              <p:cNvSpPr>
                <a:spLocks noChangeAspect="1" noChangeShapeType="1"/>
              </p:cNvSpPr>
              <p:nvPr/>
            </p:nvSpPr>
            <p:spPr bwMode="auto">
              <a:xfrm>
                <a:off x="1386" y="2713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27" name="Group 63"/>
            <p:cNvGrpSpPr>
              <a:grpSpLocks/>
            </p:cNvGrpSpPr>
            <p:nvPr/>
          </p:nvGrpSpPr>
          <p:grpSpPr bwMode="auto">
            <a:xfrm>
              <a:off x="1379" y="2699"/>
              <a:ext cx="67" cy="56"/>
              <a:chOff x="1379" y="2699"/>
              <a:chExt cx="67" cy="56"/>
            </a:xfrm>
          </p:grpSpPr>
          <p:sp>
            <p:nvSpPr>
              <p:cNvPr id="151" name="Line 64"/>
              <p:cNvSpPr>
                <a:spLocks noChangeAspect="1" noChangeShapeType="1"/>
              </p:cNvSpPr>
              <p:nvPr/>
            </p:nvSpPr>
            <p:spPr bwMode="auto">
              <a:xfrm>
                <a:off x="1391" y="2755"/>
                <a:ext cx="3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2" name="Line 65"/>
              <p:cNvSpPr>
                <a:spLocks noChangeAspect="1" noChangeShapeType="1"/>
              </p:cNvSpPr>
              <p:nvPr/>
            </p:nvSpPr>
            <p:spPr bwMode="auto">
              <a:xfrm>
                <a:off x="1379" y="269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3" name="Line 66"/>
              <p:cNvSpPr>
                <a:spLocks noChangeAspect="1" noChangeShapeType="1"/>
              </p:cNvSpPr>
              <p:nvPr/>
            </p:nvSpPr>
            <p:spPr bwMode="auto">
              <a:xfrm>
                <a:off x="1386" y="2713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28" name="Freeform 67"/>
            <p:cNvSpPr>
              <a:spLocks noChangeAspect="1"/>
            </p:cNvSpPr>
            <p:nvPr/>
          </p:nvSpPr>
          <p:spPr bwMode="auto">
            <a:xfrm>
              <a:off x="707" y="2758"/>
              <a:ext cx="187" cy="89"/>
            </a:xfrm>
            <a:custGeom>
              <a:avLst/>
              <a:gdLst>
                <a:gd name="T0" fmla="*/ 4 w 288"/>
                <a:gd name="T1" fmla="*/ 0 h 137"/>
                <a:gd name="T2" fmla="*/ 2 w 288"/>
                <a:gd name="T3" fmla="*/ 1 h 137"/>
                <a:gd name="T4" fmla="*/ 1 w 288"/>
                <a:gd name="T5" fmla="*/ 3 h 137"/>
                <a:gd name="T6" fmla="*/ 1 w 288"/>
                <a:gd name="T7" fmla="*/ 4 h 137"/>
                <a:gd name="T8" fmla="*/ 1 w 288"/>
                <a:gd name="T9" fmla="*/ 6 h 137"/>
                <a:gd name="T10" fmla="*/ 4 w 288"/>
                <a:gd name="T11" fmla="*/ 9 h 137"/>
                <a:gd name="T12" fmla="*/ 8 w 288"/>
                <a:gd name="T13" fmla="*/ 10 h 137"/>
                <a:gd name="T14" fmla="*/ 10 w 288"/>
                <a:gd name="T15" fmla="*/ 10 h 137"/>
                <a:gd name="T16" fmla="*/ 14 w 288"/>
                <a:gd name="T17" fmla="*/ 10 h 137"/>
                <a:gd name="T18" fmla="*/ 18 w 288"/>
                <a:gd name="T19" fmla="*/ 8 h 137"/>
                <a:gd name="T20" fmla="*/ 20 w 288"/>
                <a:gd name="T21" fmla="*/ 6 h 137"/>
                <a:gd name="T22" fmla="*/ 21 w 288"/>
                <a:gd name="T23" fmla="*/ 4 h 137"/>
                <a:gd name="T24" fmla="*/ 21 w 288"/>
                <a:gd name="T25" fmla="*/ 2 h 137"/>
                <a:gd name="T26" fmla="*/ 19 w 288"/>
                <a:gd name="T27" fmla="*/ 1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137"/>
                <a:gd name="T44" fmla="*/ 288 w 288"/>
                <a:gd name="T45" fmla="*/ 137 h 1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137">
                  <a:moveTo>
                    <a:pt x="56" y="0"/>
                  </a:moveTo>
                  <a:cubicBezTo>
                    <a:pt x="43" y="6"/>
                    <a:pt x="31" y="12"/>
                    <a:pt x="22" y="18"/>
                  </a:cubicBezTo>
                  <a:cubicBezTo>
                    <a:pt x="13" y="24"/>
                    <a:pt x="7" y="30"/>
                    <a:pt x="4" y="36"/>
                  </a:cubicBezTo>
                  <a:cubicBezTo>
                    <a:pt x="1" y="42"/>
                    <a:pt x="0" y="47"/>
                    <a:pt x="2" y="54"/>
                  </a:cubicBezTo>
                  <a:cubicBezTo>
                    <a:pt x="4" y="61"/>
                    <a:pt x="7" y="70"/>
                    <a:pt x="16" y="80"/>
                  </a:cubicBezTo>
                  <a:cubicBezTo>
                    <a:pt x="25" y="90"/>
                    <a:pt x="44" y="107"/>
                    <a:pt x="58" y="116"/>
                  </a:cubicBezTo>
                  <a:cubicBezTo>
                    <a:pt x="72" y="125"/>
                    <a:pt x="87" y="131"/>
                    <a:pt x="101" y="134"/>
                  </a:cubicBezTo>
                  <a:cubicBezTo>
                    <a:pt x="115" y="137"/>
                    <a:pt x="128" y="137"/>
                    <a:pt x="143" y="137"/>
                  </a:cubicBezTo>
                  <a:cubicBezTo>
                    <a:pt x="158" y="137"/>
                    <a:pt x="178" y="136"/>
                    <a:pt x="194" y="132"/>
                  </a:cubicBezTo>
                  <a:cubicBezTo>
                    <a:pt x="210" y="128"/>
                    <a:pt x="230" y="119"/>
                    <a:pt x="242" y="111"/>
                  </a:cubicBezTo>
                  <a:cubicBezTo>
                    <a:pt x="254" y="103"/>
                    <a:pt x="262" y="93"/>
                    <a:pt x="269" y="83"/>
                  </a:cubicBezTo>
                  <a:cubicBezTo>
                    <a:pt x="276" y="73"/>
                    <a:pt x="284" y="60"/>
                    <a:pt x="286" y="51"/>
                  </a:cubicBezTo>
                  <a:cubicBezTo>
                    <a:pt x="288" y="42"/>
                    <a:pt x="288" y="35"/>
                    <a:pt x="281" y="27"/>
                  </a:cubicBezTo>
                  <a:cubicBezTo>
                    <a:pt x="274" y="19"/>
                    <a:pt x="259" y="10"/>
                    <a:pt x="245" y="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29" name="Rectangle 68" descr="Wide upward diagonal"/>
            <p:cNvSpPr>
              <a:spLocks noChangeAspect="1" noChangeArrowheads="1"/>
            </p:cNvSpPr>
            <p:nvPr/>
          </p:nvSpPr>
          <p:spPr bwMode="auto">
            <a:xfrm>
              <a:off x="545" y="3063"/>
              <a:ext cx="73" cy="116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0" name="Freeform 69" descr="Wide downward diagonal"/>
            <p:cNvSpPr>
              <a:spLocks noChangeAspect="1"/>
            </p:cNvSpPr>
            <p:nvPr/>
          </p:nvSpPr>
          <p:spPr bwMode="auto">
            <a:xfrm flipV="1">
              <a:off x="969" y="3052"/>
              <a:ext cx="224" cy="260"/>
            </a:xfrm>
            <a:custGeom>
              <a:avLst/>
              <a:gdLst>
                <a:gd name="T0" fmla="*/ 1 w 345"/>
                <a:gd name="T1" fmla="*/ 32 h 393"/>
                <a:gd name="T2" fmla="*/ 1 w 345"/>
                <a:gd name="T3" fmla="*/ 30 h 393"/>
                <a:gd name="T4" fmla="*/ 3 w 345"/>
                <a:gd name="T5" fmla="*/ 26 h 393"/>
                <a:gd name="T6" fmla="*/ 5 w 345"/>
                <a:gd name="T7" fmla="*/ 19 h 393"/>
                <a:gd name="T8" fmla="*/ 6 w 345"/>
                <a:gd name="T9" fmla="*/ 14 h 393"/>
                <a:gd name="T10" fmla="*/ 9 w 345"/>
                <a:gd name="T11" fmla="*/ 9 h 393"/>
                <a:gd name="T12" fmla="*/ 12 w 345"/>
                <a:gd name="T13" fmla="*/ 6 h 393"/>
                <a:gd name="T14" fmla="*/ 16 w 345"/>
                <a:gd name="T15" fmla="*/ 2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2 h 393"/>
                <a:gd name="T26" fmla="*/ 22 w 345"/>
                <a:gd name="T27" fmla="*/ 2 h 393"/>
                <a:gd name="T28" fmla="*/ 18 w 345"/>
                <a:gd name="T29" fmla="*/ 4 h 393"/>
                <a:gd name="T30" fmla="*/ 12 w 345"/>
                <a:gd name="T31" fmla="*/ 8 h 393"/>
                <a:gd name="T32" fmla="*/ 9 w 345"/>
                <a:gd name="T33" fmla="*/ 13 h 393"/>
                <a:gd name="T34" fmla="*/ 7 w 345"/>
                <a:gd name="T35" fmla="*/ 19 h 393"/>
                <a:gd name="T36" fmla="*/ 6 w 345"/>
                <a:gd name="T37" fmla="*/ 24 h 393"/>
                <a:gd name="T38" fmla="*/ 4 w 345"/>
                <a:gd name="T39" fmla="*/ 28 h 393"/>
                <a:gd name="T40" fmla="*/ 3 w 345"/>
                <a:gd name="T41" fmla="*/ 31 h 393"/>
                <a:gd name="T42" fmla="*/ 1 w 345"/>
                <a:gd name="T43" fmla="*/ 33 h 393"/>
                <a:gd name="T44" fmla="*/ 0 w 345"/>
                <a:gd name="T45" fmla="*/ 33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31" name="Rectangle 70" descr="Wide upward diagonal"/>
            <p:cNvSpPr>
              <a:spLocks noChangeAspect="1" noChangeArrowheads="1"/>
            </p:cNvSpPr>
            <p:nvPr/>
          </p:nvSpPr>
          <p:spPr bwMode="auto">
            <a:xfrm>
              <a:off x="729" y="3081"/>
              <a:ext cx="53" cy="37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2" name="Rectangle 71" descr="Wide upward diagonal"/>
            <p:cNvSpPr>
              <a:spLocks noChangeAspect="1" noChangeArrowheads="1"/>
            </p:cNvSpPr>
            <p:nvPr/>
          </p:nvSpPr>
          <p:spPr bwMode="auto">
            <a:xfrm>
              <a:off x="819" y="3081"/>
              <a:ext cx="52" cy="37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3" name="AutoShape 72"/>
            <p:cNvSpPr>
              <a:spLocks noChangeAspect="1" noChangeArrowheads="1"/>
            </p:cNvSpPr>
            <p:nvPr/>
          </p:nvSpPr>
          <p:spPr bwMode="auto">
            <a:xfrm flipV="1">
              <a:off x="716" y="2521"/>
              <a:ext cx="173" cy="278"/>
            </a:xfrm>
            <a:prstGeom prst="can">
              <a:avLst>
                <a:gd name="adj" fmla="val 40173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4" name="Rectangle 73" descr="Wide upward diagonal"/>
            <p:cNvSpPr>
              <a:spLocks noChangeAspect="1" noChangeArrowheads="1"/>
            </p:cNvSpPr>
            <p:nvPr/>
          </p:nvSpPr>
          <p:spPr bwMode="auto">
            <a:xfrm>
              <a:off x="545" y="2756"/>
              <a:ext cx="427" cy="7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grpSp>
          <p:nvGrpSpPr>
            <p:cNvPr id="35" name="Group 74"/>
            <p:cNvGrpSpPr>
              <a:grpSpLocks noChangeAspect="1"/>
            </p:cNvGrpSpPr>
            <p:nvPr/>
          </p:nvGrpSpPr>
          <p:grpSpPr bwMode="auto">
            <a:xfrm>
              <a:off x="545" y="2756"/>
              <a:ext cx="428" cy="307"/>
              <a:chOff x="546" y="2763"/>
              <a:chExt cx="656" cy="471"/>
            </a:xfrm>
          </p:grpSpPr>
          <p:sp>
            <p:nvSpPr>
              <p:cNvPr id="149" name="Rectangle 75"/>
              <p:cNvSpPr>
                <a:spLocks noChangeAspect="1" noChangeArrowheads="1"/>
              </p:cNvSpPr>
              <p:nvPr/>
            </p:nvSpPr>
            <p:spPr bwMode="auto">
              <a:xfrm>
                <a:off x="546" y="2763"/>
                <a:ext cx="656" cy="47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fr-FR" sz="1800" b="0"/>
              </a:p>
            </p:txBody>
          </p:sp>
          <p:sp>
            <p:nvSpPr>
              <p:cNvPr id="150" name="Rectangle 76" descr="Wide upward diagonal"/>
              <p:cNvSpPr>
                <a:spLocks noChangeAspect="1" noChangeArrowheads="1"/>
              </p:cNvSpPr>
              <p:nvPr/>
            </p:nvSpPr>
            <p:spPr bwMode="auto">
              <a:xfrm>
                <a:off x="547" y="3223"/>
                <a:ext cx="655" cy="11"/>
              </a:xfrm>
              <a:prstGeom prst="rect">
                <a:avLst/>
              </a:prstGeom>
              <a:pattFill prst="wdUpDiag">
                <a:fgClr>
                  <a:srgbClr val="000000"/>
                </a:fgClr>
                <a:bgClr>
                  <a:srgbClr val="F0F0F4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fr-FR" sz="1800" b="0"/>
              </a:p>
            </p:txBody>
          </p:sp>
        </p:grpSp>
        <p:sp>
          <p:nvSpPr>
            <p:cNvPr id="36" name="Rectangle 77" descr="Wide upward diagonal"/>
            <p:cNvSpPr>
              <a:spLocks noChangeAspect="1" noChangeArrowheads="1"/>
            </p:cNvSpPr>
            <p:nvPr/>
          </p:nvSpPr>
          <p:spPr bwMode="auto">
            <a:xfrm>
              <a:off x="545" y="2639"/>
              <a:ext cx="73" cy="116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7" name="Rectangle 78"/>
            <p:cNvSpPr>
              <a:spLocks noChangeAspect="1" noChangeArrowheads="1"/>
            </p:cNvSpPr>
            <p:nvPr/>
          </p:nvSpPr>
          <p:spPr bwMode="auto">
            <a:xfrm>
              <a:off x="782" y="3063"/>
              <a:ext cx="36" cy="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38" name="Line 79"/>
            <p:cNvSpPr>
              <a:spLocks noChangeAspect="1" noChangeShapeType="1"/>
            </p:cNvSpPr>
            <p:nvPr/>
          </p:nvSpPr>
          <p:spPr bwMode="auto">
            <a:xfrm flipV="1">
              <a:off x="801" y="3027"/>
              <a:ext cx="0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39" name="Freeform 80" descr="Wide downward diagonal"/>
            <p:cNvSpPr>
              <a:spLocks noChangeAspect="1"/>
            </p:cNvSpPr>
            <p:nvPr/>
          </p:nvSpPr>
          <p:spPr bwMode="auto">
            <a:xfrm>
              <a:off x="969" y="2506"/>
              <a:ext cx="224" cy="260"/>
            </a:xfrm>
            <a:custGeom>
              <a:avLst/>
              <a:gdLst>
                <a:gd name="T0" fmla="*/ 1 w 345"/>
                <a:gd name="T1" fmla="*/ 32 h 393"/>
                <a:gd name="T2" fmla="*/ 1 w 345"/>
                <a:gd name="T3" fmla="*/ 30 h 393"/>
                <a:gd name="T4" fmla="*/ 3 w 345"/>
                <a:gd name="T5" fmla="*/ 26 h 393"/>
                <a:gd name="T6" fmla="*/ 5 w 345"/>
                <a:gd name="T7" fmla="*/ 19 h 393"/>
                <a:gd name="T8" fmla="*/ 6 w 345"/>
                <a:gd name="T9" fmla="*/ 14 h 393"/>
                <a:gd name="T10" fmla="*/ 9 w 345"/>
                <a:gd name="T11" fmla="*/ 9 h 393"/>
                <a:gd name="T12" fmla="*/ 12 w 345"/>
                <a:gd name="T13" fmla="*/ 6 h 393"/>
                <a:gd name="T14" fmla="*/ 16 w 345"/>
                <a:gd name="T15" fmla="*/ 2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2 h 393"/>
                <a:gd name="T26" fmla="*/ 22 w 345"/>
                <a:gd name="T27" fmla="*/ 2 h 393"/>
                <a:gd name="T28" fmla="*/ 18 w 345"/>
                <a:gd name="T29" fmla="*/ 4 h 393"/>
                <a:gd name="T30" fmla="*/ 12 w 345"/>
                <a:gd name="T31" fmla="*/ 8 h 393"/>
                <a:gd name="T32" fmla="*/ 9 w 345"/>
                <a:gd name="T33" fmla="*/ 13 h 393"/>
                <a:gd name="T34" fmla="*/ 7 w 345"/>
                <a:gd name="T35" fmla="*/ 19 h 393"/>
                <a:gd name="T36" fmla="*/ 6 w 345"/>
                <a:gd name="T37" fmla="*/ 24 h 393"/>
                <a:gd name="T38" fmla="*/ 4 w 345"/>
                <a:gd name="T39" fmla="*/ 28 h 393"/>
                <a:gd name="T40" fmla="*/ 3 w 345"/>
                <a:gd name="T41" fmla="*/ 31 h 393"/>
                <a:gd name="T42" fmla="*/ 1 w 345"/>
                <a:gd name="T43" fmla="*/ 33 h 393"/>
                <a:gd name="T44" fmla="*/ 0 w 345"/>
                <a:gd name="T45" fmla="*/ 33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40" name="Freeform 81" descr="Wide downward diagonal"/>
            <p:cNvSpPr>
              <a:spLocks noChangeAspect="1"/>
            </p:cNvSpPr>
            <p:nvPr/>
          </p:nvSpPr>
          <p:spPr bwMode="auto">
            <a:xfrm>
              <a:off x="917" y="3063"/>
              <a:ext cx="172" cy="285"/>
            </a:xfrm>
            <a:custGeom>
              <a:avLst/>
              <a:gdLst>
                <a:gd name="T0" fmla="*/ 0 w 264"/>
                <a:gd name="T1" fmla="*/ 0 h 438"/>
                <a:gd name="T2" fmla="*/ 1 w 264"/>
                <a:gd name="T3" fmla="*/ 5 h 438"/>
                <a:gd name="T4" fmla="*/ 17 w 264"/>
                <a:gd name="T5" fmla="*/ 33 h 438"/>
                <a:gd name="T6" fmla="*/ 18 w 264"/>
                <a:gd name="T7" fmla="*/ 33 h 438"/>
                <a:gd name="T8" fmla="*/ 18 w 264"/>
                <a:gd name="T9" fmla="*/ 32 h 438"/>
                <a:gd name="T10" fmla="*/ 20 w 264"/>
                <a:gd name="T11" fmla="*/ 32 h 438"/>
                <a:gd name="T12" fmla="*/ 3 w 264"/>
                <a:gd name="T13" fmla="*/ 1 h 4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438"/>
                <a:gd name="T23" fmla="*/ 264 w 264"/>
                <a:gd name="T24" fmla="*/ 438 h 4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438">
                  <a:moveTo>
                    <a:pt x="0" y="0"/>
                  </a:moveTo>
                  <a:lnTo>
                    <a:pt x="2" y="56"/>
                  </a:lnTo>
                  <a:lnTo>
                    <a:pt x="219" y="438"/>
                  </a:lnTo>
                  <a:lnTo>
                    <a:pt x="236" y="438"/>
                  </a:lnTo>
                  <a:cubicBezTo>
                    <a:pt x="239" y="434"/>
                    <a:pt x="232" y="420"/>
                    <a:pt x="237" y="416"/>
                  </a:cubicBezTo>
                  <a:lnTo>
                    <a:pt x="264" y="416"/>
                  </a:lnTo>
                  <a:lnTo>
                    <a:pt x="32" y="5"/>
                  </a:ln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41" name="Line 82" descr="Wide downward diagonal"/>
            <p:cNvSpPr>
              <a:spLocks noChangeAspect="1" noChangeShapeType="1"/>
            </p:cNvSpPr>
            <p:nvPr/>
          </p:nvSpPr>
          <p:spPr bwMode="auto">
            <a:xfrm flipV="1">
              <a:off x="1088" y="3285"/>
              <a:ext cx="0" cy="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42" name="Group 83"/>
            <p:cNvGrpSpPr>
              <a:grpSpLocks noChangeAspect="1"/>
            </p:cNvGrpSpPr>
            <p:nvPr/>
          </p:nvGrpSpPr>
          <p:grpSpPr bwMode="auto">
            <a:xfrm flipV="1">
              <a:off x="917" y="2471"/>
              <a:ext cx="172" cy="285"/>
              <a:chOff x="1116" y="3234"/>
              <a:chExt cx="264" cy="438"/>
            </a:xfrm>
          </p:grpSpPr>
          <p:sp>
            <p:nvSpPr>
              <p:cNvPr id="147" name="Freeform 84" descr="Wide downward diagonal"/>
              <p:cNvSpPr>
                <a:spLocks noChangeAspect="1"/>
              </p:cNvSpPr>
              <p:nvPr/>
            </p:nvSpPr>
            <p:spPr bwMode="auto">
              <a:xfrm>
                <a:off x="1116" y="3234"/>
                <a:ext cx="264" cy="438"/>
              </a:xfrm>
              <a:custGeom>
                <a:avLst/>
                <a:gdLst>
                  <a:gd name="T0" fmla="*/ 0 w 264"/>
                  <a:gd name="T1" fmla="*/ 0 h 438"/>
                  <a:gd name="T2" fmla="*/ 2 w 264"/>
                  <a:gd name="T3" fmla="*/ 56 h 438"/>
                  <a:gd name="T4" fmla="*/ 219 w 264"/>
                  <a:gd name="T5" fmla="*/ 438 h 438"/>
                  <a:gd name="T6" fmla="*/ 236 w 264"/>
                  <a:gd name="T7" fmla="*/ 438 h 438"/>
                  <a:gd name="T8" fmla="*/ 237 w 264"/>
                  <a:gd name="T9" fmla="*/ 416 h 438"/>
                  <a:gd name="T10" fmla="*/ 264 w 264"/>
                  <a:gd name="T11" fmla="*/ 416 h 438"/>
                  <a:gd name="T12" fmla="*/ 32 w 264"/>
                  <a:gd name="T13" fmla="*/ 5 h 4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38"/>
                  <a:gd name="T23" fmla="*/ 264 w 264"/>
                  <a:gd name="T24" fmla="*/ 438 h 4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38">
                    <a:moveTo>
                      <a:pt x="0" y="0"/>
                    </a:moveTo>
                    <a:lnTo>
                      <a:pt x="2" y="56"/>
                    </a:lnTo>
                    <a:lnTo>
                      <a:pt x="219" y="438"/>
                    </a:lnTo>
                    <a:lnTo>
                      <a:pt x="236" y="438"/>
                    </a:lnTo>
                    <a:cubicBezTo>
                      <a:pt x="239" y="434"/>
                      <a:pt x="232" y="420"/>
                      <a:pt x="237" y="416"/>
                    </a:cubicBezTo>
                    <a:lnTo>
                      <a:pt x="264" y="416"/>
                    </a:lnTo>
                    <a:lnTo>
                      <a:pt x="32" y="5"/>
                    </a:lnTo>
                  </a:path>
                </a:pathLst>
              </a:custGeom>
              <a:pattFill prst="wdDnDiag">
                <a:fgClr>
                  <a:srgbClr val="000000"/>
                </a:fgClr>
                <a:bgClr>
                  <a:srgbClr val="F0F0F4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pPr eaLnBrk="1" hangingPunct="1"/>
                <a:endParaRPr lang="fr-FR" sz="1800" b="0"/>
              </a:p>
            </p:txBody>
          </p:sp>
          <p:sp>
            <p:nvSpPr>
              <p:cNvPr id="148" name="Line 85" descr="Wide downward diagonal"/>
              <p:cNvSpPr>
                <a:spLocks noChangeAspect="1" noChangeShapeType="1"/>
              </p:cNvSpPr>
              <p:nvPr/>
            </p:nvSpPr>
            <p:spPr bwMode="auto">
              <a:xfrm flipV="1">
                <a:off x="1379" y="3575"/>
                <a:ext cx="0" cy="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43" name="Line 86"/>
            <p:cNvSpPr>
              <a:spLocks noChangeAspect="1" noChangeShapeType="1"/>
            </p:cNvSpPr>
            <p:nvPr/>
          </p:nvSpPr>
          <p:spPr bwMode="auto">
            <a:xfrm>
              <a:off x="800" y="2474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44" name="Oval 87"/>
            <p:cNvSpPr>
              <a:spLocks noChangeAspect="1" noChangeArrowheads="1"/>
            </p:cNvSpPr>
            <p:nvPr/>
          </p:nvSpPr>
          <p:spPr bwMode="auto">
            <a:xfrm rot="-1827933">
              <a:off x="743" y="2657"/>
              <a:ext cx="31" cy="1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45" name="Oval 88"/>
            <p:cNvSpPr>
              <a:spLocks noChangeAspect="1" noChangeArrowheads="1"/>
            </p:cNvSpPr>
            <p:nvPr/>
          </p:nvSpPr>
          <p:spPr bwMode="auto">
            <a:xfrm rot="-1827933">
              <a:off x="744" y="2701"/>
              <a:ext cx="32" cy="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46" name="Freeform 89"/>
            <p:cNvSpPr>
              <a:spLocks noChangeAspect="1"/>
            </p:cNvSpPr>
            <p:nvPr/>
          </p:nvSpPr>
          <p:spPr bwMode="auto">
            <a:xfrm>
              <a:off x="729" y="2760"/>
              <a:ext cx="152" cy="69"/>
            </a:xfrm>
            <a:custGeom>
              <a:avLst/>
              <a:gdLst>
                <a:gd name="T0" fmla="*/ 1 w 233"/>
                <a:gd name="T1" fmla="*/ 1 h 107"/>
                <a:gd name="T2" fmla="*/ 1 w 233"/>
                <a:gd name="T3" fmla="*/ 3 h 107"/>
                <a:gd name="T4" fmla="*/ 1 w 233"/>
                <a:gd name="T5" fmla="*/ 5 h 107"/>
                <a:gd name="T6" fmla="*/ 3 w 233"/>
                <a:gd name="T7" fmla="*/ 6 h 107"/>
                <a:gd name="T8" fmla="*/ 7 w 233"/>
                <a:gd name="T9" fmla="*/ 8 h 107"/>
                <a:gd name="T10" fmla="*/ 8 w 233"/>
                <a:gd name="T11" fmla="*/ 8 h 107"/>
                <a:gd name="T12" fmla="*/ 12 w 233"/>
                <a:gd name="T13" fmla="*/ 7 h 107"/>
                <a:gd name="T14" fmla="*/ 15 w 233"/>
                <a:gd name="T15" fmla="*/ 6 h 107"/>
                <a:gd name="T16" fmla="*/ 17 w 233"/>
                <a:gd name="T17" fmla="*/ 3 h 107"/>
                <a:gd name="T18" fmla="*/ 18 w 233"/>
                <a:gd name="T19" fmla="*/ 1 h 107"/>
                <a:gd name="T20" fmla="*/ 18 w 233"/>
                <a:gd name="T21" fmla="*/ 0 h 10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107"/>
                <a:gd name="T35" fmla="*/ 233 w 233"/>
                <a:gd name="T36" fmla="*/ 107 h 10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107">
                  <a:moveTo>
                    <a:pt x="4" y="8"/>
                  </a:moveTo>
                  <a:cubicBezTo>
                    <a:pt x="2" y="15"/>
                    <a:pt x="0" y="23"/>
                    <a:pt x="1" y="32"/>
                  </a:cubicBezTo>
                  <a:cubicBezTo>
                    <a:pt x="2" y="41"/>
                    <a:pt x="5" y="53"/>
                    <a:pt x="13" y="62"/>
                  </a:cubicBezTo>
                  <a:cubicBezTo>
                    <a:pt x="21" y="71"/>
                    <a:pt x="35" y="80"/>
                    <a:pt x="46" y="87"/>
                  </a:cubicBezTo>
                  <a:cubicBezTo>
                    <a:pt x="57" y="94"/>
                    <a:pt x="71" y="101"/>
                    <a:pt x="81" y="104"/>
                  </a:cubicBezTo>
                  <a:cubicBezTo>
                    <a:pt x="91" y="107"/>
                    <a:pt x="97" y="107"/>
                    <a:pt x="109" y="107"/>
                  </a:cubicBezTo>
                  <a:cubicBezTo>
                    <a:pt x="121" y="107"/>
                    <a:pt x="139" y="106"/>
                    <a:pt x="153" y="101"/>
                  </a:cubicBezTo>
                  <a:cubicBezTo>
                    <a:pt x="167" y="96"/>
                    <a:pt x="182" y="86"/>
                    <a:pt x="193" y="77"/>
                  </a:cubicBezTo>
                  <a:cubicBezTo>
                    <a:pt x="204" y="68"/>
                    <a:pt x="211" y="56"/>
                    <a:pt x="217" y="45"/>
                  </a:cubicBezTo>
                  <a:cubicBezTo>
                    <a:pt x="223" y="34"/>
                    <a:pt x="229" y="18"/>
                    <a:pt x="231" y="11"/>
                  </a:cubicBezTo>
                  <a:cubicBezTo>
                    <a:pt x="233" y="4"/>
                    <a:pt x="231" y="2"/>
                    <a:pt x="22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47" name="Freeform 90"/>
            <p:cNvSpPr>
              <a:spLocks noChangeAspect="1"/>
            </p:cNvSpPr>
            <p:nvPr/>
          </p:nvSpPr>
          <p:spPr bwMode="auto">
            <a:xfrm>
              <a:off x="765" y="2739"/>
              <a:ext cx="69" cy="92"/>
            </a:xfrm>
            <a:custGeom>
              <a:avLst/>
              <a:gdLst>
                <a:gd name="T0" fmla="*/ 5 w 106"/>
                <a:gd name="T1" fmla="*/ 1 h 140"/>
                <a:gd name="T2" fmla="*/ 3 w 106"/>
                <a:gd name="T3" fmla="*/ 1 h 140"/>
                <a:gd name="T4" fmla="*/ 1 w 106"/>
                <a:gd name="T5" fmla="*/ 1 h 140"/>
                <a:gd name="T6" fmla="*/ 1 w 106"/>
                <a:gd name="T7" fmla="*/ 3 h 140"/>
                <a:gd name="T8" fmla="*/ 1 w 106"/>
                <a:gd name="T9" fmla="*/ 5 h 140"/>
                <a:gd name="T10" fmla="*/ 3 w 106"/>
                <a:gd name="T11" fmla="*/ 8 h 140"/>
                <a:gd name="T12" fmla="*/ 5 w 106"/>
                <a:gd name="T13" fmla="*/ 9 h 140"/>
                <a:gd name="T14" fmla="*/ 6 w 106"/>
                <a:gd name="T15" fmla="*/ 11 h 140"/>
                <a:gd name="T16" fmla="*/ 8 w 106"/>
                <a:gd name="T17" fmla="*/ 11 h 140"/>
                <a:gd name="T18" fmla="*/ 8 w 106"/>
                <a:gd name="T19" fmla="*/ 9 h 140"/>
                <a:gd name="T20" fmla="*/ 7 w 106"/>
                <a:gd name="T21" fmla="*/ 7 h 140"/>
                <a:gd name="T22" fmla="*/ 4 w 106"/>
                <a:gd name="T23" fmla="*/ 4 h 140"/>
                <a:gd name="T24" fmla="*/ 3 w 106"/>
                <a:gd name="T25" fmla="*/ 2 h 140"/>
                <a:gd name="T26" fmla="*/ 5 w 106"/>
                <a:gd name="T27" fmla="*/ 1 h 140"/>
                <a:gd name="T28" fmla="*/ 5 w 106"/>
                <a:gd name="T29" fmla="*/ 1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6"/>
                <a:gd name="T46" fmla="*/ 0 h 140"/>
                <a:gd name="T47" fmla="*/ 106 w 106"/>
                <a:gd name="T48" fmla="*/ 140 h 1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6" h="140">
                  <a:moveTo>
                    <a:pt x="54" y="3"/>
                  </a:moveTo>
                  <a:cubicBezTo>
                    <a:pt x="50" y="1"/>
                    <a:pt x="42" y="0"/>
                    <a:pt x="36" y="1"/>
                  </a:cubicBezTo>
                  <a:cubicBezTo>
                    <a:pt x="30" y="2"/>
                    <a:pt x="24" y="3"/>
                    <a:pt x="18" y="9"/>
                  </a:cubicBezTo>
                  <a:cubicBezTo>
                    <a:pt x="12" y="15"/>
                    <a:pt x="4" y="28"/>
                    <a:pt x="2" y="37"/>
                  </a:cubicBezTo>
                  <a:cubicBezTo>
                    <a:pt x="0" y="46"/>
                    <a:pt x="1" y="53"/>
                    <a:pt x="6" y="63"/>
                  </a:cubicBezTo>
                  <a:cubicBezTo>
                    <a:pt x="11" y="73"/>
                    <a:pt x="23" y="88"/>
                    <a:pt x="32" y="97"/>
                  </a:cubicBezTo>
                  <a:cubicBezTo>
                    <a:pt x="41" y="106"/>
                    <a:pt x="51" y="114"/>
                    <a:pt x="59" y="120"/>
                  </a:cubicBezTo>
                  <a:cubicBezTo>
                    <a:pt x="67" y="126"/>
                    <a:pt x="71" y="132"/>
                    <a:pt x="78" y="135"/>
                  </a:cubicBezTo>
                  <a:cubicBezTo>
                    <a:pt x="85" y="138"/>
                    <a:pt x="97" y="140"/>
                    <a:pt x="101" y="136"/>
                  </a:cubicBezTo>
                  <a:cubicBezTo>
                    <a:pt x="105" y="132"/>
                    <a:pt x="106" y="121"/>
                    <a:pt x="104" y="112"/>
                  </a:cubicBezTo>
                  <a:cubicBezTo>
                    <a:pt x="102" y="103"/>
                    <a:pt x="96" y="92"/>
                    <a:pt x="87" y="81"/>
                  </a:cubicBezTo>
                  <a:cubicBezTo>
                    <a:pt x="78" y="70"/>
                    <a:pt x="57" y="57"/>
                    <a:pt x="51" y="48"/>
                  </a:cubicBezTo>
                  <a:cubicBezTo>
                    <a:pt x="45" y="39"/>
                    <a:pt x="47" y="33"/>
                    <a:pt x="48" y="27"/>
                  </a:cubicBezTo>
                  <a:cubicBezTo>
                    <a:pt x="49" y="21"/>
                    <a:pt x="59" y="17"/>
                    <a:pt x="60" y="12"/>
                  </a:cubicBezTo>
                  <a:cubicBezTo>
                    <a:pt x="61" y="7"/>
                    <a:pt x="58" y="5"/>
                    <a:pt x="54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48" name="Freeform 91"/>
            <p:cNvSpPr>
              <a:spLocks noChangeAspect="1"/>
            </p:cNvSpPr>
            <p:nvPr/>
          </p:nvSpPr>
          <p:spPr bwMode="auto">
            <a:xfrm>
              <a:off x="803" y="2741"/>
              <a:ext cx="31" cy="81"/>
            </a:xfrm>
            <a:custGeom>
              <a:avLst/>
              <a:gdLst>
                <a:gd name="T0" fmla="*/ 1 w 48"/>
                <a:gd name="T1" fmla="*/ 1 h 124"/>
                <a:gd name="T2" fmla="*/ 2 w 48"/>
                <a:gd name="T3" fmla="*/ 0 h 124"/>
                <a:gd name="T4" fmla="*/ 3 w 48"/>
                <a:gd name="T5" fmla="*/ 1 h 124"/>
                <a:gd name="T6" fmla="*/ 3 w 48"/>
                <a:gd name="T7" fmla="*/ 3 h 124"/>
                <a:gd name="T8" fmla="*/ 3 w 48"/>
                <a:gd name="T9" fmla="*/ 5 h 124"/>
                <a:gd name="T10" fmla="*/ 3 w 48"/>
                <a:gd name="T11" fmla="*/ 8 h 124"/>
                <a:gd name="T12" fmla="*/ 2 w 48"/>
                <a:gd name="T13" fmla="*/ 9 h 124"/>
                <a:gd name="T14" fmla="*/ 1 w 48"/>
                <a:gd name="T15" fmla="*/ 8 h 124"/>
                <a:gd name="T16" fmla="*/ 1 w 48"/>
                <a:gd name="T17" fmla="*/ 7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124"/>
                <a:gd name="T29" fmla="*/ 48 w 48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124">
                  <a:moveTo>
                    <a:pt x="4" y="7"/>
                  </a:moveTo>
                  <a:cubicBezTo>
                    <a:pt x="10" y="3"/>
                    <a:pt x="16" y="0"/>
                    <a:pt x="21" y="0"/>
                  </a:cubicBezTo>
                  <a:cubicBezTo>
                    <a:pt x="26" y="0"/>
                    <a:pt x="32" y="3"/>
                    <a:pt x="36" y="9"/>
                  </a:cubicBezTo>
                  <a:cubicBezTo>
                    <a:pt x="40" y="15"/>
                    <a:pt x="44" y="25"/>
                    <a:pt x="46" y="36"/>
                  </a:cubicBezTo>
                  <a:cubicBezTo>
                    <a:pt x="48" y="47"/>
                    <a:pt x="47" y="62"/>
                    <a:pt x="46" y="72"/>
                  </a:cubicBezTo>
                  <a:cubicBezTo>
                    <a:pt x="45" y="82"/>
                    <a:pt x="46" y="89"/>
                    <a:pt x="42" y="97"/>
                  </a:cubicBezTo>
                  <a:cubicBezTo>
                    <a:pt x="38" y="105"/>
                    <a:pt x="31" y="122"/>
                    <a:pt x="24" y="123"/>
                  </a:cubicBezTo>
                  <a:cubicBezTo>
                    <a:pt x="17" y="124"/>
                    <a:pt x="2" y="112"/>
                    <a:pt x="1" y="105"/>
                  </a:cubicBezTo>
                  <a:cubicBezTo>
                    <a:pt x="0" y="98"/>
                    <a:pt x="9" y="90"/>
                    <a:pt x="18" y="8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49" name="Freeform 92" descr="Wide downward diagonal"/>
            <p:cNvSpPr>
              <a:spLocks noChangeAspect="1"/>
            </p:cNvSpPr>
            <p:nvPr/>
          </p:nvSpPr>
          <p:spPr bwMode="auto">
            <a:xfrm flipH="1">
              <a:off x="1189" y="2506"/>
              <a:ext cx="224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2 w 345"/>
                <a:gd name="T27" fmla="*/ 3 h 393"/>
                <a:gd name="T28" fmla="*/ 18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7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50" name="Freeform 93" descr="Wide downward diagonal"/>
            <p:cNvSpPr>
              <a:spLocks noChangeAspect="1"/>
            </p:cNvSpPr>
            <p:nvPr/>
          </p:nvSpPr>
          <p:spPr bwMode="auto">
            <a:xfrm flipH="1" flipV="1">
              <a:off x="1190" y="3037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51" name="Line 94"/>
            <p:cNvSpPr>
              <a:spLocks noChangeAspect="1" noChangeShapeType="1"/>
            </p:cNvSpPr>
            <p:nvPr/>
          </p:nvSpPr>
          <p:spPr bwMode="auto">
            <a:xfrm flipV="1">
              <a:off x="1189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Line 95"/>
            <p:cNvSpPr>
              <a:spLocks noChangeAspect="1" noChangeShapeType="1"/>
            </p:cNvSpPr>
            <p:nvPr/>
          </p:nvSpPr>
          <p:spPr bwMode="auto">
            <a:xfrm flipV="1">
              <a:off x="1412" y="2770"/>
              <a:ext cx="0" cy="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Freeform 96" descr="Wide downward diagonal"/>
            <p:cNvSpPr>
              <a:spLocks noChangeAspect="1"/>
            </p:cNvSpPr>
            <p:nvPr/>
          </p:nvSpPr>
          <p:spPr bwMode="auto">
            <a:xfrm>
              <a:off x="1410" y="2505"/>
              <a:ext cx="224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2 w 345"/>
                <a:gd name="T27" fmla="*/ 3 h 393"/>
                <a:gd name="T28" fmla="*/ 18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7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54" name="Freeform 97" descr="Wide downward diagonal"/>
            <p:cNvSpPr>
              <a:spLocks noChangeAspect="1"/>
            </p:cNvSpPr>
            <p:nvPr/>
          </p:nvSpPr>
          <p:spPr bwMode="auto">
            <a:xfrm flipV="1">
              <a:off x="1410" y="3036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55" name="Line 98"/>
            <p:cNvSpPr>
              <a:spLocks noChangeAspect="1" noChangeShapeType="1"/>
            </p:cNvSpPr>
            <p:nvPr/>
          </p:nvSpPr>
          <p:spPr bwMode="auto">
            <a:xfrm flipH="1" flipV="1">
              <a:off x="1411" y="2769"/>
              <a:ext cx="0" cy="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6" name="Freeform 99" descr="Wide downward diagonal"/>
            <p:cNvSpPr>
              <a:spLocks noChangeAspect="1"/>
            </p:cNvSpPr>
            <p:nvPr/>
          </p:nvSpPr>
          <p:spPr bwMode="auto">
            <a:xfrm flipH="1">
              <a:off x="1634" y="2506"/>
              <a:ext cx="222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2 w 345"/>
                <a:gd name="T21" fmla="*/ 1 h 393"/>
                <a:gd name="T22" fmla="*/ 24 w 345"/>
                <a:gd name="T23" fmla="*/ 1 h 393"/>
                <a:gd name="T24" fmla="*/ 24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57" name="Freeform 100" descr="Wide downward diagonal"/>
            <p:cNvSpPr>
              <a:spLocks noChangeAspect="1"/>
            </p:cNvSpPr>
            <p:nvPr/>
          </p:nvSpPr>
          <p:spPr bwMode="auto">
            <a:xfrm flipH="1" flipV="1">
              <a:off x="1635" y="3037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58" name="Line 101"/>
            <p:cNvSpPr>
              <a:spLocks noChangeAspect="1" noChangeShapeType="1"/>
            </p:cNvSpPr>
            <p:nvPr/>
          </p:nvSpPr>
          <p:spPr bwMode="auto">
            <a:xfrm flipV="1">
              <a:off x="1634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9" name="Line 102"/>
            <p:cNvSpPr>
              <a:spLocks noChangeAspect="1" noChangeShapeType="1"/>
            </p:cNvSpPr>
            <p:nvPr/>
          </p:nvSpPr>
          <p:spPr bwMode="auto">
            <a:xfrm flipV="1">
              <a:off x="1855" y="2770"/>
              <a:ext cx="0" cy="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60" name="Group 103"/>
            <p:cNvGrpSpPr>
              <a:grpSpLocks noChangeAspect="1"/>
            </p:cNvGrpSpPr>
            <p:nvPr/>
          </p:nvGrpSpPr>
          <p:grpSpPr bwMode="auto">
            <a:xfrm>
              <a:off x="1822" y="3652"/>
              <a:ext cx="66" cy="87"/>
              <a:chOff x="1824" y="2675"/>
              <a:chExt cx="74" cy="87"/>
            </a:xfrm>
          </p:grpSpPr>
          <p:sp>
            <p:nvSpPr>
              <p:cNvPr id="144" name="Line 104"/>
              <p:cNvSpPr>
                <a:spLocks noChangeAspect="1" noChangeShapeType="1"/>
              </p:cNvSpPr>
              <p:nvPr/>
            </p:nvSpPr>
            <p:spPr bwMode="auto">
              <a:xfrm>
                <a:off x="1824" y="2675"/>
                <a:ext cx="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5" name="Line 105"/>
              <p:cNvSpPr>
                <a:spLocks noChangeAspect="1" noChangeShapeType="1"/>
              </p:cNvSpPr>
              <p:nvPr/>
            </p:nvSpPr>
            <p:spPr bwMode="auto">
              <a:xfrm>
                <a:off x="1832" y="2697"/>
                <a:ext cx="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6" name="Line 106"/>
              <p:cNvSpPr>
                <a:spLocks noChangeAspect="1" noChangeShapeType="1"/>
              </p:cNvSpPr>
              <p:nvPr/>
            </p:nvSpPr>
            <p:spPr bwMode="auto">
              <a:xfrm>
                <a:off x="1853" y="2762"/>
                <a:ext cx="3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61" name="Group 107"/>
            <p:cNvGrpSpPr>
              <a:grpSpLocks noChangeAspect="1"/>
            </p:cNvGrpSpPr>
            <p:nvPr/>
          </p:nvGrpSpPr>
          <p:grpSpPr bwMode="auto">
            <a:xfrm flipV="1">
              <a:off x="1820" y="2083"/>
              <a:ext cx="71" cy="87"/>
              <a:chOff x="1824" y="2675"/>
              <a:chExt cx="74" cy="87"/>
            </a:xfrm>
          </p:grpSpPr>
          <p:sp>
            <p:nvSpPr>
              <p:cNvPr id="141" name="Line 108"/>
              <p:cNvSpPr>
                <a:spLocks noChangeAspect="1" noChangeShapeType="1"/>
              </p:cNvSpPr>
              <p:nvPr/>
            </p:nvSpPr>
            <p:spPr bwMode="auto">
              <a:xfrm>
                <a:off x="1824" y="2675"/>
                <a:ext cx="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2" name="Line 109"/>
              <p:cNvSpPr>
                <a:spLocks noChangeAspect="1" noChangeShapeType="1"/>
              </p:cNvSpPr>
              <p:nvPr/>
            </p:nvSpPr>
            <p:spPr bwMode="auto">
              <a:xfrm>
                <a:off x="1832" y="2697"/>
                <a:ext cx="6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3" name="Line 110"/>
              <p:cNvSpPr>
                <a:spLocks noChangeAspect="1" noChangeShapeType="1"/>
              </p:cNvSpPr>
              <p:nvPr/>
            </p:nvSpPr>
            <p:spPr bwMode="auto">
              <a:xfrm>
                <a:off x="1853" y="2762"/>
                <a:ext cx="3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62" name="Freeform 111" descr="Wide downward diagonal"/>
            <p:cNvSpPr>
              <a:spLocks noChangeAspect="1"/>
            </p:cNvSpPr>
            <p:nvPr/>
          </p:nvSpPr>
          <p:spPr bwMode="auto">
            <a:xfrm>
              <a:off x="1853" y="2505"/>
              <a:ext cx="222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2 w 345"/>
                <a:gd name="T21" fmla="*/ 1 h 393"/>
                <a:gd name="T22" fmla="*/ 24 w 345"/>
                <a:gd name="T23" fmla="*/ 1 h 393"/>
                <a:gd name="T24" fmla="*/ 24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63" name="Freeform 112" descr="Wide downward diagonal"/>
            <p:cNvSpPr>
              <a:spLocks noChangeAspect="1"/>
            </p:cNvSpPr>
            <p:nvPr/>
          </p:nvSpPr>
          <p:spPr bwMode="auto">
            <a:xfrm flipV="1">
              <a:off x="1853" y="3036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64" name="Line 113"/>
            <p:cNvSpPr>
              <a:spLocks noChangeAspect="1" noChangeShapeType="1"/>
            </p:cNvSpPr>
            <p:nvPr/>
          </p:nvSpPr>
          <p:spPr bwMode="auto">
            <a:xfrm flipH="1" flipV="1">
              <a:off x="2075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Line 114"/>
            <p:cNvSpPr>
              <a:spLocks noChangeAspect="1" noChangeShapeType="1"/>
            </p:cNvSpPr>
            <p:nvPr/>
          </p:nvSpPr>
          <p:spPr bwMode="auto">
            <a:xfrm flipH="1" flipV="1">
              <a:off x="1854" y="2769"/>
              <a:ext cx="0" cy="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Freeform 115" descr="Wide downward diagonal"/>
            <p:cNvSpPr>
              <a:spLocks noChangeAspect="1"/>
            </p:cNvSpPr>
            <p:nvPr/>
          </p:nvSpPr>
          <p:spPr bwMode="auto">
            <a:xfrm flipH="1">
              <a:off x="2076" y="2506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67" name="Freeform 116" descr="Wide downward diagonal"/>
            <p:cNvSpPr>
              <a:spLocks noChangeAspect="1"/>
            </p:cNvSpPr>
            <p:nvPr/>
          </p:nvSpPr>
          <p:spPr bwMode="auto">
            <a:xfrm flipH="1" flipV="1">
              <a:off x="2077" y="3037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68" name="Line 117"/>
            <p:cNvSpPr>
              <a:spLocks noChangeAspect="1" noChangeShapeType="1"/>
            </p:cNvSpPr>
            <p:nvPr/>
          </p:nvSpPr>
          <p:spPr bwMode="auto">
            <a:xfrm flipV="1">
              <a:off x="2076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69" name="Group 118"/>
            <p:cNvGrpSpPr>
              <a:grpSpLocks/>
            </p:cNvGrpSpPr>
            <p:nvPr/>
          </p:nvGrpSpPr>
          <p:grpSpPr bwMode="auto">
            <a:xfrm>
              <a:off x="2261" y="2699"/>
              <a:ext cx="69" cy="424"/>
              <a:chOff x="2261" y="2699"/>
              <a:chExt cx="69" cy="424"/>
            </a:xfrm>
          </p:grpSpPr>
          <p:sp>
            <p:nvSpPr>
              <p:cNvPr id="134" name="Line 119"/>
              <p:cNvSpPr>
                <a:spLocks noChangeAspect="1" noChangeShapeType="1"/>
              </p:cNvSpPr>
              <p:nvPr/>
            </p:nvSpPr>
            <p:spPr bwMode="auto">
              <a:xfrm flipV="1">
                <a:off x="2296" y="2770"/>
                <a:ext cx="0" cy="2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5" name="Line 120"/>
              <p:cNvSpPr>
                <a:spLocks noChangeAspect="1" noChangeShapeType="1"/>
              </p:cNvSpPr>
              <p:nvPr/>
            </p:nvSpPr>
            <p:spPr bwMode="auto">
              <a:xfrm>
                <a:off x="2263" y="2699"/>
                <a:ext cx="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6" name="Line 121"/>
              <p:cNvSpPr>
                <a:spLocks noChangeAspect="1" noChangeShapeType="1"/>
              </p:cNvSpPr>
              <p:nvPr/>
            </p:nvSpPr>
            <p:spPr bwMode="auto">
              <a:xfrm>
                <a:off x="2270" y="2713"/>
                <a:ext cx="5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7" name="Line 122"/>
              <p:cNvSpPr>
                <a:spLocks noChangeAspect="1" noChangeShapeType="1"/>
              </p:cNvSpPr>
              <p:nvPr/>
            </p:nvSpPr>
            <p:spPr bwMode="auto">
              <a:xfrm>
                <a:off x="2282" y="2755"/>
                <a:ext cx="3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8" name="Line 123"/>
              <p:cNvSpPr>
                <a:spLocks noChangeAspect="1" noChangeShapeType="1"/>
              </p:cNvSpPr>
              <p:nvPr/>
            </p:nvSpPr>
            <p:spPr bwMode="auto">
              <a:xfrm flipV="1">
                <a:off x="2261" y="3123"/>
                <a:ext cx="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9" name="Line 124"/>
              <p:cNvSpPr>
                <a:spLocks noChangeAspect="1" noChangeShapeType="1"/>
              </p:cNvSpPr>
              <p:nvPr/>
            </p:nvSpPr>
            <p:spPr bwMode="auto">
              <a:xfrm flipV="1">
                <a:off x="2268" y="3109"/>
                <a:ext cx="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0" name="Line 125"/>
              <p:cNvSpPr>
                <a:spLocks noChangeAspect="1" noChangeShapeType="1"/>
              </p:cNvSpPr>
              <p:nvPr/>
            </p:nvSpPr>
            <p:spPr bwMode="auto">
              <a:xfrm flipV="1">
                <a:off x="2278" y="3067"/>
                <a:ext cx="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70" name="Freeform 126" descr="Wide downward diagonal"/>
            <p:cNvSpPr>
              <a:spLocks noChangeAspect="1"/>
            </p:cNvSpPr>
            <p:nvPr/>
          </p:nvSpPr>
          <p:spPr bwMode="auto">
            <a:xfrm>
              <a:off x="2294" y="2505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71" name="Freeform 127" descr="Wide downward diagonal"/>
            <p:cNvSpPr>
              <a:spLocks noChangeAspect="1"/>
            </p:cNvSpPr>
            <p:nvPr/>
          </p:nvSpPr>
          <p:spPr bwMode="auto">
            <a:xfrm flipV="1">
              <a:off x="2294" y="3036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72" name="Line 128"/>
            <p:cNvSpPr>
              <a:spLocks noChangeAspect="1" noChangeShapeType="1"/>
            </p:cNvSpPr>
            <p:nvPr/>
          </p:nvSpPr>
          <p:spPr bwMode="auto">
            <a:xfrm flipH="1" flipV="1">
              <a:off x="2515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Freeform 129" descr="Wide downward diagonal"/>
            <p:cNvSpPr>
              <a:spLocks noChangeAspect="1"/>
            </p:cNvSpPr>
            <p:nvPr/>
          </p:nvSpPr>
          <p:spPr bwMode="auto">
            <a:xfrm flipH="1">
              <a:off x="2514" y="2506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74" name="Freeform 130" descr="Wide downward diagonal"/>
            <p:cNvSpPr>
              <a:spLocks noChangeAspect="1"/>
            </p:cNvSpPr>
            <p:nvPr/>
          </p:nvSpPr>
          <p:spPr bwMode="auto">
            <a:xfrm flipH="1" flipV="1">
              <a:off x="2515" y="3037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75" name="Line 131"/>
            <p:cNvSpPr>
              <a:spLocks noChangeAspect="1" noChangeShapeType="1"/>
            </p:cNvSpPr>
            <p:nvPr/>
          </p:nvSpPr>
          <p:spPr bwMode="auto">
            <a:xfrm flipV="1">
              <a:off x="2514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6" name="Freeform 132" descr="Wide downward diagonal"/>
            <p:cNvSpPr>
              <a:spLocks noChangeAspect="1"/>
            </p:cNvSpPr>
            <p:nvPr/>
          </p:nvSpPr>
          <p:spPr bwMode="auto">
            <a:xfrm>
              <a:off x="2732" y="2505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77" name="Freeform 133" descr="Wide downward diagonal"/>
            <p:cNvSpPr>
              <a:spLocks noChangeAspect="1"/>
            </p:cNvSpPr>
            <p:nvPr/>
          </p:nvSpPr>
          <p:spPr bwMode="auto">
            <a:xfrm flipV="1">
              <a:off x="2731" y="3036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78" name="Line 134"/>
            <p:cNvSpPr>
              <a:spLocks noChangeAspect="1" noChangeShapeType="1"/>
            </p:cNvSpPr>
            <p:nvPr/>
          </p:nvSpPr>
          <p:spPr bwMode="auto">
            <a:xfrm flipH="1" flipV="1">
              <a:off x="2952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9" name="Freeform 135" descr="Wide downward diagonal"/>
            <p:cNvSpPr>
              <a:spLocks noChangeAspect="1"/>
            </p:cNvSpPr>
            <p:nvPr/>
          </p:nvSpPr>
          <p:spPr bwMode="auto">
            <a:xfrm flipH="1">
              <a:off x="2952" y="2506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80" name="Freeform 136" descr="Wide downward diagonal"/>
            <p:cNvSpPr>
              <a:spLocks noChangeAspect="1"/>
            </p:cNvSpPr>
            <p:nvPr/>
          </p:nvSpPr>
          <p:spPr bwMode="auto">
            <a:xfrm flipH="1" flipV="1">
              <a:off x="2953" y="3037"/>
              <a:ext cx="222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2 w 345"/>
                <a:gd name="T21" fmla="*/ 1 h 393"/>
                <a:gd name="T22" fmla="*/ 24 w 345"/>
                <a:gd name="T23" fmla="*/ 1 h 393"/>
                <a:gd name="T24" fmla="*/ 24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81" name="Line 137"/>
            <p:cNvSpPr>
              <a:spLocks noChangeAspect="1" noChangeShapeType="1"/>
            </p:cNvSpPr>
            <p:nvPr/>
          </p:nvSpPr>
          <p:spPr bwMode="auto">
            <a:xfrm flipV="1">
              <a:off x="2952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2" name="Freeform 138" descr="Wide downward diagonal"/>
            <p:cNvSpPr>
              <a:spLocks noChangeAspect="1"/>
            </p:cNvSpPr>
            <p:nvPr/>
          </p:nvSpPr>
          <p:spPr bwMode="auto">
            <a:xfrm>
              <a:off x="3171" y="2505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83" name="Freeform 139" descr="Wide downward diagonal"/>
            <p:cNvSpPr>
              <a:spLocks noChangeAspect="1"/>
            </p:cNvSpPr>
            <p:nvPr/>
          </p:nvSpPr>
          <p:spPr bwMode="auto">
            <a:xfrm flipV="1">
              <a:off x="3171" y="3036"/>
              <a:ext cx="222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2 w 345"/>
                <a:gd name="T21" fmla="*/ 1 h 393"/>
                <a:gd name="T22" fmla="*/ 24 w 345"/>
                <a:gd name="T23" fmla="*/ 1 h 393"/>
                <a:gd name="T24" fmla="*/ 24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84" name="Line 140"/>
            <p:cNvSpPr>
              <a:spLocks noChangeAspect="1" noChangeShapeType="1"/>
            </p:cNvSpPr>
            <p:nvPr/>
          </p:nvSpPr>
          <p:spPr bwMode="auto">
            <a:xfrm flipH="1" flipV="1">
              <a:off x="3394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5" name="Freeform 141" descr="Wide downward diagonal"/>
            <p:cNvSpPr>
              <a:spLocks noChangeAspect="1"/>
            </p:cNvSpPr>
            <p:nvPr/>
          </p:nvSpPr>
          <p:spPr bwMode="auto">
            <a:xfrm flipH="1">
              <a:off x="3394" y="2506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86" name="Freeform 142" descr="Wide downward diagonal"/>
            <p:cNvSpPr>
              <a:spLocks noChangeAspect="1"/>
            </p:cNvSpPr>
            <p:nvPr/>
          </p:nvSpPr>
          <p:spPr bwMode="auto">
            <a:xfrm flipH="1" flipV="1">
              <a:off x="3395" y="3037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87" name="Line 143"/>
            <p:cNvSpPr>
              <a:spLocks noChangeAspect="1" noChangeShapeType="1"/>
            </p:cNvSpPr>
            <p:nvPr/>
          </p:nvSpPr>
          <p:spPr bwMode="auto">
            <a:xfrm flipV="1">
              <a:off x="3394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Freeform 144" descr="Wide downward diagonal"/>
            <p:cNvSpPr>
              <a:spLocks noChangeAspect="1"/>
            </p:cNvSpPr>
            <p:nvPr/>
          </p:nvSpPr>
          <p:spPr bwMode="auto">
            <a:xfrm>
              <a:off x="3613" y="2505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89" name="Freeform 145" descr="Wide downward diagonal"/>
            <p:cNvSpPr>
              <a:spLocks noChangeAspect="1"/>
            </p:cNvSpPr>
            <p:nvPr/>
          </p:nvSpPr>
          <p:spPr bwMode="auto">
            <a:xfrm flipV="1">
              <a:off x="3613" y="3036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90" name="Line 146"/>
            <p:cNvSpPr>
              <a:spLocks noChangeAspect="1" noChangeShapeType="1"/>
            </p:cNvSpPr>
            <p:nvPr/>
          </p:nvSpPr>
          <p:spPr bwMode="auto">
            <a:xfrm flipH="1" flipV="1">
              <a:off x="3834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1" name="Freeform 147" descr="Wide downward diagonal"/>
            <p:cNvSpPr>
              <a:spLocks noChangeAspect="1"/>
            </p:cNvSpPr>
            <p:nvPr/>
          </p:nvSpPr>
          <p:spPr bwMode="auto">
            <a:xfrm flipH="1">
              <a:off x="3834" y="2506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92" name="Freeform 148" descr="Wide downward diagonal"/>
            <p:cNvSpPr>
              <a:spLocks noChangeAspect="1"/>
            </p:cNvSpPr>
            <p:nvPr/>
          </p:nvSpPr>
          <p:spPr bwMode="auto">
            <a:xfrm flipH="1" flipV="1">
              <a:off x="3835" y="3037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93" name="Line 149"/>
            <p:cNvSpPr>
              <a:spLocks noChangeAspect="1" noChangeShapeType="1"/>
            </p:cNvSpPr>
            <p:nvPr/>
          </p:nvSpPr>
          <p:spPr bwMode="auto">
            <a:xfrm flipV="1">
              <a:off x="3834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4" name="Freeform 150" descr="Wide downward diagonal"/>
            <p:cNvSpPr>
              <a:spLocks noChangeAspect="1"/>
            </p:cNvSpPr>
            <p:nvPr/>
          </p:nvSpPr>
          <p:spPr bwMode="auto">
            <a:xfrm>
              <a:off x="4053" y="2505"/>
              <a:ext cx="221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2 w 345"/>
                <a:gd name="T13" fmla="*/ 8 h 393"/>
                <a:gd name="T14" fmla="*/ 15 w 345"/>
                <a:gd name="T15" fmla="*/ 3 h 393"/>
                <a:gd name="T16" fmla="*/ 19 w 345"/>
                <a:gd name="T17" fmla="*/ 1 h 393"/>
                <a:gd name="T18" fmla="*/ 21 w 345"/>
                <a:gd name="T19" fmla="*/ 0 h 393"/>
                <a:gd name="T20" fmla="*/ 21 w 345"/>
                <a:gd name="T21" fmla="*/ 1 h 393"/>
                <a:gd name="T22" fmla="*/ 23 w 345"/>
                <a:gd name="T23" fmla="*/ 1 h 393"/>
                <a:gd name="T24" fmla="*/ 23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2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95" name="Freeform 151" descr="Wide downward diagonal"/>
            <p:cNvSpPr>
              <a:spLocks noChangeAspect="1"/>
            </p:cNvSpPr>
            <p:nvPr/>
          </p:nvSpPr>
          <p:spPr bwMode="auto">
            <a:xfrm flipV="1">
              <a:off x="4053" y="3036"/>
              <a:ext cx="220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4 w 345"/>
                <a:gd name="T7" fmla="*/ 28 h 393"/>
                <a:gd name="T8" fmla="*/ 6 w 345"/>
                <a:gd name="T9" fmla="*/ 20 h 393"/>
                <a:gd name="T10" fmla="*/ 8 w 345"/>
                <a:gd name="T11" fmla="*/ 13 h 393"/>
                <a:gd name="T12" fmla="*/ 11 w 345"/>
                <a:gd name="T13" fmla="*/ 8 h 393"/>
                <a:gd name="T14" fmla="*/ 14 w 345"/>
                <a:gd name="T15" fmla="*/ 3 h 393"/>
                <a:gd name="T16" fmla="*/ 18 w 345"/>
                <a:gd name="T17" fmla="*/ 1 h 393"/>
                <a:gd name="T18" fmla="*/ 20 w 345"/>
                <a:gd name="T19" fmla="*/ 0 h 393"/>
                <a:gd name="T20" fmla="*/ 21 w 345"/>
                <a:gd name="T21" fmla="*/ 1 h 393"/>
                <a:gd name="T22" fmla="*/ 22 w 345"/>
                <a:gd name="T23" fmla="*/ 1 h 393"/>
                <a:gd name="T24" fmla="*/ 22 w 345"/>
                <a:gd name="T25" fmla="*/ 3 h 393"/>
                <a:gd name="T26" fmla="*/ 20 w 345"/>
                <a:gd name="T27" fmla="*/ 3 h 393"/>
                <a:gd name="T28" fmla="*/ 16 w 345"/>
                <a:gd name="T29" fmla="*/ 6 h 393"/>
                <a:gd name="T30" fmla="*/ 11 w 345"/>
                <a:gd name="T31" fmla="*/ 11 h 393"/>
                <a:gd name="T32" fmla="*/ 8 w 345"/>
                <a:gd name="T33" fmla="*/ 19 h 393"/>
                <a:gd name="T34" fmla="*/ 6 w 345"/>
                <a:gd name="T35" fmla="*/ 27 h 393"/>
                <a:gd name="T36" fmla="*/ 5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96" name="Line 152"/>
            <p:cNvSpPr>
              <a:spLocks noChangeAspect="1" noChangeShapeType="1"/>
            </p:cNvSpPr>
            <p:nvPr/>
          </p:nvSpPr>
          <p:spPr bwMode="auto">
            <a:xfrm flipH="1" flipV="1">
              <a:off x="4274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7" name="Freeform 153" descr="Wide downward diagonal"/>
            <p:cNvSpPr>
              <a:spLocks noChangeAspect="1"/>
            </p:cNvSpPr>
            <p:nvPr/>
          </p:nvSpPr>
          <p:spPr bwMode="auto">
            <a:xfrm flipH="1">
              <a:off x="4274" y="2506"/>
              <a:ext cx="224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2 w 345"/>
                <a:gd name="T27" fmla="*/ 3 h 393"/>
                <a:gd name="T28" fmla="*/ 18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7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98" name="Freeform 154" descr="Wide downward diagonal"/>
            <p:cNvSpPr>
              <a:spLocks noChangeAspect="1"/>
            </p:cNvSpPr>
            <p:nvPr/>
          </p:nvSpPr>
          <p:spPr bwMode="auto">
            <a:xfrm flipH="1" flipV="1">
              <a:off x="4275" y="3037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99" name="Line 155"/>
            <p:cNvSpPr>
              <a:spLocks noChangeAspect="1" noChangeShapeType="1"/>
            </p:cNvSpPr>
            <p:nvPr/>
          </p:nvSpPr>
          <p:spPr bwMode="auto">
            <a:xfrm flipV="1">
              <a:off x="4274" y="2511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0" name="Freeform 156" descr="Wide downward diagonal"/>
            <p:cNvSpPr>
              <a:spLocks noChangeAspect="1"/>
            </p:cNvSpPr>
            <p:nvPr/>
          </p:nvSpPr>
          <p:spPr bwMode="auto">
            <a:xfrm>
              <a:off x="4495" y="2505"/>
              <a:ext cx="224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1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2 w 345"/>
                <a:gd name="T27" fmla="*/ 3 h 393"/>
                <a:gd name="T28" fmla="*/ 18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7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101" name="Freeform 157" descr="Wide downward diagonal"/>
            <p:cNvSpPr>
              <a:spLocks noChangeAspect="1"/>
            </p:cNvSpPr>
            <p:nvPr/>
          </p:nvSpPr>
          <p:spPr bwMode="auto">
            <a:xfrm flipV="1">
              <a:off x="4495" y="3036"/>
              <a:ext cx="223" cy="276"/>
            </a:xfrm>
            <a:custGeom>
              <a:avLst/>
              <a:gdLst>
                <a:gd name="T0" fmla="*/ 1 w 345"/>
                <a:gd name="T1" fmla="*/ 46 h 393"/>
                <a:gd name="T2" fmla="*/ 1 w 345"/>
                <a:gd name="T3" fmla="*/ 44 h 393"/>
                <a:gd name="T4" fmla="*/ 3 w 345"/>
                <a:gd name="T5" fmla="*/ 37 h 393"/>
                <a:gd name="T6" fmla="*/ 5 w 345"/>
                <a:gd name="T7" fmla="*/ 28 h 393"/>
                <a:gd name="T8" fmla="*/ 6 w 345"/>
                <a:gd name="T9" fmla="*/ 20 h 393"/>
                <a:gd name="T10" fmla="*/ 9 w 345"/>
                <a:gd name="T11" fmla="*/ 13 h 393"/>
                <a:gd name="T12" fmla="*/ 12 w 345"/>
                <a:gd name="T13" fmla="*/ 8 h 393"/>
                <a:gd name="T14" fmla="*/ 16 w 345"/>
                <a:gd name="T15" fmla="*/ 3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3 h 393"/>
                <a:gd name="T26" fmla="*/ 21 w 345"/>
                <a:gd name="T27" fmla="*/ 3 h 393"/>
                <a:gd name="T28" fmla="*/ 17 w 345"/>
                <a:gd name="T29" fmla="*/ 6 h 393"/>
                <a:gd name="T30" fmla="*/ 12 w 345"/>
                <a:gd name="T31" fmla="*/ 11 h 393"/>
                <a:gd name="T32" fmla="*/ 9 w 345"/>
                <a:gd name="T33" fmla="*/ 19 h 393"/>
                <a:gd name="T34" fmla="*/ 6 w 345"/>
                <a:gd name="T35" fmla="*/ 27 h 393"/>
                <a:gd name="T36" fmla="*/ 6 w 345"/>
                <a:gd name="T37" fmla="*/ 36 h 393"/>
                <a:gd name="T38" fmla="*/ 4 w 345"/>
                <a:gd name="T39" fmla="*/ 41 h 393"/>
                <a:gd name="T40" fmla="*/ 3 w 345"/>
                <a:gd name="T41" fmla="*/ 45 h 393"/>
                <a:gd name="T42" fmla="*/ 1 w 345"/>
                <a:gd name="T43" fmla="*/ 47 h 393"/>
                <a:gd name="T44" fmla="*/ 0 w 345"/>
                <a:gd name="T45" fmla="*/ 47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02" name="Line 158"/>
            <p:cNvSpPr>
              <a:spLocks noChangeAspect="1" noChangeShapeType="1"/>
            </p:cNvSpPr>
            <p:nvPr/>
          </p:nvSpPr>
          <p:spPr bwMode="auto">
            <a:xfrm flipH="1" flipV="1">
              <a:off x="4719" y="2510"/>
              <a:ext cx="0" cy="7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3" name="Freeform 159"/>
            <p:cNvSpPr>
              <a:spLocks noChangeAspect="1"/>
            </p:cNvSpPr>
            <p:nvPr/>
          </p:nvSpPr>
          <p:spPr bwMode="auto">
            <a:xfrm rot="10800000">
              <a:off x="5014" y="2970"/>
              <a:ext cx="187" cy="90"/>
            </a:xfrm>
            <a:custGeom>
              <a:avLst/>
              <a:gdLst>
                <a:gd name="T0" fmla="*/ 4 w 288"/>
                <a:gd name="T1" fmla="*/ 0 h 137"/>
                <a:gd name="T2" fmla="*/ 2 w 288"/>
                <a:gd name="T3" fmla="*/ 1 h 137"/>
                <a:gd name="T4" fmla="*/ 1 w 288"/>
                <a:gd name="T5" fmla="*/ 3 h 137"/>
                <a:gd name="T6" fmla="*/ 1 w 288"/>
                <a:gd name="T7" fmla="*/ 5 h 137"/>
                <a:gd name="T8" fmla="*/ 1 w 288"/>
                <a:gd name="T9" fmla="*/ 7 h 137"/>
                <a:gd name="T10" fmla="*/ 4 w 288"/>
                <a:gd name="T11" fmla="*/ 9 h 137"/>
                <a:gd name="T12" fmla="*/ 8 w 288"/>
                <a:gd name="T13" fmla="*/ 11 h 137"/>
                <a:gd name="T14" fmla="*/ 10 w 288"/>
                <a:gd name="T15" fmla="*/ 11 h 137"/>
                <a:gd name="T16" fmla="*/ 14 w 288"/>
                <a:gd name="T17" fmla="*/ 11 h 137"/>
                <a:gd name="T18" fmla="*/ 18 w 288"/>
                <a:gd name="T19" fmla="*/ 9 h 137"/>
                <a:gd name="T20" fmla="*/ 20 w 288"/>
                <a:gd name="T21" fmla="*/ 7 h 137"/>
                <a:gd name="T22" fmla="*/ 21 w 288"/>
                <a:gd name="T23" fmla="*/ 4 h 137"/>
                <a:gd name="T24" fmla="*/ 21 w 288"/>
                <a:gd name="T25" fmla="*/ 2 h 137"/>
                <a:gd name="T26" fmla="*/ 19 w 288"/>
                <a:gd name="T27" fmla="*/ 1 h 1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88"/>
                <a:gd name="T43" fmla="*/ 0 h 137"/>
                <a:gd name="T44" fmla="*/ 288 w 288"/>
                <a:gd name="T45" fmla="*/ 137 h 1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88" h="137">
                  <a:moveTo>
                    <a:pt x="56" y="0"/>
                  </a:moveTo>
                  <a:cubicBezTo>
                    <a:pt x="43" y="6"/>
                    <a:pt x="31" y="12"/>
                    <a:pt x="22" y="18"/>
                  </a:cubicBezTo>
                  <a:cubicBezTo>
                    <a:pt x="13" y="24"/>
                    <a:pt x="7" y="30"/>
                    <a:pt x="4" y="36"/>
                  </a:cubicBezTo>
                  <a:cubicBezTo>
                    <a:pt x="1" y="42"/>
                    <a:pt x="0" y="47"/>
                    <a:pt x="2" y="54"/>
                  </a:cubicBezTo>
                  <a:cubicBezTo>
                    <a:pt x="4" y="61"/>
                    <a:pt x="7" y="70"/>
                    <a:pt x="16" y="80"/>
                  </a:cubicBezTo>
                  <a:cubicBezTo>
                    <a:pt x="25" y="90"/>
                    <a:pt x="44" y="107"/>
                    <a:pt x="58" y="116"/>
                  </a:cubicBezTo>
                  <a:cubicBezTo>
                    <a:pt x="72" y="125"/>
                    <a:pt x="87" y="131"/>
                    <a:pt x="101" y="134"/>
                  </a:cubicBezTo>
                  <a:cubicBezTo>
                    <a:pt x="115" y="137"/>
                    <a:pt x="128" y="137"/>
                    <a:pt x="143" y="137"/>
                  </a:cubicBezTo>
                  <a:cubicBezTo>
                    <a:pt x="158" y="137"/>
                    <a:pt x="178" y="136"/>
                    <a:pt x="194" y="132"/>
                  </a:cubicBezTo>
                  <a:cubicBezTo>
                    <a:pt x="210" y="128"/>
                    <a:pt x="230" y="119"/>
                    <a:pt x="242" y="111"/>
                  </a:cubicBezTo>
                  <a:cubicBezTo>
                    <a:pt x="254" y="103"/>
                    <a:pt x="262" y="93"/>
                    <a:pt x="269" y="83"/>
                  </a:cubicBezTo>
                  <a:cubicBezTo>
                    <a:pt x="276" y="73"/>
                    <a:pt x="284" y="60"/>
                    <a:pt x="286" y="51"/>
                  </a:cubicBezTo>
                  <a:cubicBezTo>
                    <a:pt x="288" y="42"/>
                    <a:pt x="288" y="35"/>
                    <a:pt x="281" y="27"/>
                  </a:cubicBezTo>
                  <a:cubicBezTo>
                    <a:pt x="274" y="19"/>
                    <a:pt x="259" y="10"/>
                    <a:pt x="245" y="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04" name="Rectangle 160" descr="Wide downward diagonal"/>
            <p:cNvSpPr>
              <a:spLocks noChangeAspect="1" noChangeArrowheads="1"/>
            </p:cNvSpPr>
            <p:nvPr/>
          </p:nvSpPr>
          <p:spPr bwMode="auto">
            <a:xfrm rot="10800000" flipH="1">
              <a:off x="5290" y="2639"/>
              <a:ext cx="73" cy="116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05" name="Freeform 161" descr="Wide downward diagonal"/>
            <p:cNvSpPr>
              <a:spLocks noChangeAspect="1"/>
            </p:cNvSpPr>
            <p:nvPr/>
          </p:nvSpPr>
          <p:spPr bwMode="auto">
            <a:xfrm rot="10800000" flipV="1">
              <a:off x="4715" y="2506"/>
              <a:ext cx="223" cy="260"/>
            </a:xfrm>
            <a:custGeom>
              <a:avLst/>
              <a:gdLst>
                <a:gd name="T0" fmla="*/ 1 w 345"/>
                <a:gd name="T1" fmla="*/ 32 h 393"/>
                <a:gd name="T2" fmla="*/ 1 w 345"/>
                <a:gd name="T3" fmla="*/ 30 h 393"/>
                <a:gd name="T4" fmla="*/ 3 w 345"/>
                <a:gd name="T5" fmla="*/ 26 h 393"/>
                <a:gd name="T6" fmla="*/ 5 w 345"/>
                <a:gd name="T7" fmla="*/ 19 h 393"/>
                <a:gd name="T8" fmla="*/ 6 w 345"/>
                <a:gd name="T9" fmla="*/ 14 h 393"/>
                <a:gd name="T10" fmla="*/ 9 w 345"/>
                <a:gd name="T11" fmla="*/ 9 h 393"/>
                <a:gd name="T12" fmla="*/ 12 w 345"/>
                <a:gd name="T13" fmla="*/ 6 h 393"/>
                <a:gd name="T14" fmla="*/ 16 w 345"/>
                <a:gd name="T15" fmla="*/ 2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2 h 393"/>
                <a:gd name="T26" fmla="*/ 21 w 345"/>
                <a:gd name="T27" fmla="*/ 2 h 393"/>
                <a:gd name="T28" fmla="*/ 17 w 345"/>
                <a:gd name="T29" fmla="*/ 4 h 393"/>
                <a:gd name="T30" fmla="*/ 12 w 345"/>
                <a:gd name="T31" fmla="*/ 8 h 393"/>
                <a:gd name="T32" fmla="*/ 9 w 345"/>
                <a:gd name="T33" fmla="*/ 13 h 393"/>
                <a:gd name="T34" fmla="*/ 6 w 345"/>
                <a:gd name="T35" fmla="*/ 19 h 393"/>
                <a:gd name="T36" fmla="*/ 6 w 345"/>
                <a:gd name="T37" fmla="*/ 24 h 393"/>
                <a:gd name="T38" fmla="*/ 4 w 345"/>
                <a:gd name="T39" fmla="*/ 28 h 393"/>
                <a:gd name="T40" fmla="*/ 3 w 345"/>
                <a:gd name="T41" fmla="*/ 31 h 393"/>
                <a:gd name="T42" fmla="*/ 1 w 345"/>
                <a:gd name="T43" fmla="*/ 33 h 393"/>
                <a:gd name="T44" fmla="*/ 0 w 345"/>
                <a:gd name="T45" fmla="*/ 33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106" name="AutoShape 162"/>
            <p:cNvSpPr>
              <a:spLocks noChangeAspect="1" noChangeArrowheads="1"/>
            </p:cNvSpPr>
            <p:nvPr/>
          </p:nvSpPr>
          <p:spPr bwMode="auto">
            <a:xfrm rot="10800000" flipV="1">
              <a:off x="5019" y="3018"/>
              <a:ext cx="173" cy="278"/>
            </a:xfrm>
            <a:prstGeom prst="can">
              <a:avLst>
                <a:gd name="adj" fmla="val 40173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07" name="Rectangle 163" descr="Wide upward diagonal"/>
            <p:cNvSpPr>
              <a:spLocks noChangeAspect="1" noChangeArrowheads="1"/>
            </p:cNvSpPr>
            <p:nvPr/>
          </p:nvSpPr>
          <p:spPr bwMode="auto">
            <a:xfrm rot="10800000">
              <a:off x="4936" y="3054"/>
              <a:ext cx="426" cy="8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08" name="Rectangle 164"/>
            <p:cNvSpPr>
              <a:spLocks noChangeAspect="1" noChangeArrowheads="1"/>
            </p:cNvSpPr>
            <p:nvPr/>
          </p:nvSpPr>
          <p:spPr bwMode="auto">
            <a:xfrm rot="10800000">
              <a:off x="4936" y="2755"/>
              <a:ext cx="427" cy="3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09" name="Rectangle 165" descr="Wide upward diagonal"/>
            <p:cNvSpPr>
              <a:spLocks noChangeAspect="1" noChangeArrowheads="1"/>
            </p:cNvSpPr>
            <p:nvPr/>
          </p:nvSpPr>
          <p:spPr bwMode="auto">
            <a:xfrm rot="10800000">
              <a:off x="4937" y="2755"/>
              <a:ext cx="426" cy="7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10" name="Rectangle 166" descr="Wide downward diagonal"/>
            <p:cNvSpPr>
              <a:spLocks noChangeAspect="1" noChangeArrowheads="1"/>
            </p:cNvSpPr>
            <p:nvPr/>
          </p:nvSpPr>
          <p:spPr bwMode="auto">
            <a:xfrm rot="10800000">
              <a:off x="5290" y="3063"/>
              <a:ext cx="73" cy="116"/>
            </a:xfrm>
            <a:prstGeom prst="rect">
              <a:avLst/>
            </a:pr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11" name="Line 167"/>
            <p:cNvSpPr>
              <a:spLocks noChangeAspect="1" noChangeShapeType="1"/>
            </p:cNvSpPr>
            <p:nvPr/>
          </p:nvSpPr>
          <p:spPr bwMode="auto">
            <a:xfrm rot="10800000" flipV="1">
              <a:off x="5107" y="2529"/>
              <a:ext cx="0" cy="3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" name="Freeform 168" descr="Wide downward diagonal"/>
            <p:cNvSpPr>
              <a:spLocks noChangeAspect="1"/>
            </p:cNvSpPr>
            <p:nvPr/>
          </p:nvSpPr>
          <p:spPr bwMode="auto">
            <a:xfrm rot="10800000">
              <a:off x="4715" y="3052"/>
              <a:ext cx="223" cy="260"/>
            </a:xfrm>
            <a:custGeom>
              <a:avLst/>
              <a:gdLst>
                <a:gd name="T0" fmla="*/ 1 w 345"/>
                <a:gd name="T1" fmla="*/ 32 h 393"/>
                <a:gd name="T2" fmla="*/ 1 w 345"/>
                <a:gd name="T3" fmla="*/ 30 h 393"/>
                <a:gd name="T4" fmla="*/ 3 w 345"/>
                <a:gd name="T5" fmla="*/ 26 h 393"/>
                <a:gd name="T6" fmla="*/ 5 w 345"/>
                <a:gd name="T7" fmla="*/ 19 h 393"/>
                <a:gd name="T8" fmla="*/ 6 w 345"/>
                <a:gd name="T9" fmla="*/ 14 h 393"/>
                <a:gd name="T10" fmla="*/ 9 w 345"/>
                <a:gd name="T11" fmla="*/ 9 h 393"/>
                <a:gd name="T12" fmla="*/ 12 w 345"/>
                <a:gd name="T13" fmla="*/ 6 h 393"/>
                <a:gd name="T14" fmla="*/ 16 w 345"/>
                <a:gd name="T15" fmla="*/ 2 h 393"/>
                <a:gd name="T16" fmla="*/ 20 w 345"/>
                <a:gd name="T17" fmla="*/ 1 h 393"/>
                <a:gd name="T18" fmla="*/ 22 w 345"/>
                <a:gd name="T19" fmla="*/ 0 h 393"/>
                <a:gd name="T20" fmla="*/ 23 w 345"/>
                <a:gd name="T21" fmla="*/ 1 h 393"/>
                <a:gd name="T22" fmla="*/ 25 w 345"/>
                <a:gd name="T23" fmla="*/ 1 h 393"/>
                <a:gd name="T24" fmla="*/ 25 w 345"/>
                <a:gd name="T25" fmla="*/ 2 h 393"/>
                <a:gd name="T26" fmla="*/ 21 w 345"/>
                <a:gd name="T27" fmla="*/ 2 h 393"/>
                <a:gd name="T28" fmla="*/ 17 w 345"/>
                <a:gd name="T29" fmla="*/ 4 h 393"/>
                <a:gd name="T30" fmla="*/ 12 w 345"/>
                <a:gd name="T31" fmla="*/ 8 h 393"/>
                <a:gd name="T32" fmla="*/ 9 w 345"/>
                <a:gd name="T33" fmla="*/ 13 h 393"/>
                <a:gd name="T34" fmla="*/ 6 w 345"/>
                <a:gd name="T35" fmla="*/ 19 h 393"/>
                <a:gd name="T36" fmla="*/ 6 w 345"/>
                <a:gd name="T37" fmla="*/ 24 h 393"/>
                <a:gd name="T38" fmla="*/ 4 w 345"/>
                <a:gd name="T39" fmla="*/ 28 h 393"/>
                <a:gd name="T40" fmla="*/ 3 w 345"/>
                <a:gd name="T41" fmla="*/ 31 h 393"/>
                <a:gd name="T42" fmla="*/ 1 w 345"/>
                <a:gd name="T43" fmla="*/ 33 h 393"/>
                <a:gd name="T44" fmla="*/ 0 w 345"/>
                <a:gd name="T45" fmla="*/ 33 h 3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45"/>
                <a:gd name="T70" fmla="*/ 0 h 393"/>
                <a:gd name="T71" fmla="*/ 345 w 345"/>
                <a:gd name="T72" fmla="*/ 393 h 39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45" h="393">
                  <a:moveTo>
                    <a:pt x="1" y="377"/>
                  </a:moveTo>
                  <a:cubicBezTo>
                    <a:pt x="7" y="376"/>
                    <a:pt x="12" y="376"/>
                    <a:pt x="19" y="365"/>
                  </a:cubicBezTo>
                  <a:cubicBezTo>
                    <a:pt x="26" y="354"/>
                    <a:pt x="34" y="333"/>
                    <a:pt x="42" y="311"/>
                  </a:cubicBezTo>
                  <a:cubicBezTo>
                    <a:pt x="50" y="289"/>
                    <a:pt x="58" y="257"/>
                    <a:pt x="66" y="233"/>
                  </a:cubicBezTo>
                  <a:cubicBezTo>
                    <a:pt x="74" y="209"/>
                    <a:pt x="80" y="189"/>
                    <a:pt x="90" y="168"/>
                  </a:cubicBezTo>
                  <a:cubicBezTo>
                    <a:pt x="100" y="147"/>
                    <a:pt x="114" y="125"/>
                    <a:pt x="126" y="108"/>
                  </a:cubicBezTo>
                  <a:cubicBezTo>
                    <a:pt x="138" y="91"/>
                    <a:pt x="148" y="77"/>
                    <a:pt x="163" y="63"/>
                  </a:cubicBezTo>
                  <a:cubicBezTo>
                    <a:pt x="178" y="49"/>
                    <a:pt x="195" y="34"/>
                    <a:pt x="213" y="24"/>
                  </a:cubicBezTo>
                  <a:cubicBezTo>
                    <a:pt x="231" y="14"/>
                    <a:pt x="258" y="6"/>
                    <a:pt x="273" y="2"/>
                  </a:cubicBezTo>
                  <a:lnTo>
                    <a:pt x="301" y="0"/>
                  </a:lnTo>
                  <a:lnTo>
                    <a:pt x="310" y="6"/>
                  </a:lnTo>
                  <a:lnTo>
                    <a:pt x="337" y="8"/>
                  </a:lnTo>
                  <a:cubicBezTo>
                    <a:pt x="342" y="11"/>
                    <a:pt x="345" y="23"/>
                    <a:pt x="337" y="26"/>
                  </a:cubicBezTo>
                  <a:cubicBezTo>
                    <a:pt x="329" y="29"/>
                    <a:pt x="308" y="24"/>
                    <a:pt x="291" y="27"/>
                  </a:cubicBezTo>
                  <a:cubicBezTo>
                    <a:pt x="274" y="30"/>
                    <a:pt x="255" y="36"/>
                    <a:pt x="234" y="47"/>
                  </a:cubicBezTo>
                  <a:cubicBezTo>
                    <a:pt x="213" y="58"/>
                    <a:pt x="185" y="75"/>
                    <a:pt x="166" y="93"/>
                  </a:cubicBezTo>
                  <a:cubicBezTo>
                    <a:pt x="147" y="111"/>
                    <a:pt x="132" y="136"/>
                    <a:pt x="120" y="158"/>
                  </a:cubicBezTo>
                  <a:cubicBezTo>
                    <a:pt x="108" y="180"/>
                    <a:pt x="101" y="206"/>
                    <a:pt x="94" y="228"/>
                  </a:cubicBezTo>
                  <a:cubicBezTo>
                    <a:pt x="87" y="250"/>
                    <a:pt x="82" y="274"/>
                    <a:pt x="76" y="293"/>
                  </a:cubicBezTo>
                  <a:cubicBezTo>
                    <a:pt x="70" y="312"/>
                    <a:pt x="65" y="328"/>
                    <a:pt x="60" y="341"/>
                  </a:cubicBezTo>
                  <a:cubicBezTo>
                    <a:pt x="55" y="354"/>
                    <a:pt x="50" y="364"/>
                    <a:pt x="43" y="372"/>
                  </a:cubicBezTo>
                  <a:cubicBezTo>
                    <a:pt x="36" y="380"/>
                    <a:pt x="25" y="387"/>
                    <a:pt x="18" y="390"/>
                  </a:cubicBezTo>
                  <a:cubicBezTo>
                    <a:pt x="11" y="393"/>
                    <a:pt x="3" y="392"/>
                    <a:pt x="0" y="393"/>
                  </a:cubicBezTo>
                </a:path>
              </a:pathLst>
            </a:custGeom>
            <a:pattFill prst="wdDnDiag">
              <a:fgClr>
                <a:srgbClr val="000000"/>
              </a:fgClr>
              <a:bgClr>
                <a:srgbClr val="F0F0F4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grpSp>
          <p:nvGrpSpPr>
            <p:cNvPr id="113" name="Group 169"/>
            <p:cNvGrpSpPr>
              <a:grpSpLocks noChangeAspect="1"/>
            </p:cNvGrpSpPr>
            <p:nvPr/>
          </p:nvGrpSpPr>
          <p:grpSpPr bwMode="auto">
            <a:xfrm rot="10800000">
              <a:off x="4819" y="2470"/>
              <a:ext cx="172" cy="285"/>
              <a:chOff x="1116" y="3234"/>
              <a:chExt cx="264" cy="438"/>
            </a:xfrm>
          </p:grpSpPr>
          <p:sp>
            <p:nvSpPr>
              <p:cNvPr id="132" name="Freeform 170" descr="Wide downward diagonal"/>
              <p:cNvSpPr>
                <a:spLocks noChangeAspect="1"/>
              </p:cNvSpPr>
              <p:nvPr/>
            </p:nvSpPr>
            <p:spPr bwMode="auto">
              <a:xfrm>
                <a:off x="1116" y="3234"/>
                <a:ext cx="264" cy="438"/>
              </a:xfrm>
              <a:custGeom>
                <a:avLst/>
                <a:gdLst>
                  <a:gd name="T0" fmla="*/ 0 w 264"/>
                  <a:gd name="T1" fmla="*/ 0 h 438"/>
                  <a:gd name="T2" fmla="*/ 2 w 264"/>
                  <a:gd name="T3" fmla="*/ 56 h 438"/>
                  <a:gd name="T4" fmla="*/ 219 w 264"/>
                  <a:gd name="T5" fmla="*/ 438 h 438"/>
                  <a:gd name="T6" fmla="*/ 236 w 264"/>
                  <a:gd name="T7" fmla="*/ 438 h 438"/>
                  <a:gd name="T8" fmla="*/ 237 w 264"/>
                  <a:gd name="T9" fmla="*/ 416 h 438"/>
                  <a:gd name="T10" fmla="*/ 264 w 264"/>
                  <a:gd name="T11" fmla="*/ 416 h 438"/>
                  <a:gd name="T12" fmla="*/ 32 w 264"/>
                  <a:gd name="T13" fmla="*/ 5 h 4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38"/>
                  <a:gd name="T23" fmla="*/ 264 w 264"/>
                  <a:gd name="T24" fmla="*/ 438 h 4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38">
                    <a:moveTo>
                      <a:pt x="0" y="0"/>
                    </a:moveTo>
                    <a:lnTo>
                      <a:pt x="2" y="56"/>
                    </a:lnTo>
                    <a:lnTo>
                      <a:pt x="219" y="438"/>
                    </a:lnTo>
                    <a:lnTo>
                      <a:pt x="236" y="438"/>
                    </a:lnTo>
                    <a:cubicBezTo>
                      <a:pt x="239" y="434"/>
                      <a:pt x="232" y="420"/>
                      <a:pt x="237" y="416"/>
                    </a:cubicBezTo>
                    <a:lnTo>
                      <a:pt x="264" y="416"/>
                    </a:lnTo>
                    <a:lnTo>
                      <a:pt x="32" y="5"/>
                    </a:lnTo>
                  </a:path>
                </a:pathLst>
              </a:custGeom>
              <a:pattFill prst="wdDnDiag">
                <a:fgClr>
                  <a:srgbClr val="000000"/>
                </a:fgClr>
                <a:bgClr>
                  <a:srgbClr val="F0F0F4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/>
              <a:lstStyle/>
              <a:p>
                <a:pPr eaLnBrk="1" hangingPunct="1"/>
                <a:endParaRPr lang="fr-FR" sz="1800" b="0"/>
              </a:p>
            </p:txBody>
          </p:sp>
          <p:sp>
            <p:nvSpPr>
              <p:cNvPr id="133" name="Line 171"/>
              <p:cNvSpPr>
                <a:spLocks noChangeAspect="1" noChangeShapeType="1"/>
              </p:cNvSpPr>
              <p:nvPr/>
            </p:nvSpPr>
            <p:spPr bwMode="auto">
              <a:xfrm flipV="1">
                <a:off x="1379" y="3575"/>
                <a:ext cx="0" cy="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14" name="Group 172"/>
            <p:cNvGrpSpPr>
              <a:grpSpLocks noChangeAspect="1"/>
            </p:cNvGrpSpPr>
            <p:nvPr/>
          </p:nvGrpSpPr>
          <p:grpSpPr bwMode="auto">
            <a:xfrm rot="10800000" flipV="1">
              <a:off x="4819" y="3062"/>
              <a:ext cx="172" cy="285"/>
              <a:chOff x="1116" y="3234"/>
              <a:chExt cx="264" cy="438"/>
            </a:xfrm>
          </p:grpSpPr>
          <p:sp>
            <p:nvSpPr>
              <p:cNvPr id="130" name="Freeform 173" descr="Wide downward diagonal"/>
              <p:cNvSpPr>
                <a:spLocks noChangeAspect="1"/>
              </p:cNvSpPr>
              <p:nvPr/>
            </p:nvSpPr>
            <p:spPr bwMode="auto">
              <a:xfrm>
                <a:off x="1116" y="3234"/>
                <a:ext cx="264" cy="438"/>
              </a:xfrm>
              <a:custGeom>
                <a:avLst/>
                <a:gdLst>
                  <a:gd name="T0" fmla="*/ 0 w 264"/>
                  <a:gd name="T1" fmla="*/ 0 h 438"/>
                  <a:gd name="T2" fmla="*/ 2 w 264"/>
                  <a:gd name="T3" fmla="*/ 56 h 438"/>
                  <a:gd name="T4" fmla="*/ 219 w 264"/>
                  <a:gd name="T5" fmla="*/ 438 h 438"/>
                  <a:gd name="T6" fmla="*/ 236 w 264"/>
                  <a:gd name="T7" fmla="*/ 438 h 438"/>
                  <a:gd name="T8" fmla="*/ 237 w 264"/>
                  <a:gd name="T9" fmla="*/ 416 h 438"/>
                  <a:gd name="T10" fmla="*/ 264 w 264"/>
                  <a:gd name="T11" fmla="*/ 416 h 438"/>
                  <a:gd name="T12" fmla="*/ 32 w 264"/>
                  <a:gd name="T13" fmla="*/ 5 h 4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38"/>
                  <a:gd name="T23" fmla="*/ 264 w 264"/>
                  <a:gd name="T24" fmla="*/ 438 h 4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38">
                    <a:moveTo>
                      <a:pt x="0" y="0"/>
                    </a:moveTo>
                    <a:lnTo>
                      <a:pt x="2" y="56"/>
                    </a:lnTo>
                    <a:lnTo>
                      <a:pt x="219" y="438"/>
                    </a:lnTo>
                    <a:lnTo>
                      <a:pt x="236" y="438"/>
                    </a:lnTo>
                    <a:cubicBezTo>
                      <a:pt x="239" y="434"/>
                      <a:pt x="232" y="420"/>
                      <a:pt x="237" y="416"/>
                    </a:cubicBezTo>
                    <a:lnTo>
                      <a:pt x="264" y="416"/>
                    </a:lnTo>
                    <a:lnTo>
                      <a:pt x="32" y="5"/>
                    </a:lnTo>
                  </a:path>
                </a:pathLst>
              </a:custGeom>
              <a:pattFill prst="wdDnDiag">
                <a:fgClr>
                  <a:srgbClr val="000000"/>
                </a:fgClr>
                <a:bgClr>
                  <a:srgbClr val="F0F0F4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fr-FR" sz="1800" b="0"/>
              </a:p>
            </p:txBody>
          </p:sp>
          <p:sp>
            <p:nvSpPr>
              <p:cNvPr id="131" name="Line 174"/>
              <p:cNvSpPr>
                <a:spLocks noChangeAspect="1" noChangeShapeType="1"/>
              </p:cNvSpPr>
              <p:nvPr/>
            </p:nvSpPr>
            <p:spPr bwMode="auto">
              <a:xfrm flipV="1">
                <a:off x="1379" y="3575"/>
                <a:ext cx="0" cy="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5" name="Line 175"/>
            <p:cNvSpPr>
              <a:spLocks noChangeAspect="1" noChangeShapeType="1"/>
            </p:cNvSpPr>
            <p:nvPr/>
          </p:nvSpPr>
          <p:spPr bwMode="auto">
            <a:xfrm rot="10800000">
              <a:off x="5108" y="2944"/>
              <a:ext cx="0" cy="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6" name="Oval 176"/>
            <p:cNvSpPr>
              <a:spLocks noChangeAspect="1" noChangeArrowheads="1"/>
            </p:cNvSpPr>
            <p:nvPr/>
          </p:nvSpPr>
          <p:spPr bwMode="auto">
            <a:xfrm rot="8972067">
              <a:off x="5134" y="3143"/>
              <a:ext cx="31" cy="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17" name="Oval 177"/>
            <p:cNvSpPr>
              <a:spLocks noChangeAspect="1" noChangeArrowheads="1"/>
            </p:cNvSpPr>
            <p:nvPr/>
          </p:nvSpPr>
          <p:spPr bwMode="auto">
            <a:xfrm rot="8972067">
              <a:off x="5132" y="3099"/>
              <a:ext cx="32" cy="1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18" name="Freeform 178"/>
            <p:cNvSpPr>
              <a:spLocks noChangeAspect="1"/>
            </p:cNvSpPr>
            <p:nvPr/>
          </p:nvSpPr>
          <p:spPr bwMode="auto">
            <a:xfrm rot="10800000">
              <a:off x="5027" y="2988"/>
              <a:ext cx="152" cy="70"/>
            </a:xfrm>
            <a:custGeom>
              <a:avLst/>
              <a:gdLst>
                <a:gd name="T0" fmla="*/ 1 w 233"/>
                <a:gd name="T1" fmla="*/ 1 h 107"/>
                <a:gd name="T2" fmla="*/ 1 w 233"/>
                <a:gd name="T3" fmla="*/ 3 h 107"/>
                <a:gd name="T4" fmla="*/ 1 w 233"/>
                <a:gd name="T5" fmla="*/ 5 h 107"/>
                <a:gd name="T6" fmla="*/ 3 w 233"/>
                <a:gd name="T7" fmla="*/ 7 h 107"/>
                <a:gd name="T8" fmla="*/ 7 w 233"/>
                <a:gd name="T9" fmla="*/ 8 h 107"/>
                <a:gd name="T10" fmla="*/ 8 w 233"/>
                <a:gd name="T11" fmla="*/ 9 h 107"/>
                <a:gd name="T12" fmla="*/ 12 w 233"/>
                <a:gd name="T13" fmla="*/ 8 h 107"/>
                <a:gd name="T14" fmla="*/ 15 w 233"/>
                <a:gd name="T15" fmla="*/ 6 h 107"/>
                <a:gd name="T16" fmla="*/ 17 w 233"/>
                <a:gd name="T17" fmla="*/ 3 h 107"/>
                <a:gd name="T18" fmla="*/ 18 w 233"/>
                <a:gd name="T19" fmla="*/ 1 h 107"/>
                <a:gd name="T20" fmla="*/ 18 w 233"/>
                <a:gd name="T21" fmla="*/ 0 h 10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107"/>
                <a:gd name="T35" fmla="*/ 233 w 233"/>
                <a:gd name="T36" fmla="*/ 107 h 10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107">
                  <a:moveTo>
                    <a:pt x="4" y="8"/>
                  </a:moveTo>
                  <a:cubicBezTo>
                    <a:pt x="2" y="15"/>
                    <a:pt x="0" y="23"/>
                    <a:pt x="1" y="32"/>
                  </a:cubicBezTo>
                  <a:cubicBezTo>
                    <a:pt x="2" y="41"/>
                    <a:pt x="5" y="53"/>
                    <a:pt x="13" y="62"/>
                  </a:cubicBezTo>
                  <a:cubicBezTo>
                    <a:pt x="21" y="71"/>
                    <a:pt x="35" y="80"/>
                    <a:pt x="46" y="87"/>
                  </a:cubicBezTo>
                  <a:cubicBezTo>
                    <a:pt x="57" y="94"/>
                    <a:pt x="71" y="101"/>
                    <a:pt x="81" y="104"/>
                  </a:cubicBezTo>
                  <a:cubicBezTo>
                    <a:pt x="91" y="107"/>
                    <a:pt x="97" y="107"/>
                    <a:pt x="109" y="107"/>
                  </a:cubicBezTo>
                  <a:cubicBezTo>
                    <a:pt x="121" y="107"/>
                    <a:pt x="139" y="106"/>
                    <a:pt x="153" y="101"/>
                  </a:cubicBezTo>
                  <a:cubicBezTo>
                    <a:pt x="167" y="96"/>
                    <a:pt x="182" y="86"/>
                    <a:pt x="193" y="77"/>
                  </a:cubicBezTo>
                  <a:cubicBezTo>
                    <a:pt x="204" y="68"/>
                    <a:pt x="211" y="56"/>
                    <a:pt x="217" y="45"/>
                  </a:cubicBezTo>
                  <a:cubicBezTo>
                    <a:pt x="223" y="34"/>
                    <a:pt x="229" y="18"/>
                    <a:pt x="231" y="11"/>
                  </a:cubicBezTo>
                  <a:cubicBezTo>
                    <a:pt x="233" y="4"/>
                    <a:pt x="231" y="2"/>
                    <a:pt x="229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19" name="Freeform 179"/>
            <p:cNvSpPr>
              <a:spLocks noChangeAspect="1"/>
            </p:cNvSpPr>
            <p:nvPr/>
          </p:nvSpPr>
          <p:spPr bwMode="auto">
            <a:xfrm rot="10800000">
              <a:off x="5074" y="2987"/>
              <a:ext cx="70" cy="92"/>
            </a:xfrm>
            <a:custGeom>
              <a:avLst/>
              <a:gdLst>
                <a:gd name="T0" fmla="*/ 5 w 106"/>
                <a:gd name="T1" fmla="*/ 1 h 140"/>
                <a:gd name="T2" fmla="*/ 3 w 106"/>
                <a:gd name="T3" fmla="*/ 1 h 140"/>
                <a:gd name="T4" fmla="*/ 1 w 106"/>
                <a:gd name="T5" fmla="*/ 1 h 140"/>
                <a:gd name="T6" fmla="*/ 1 w 106"/>
                <a:gd name="T7" fmla="*/ 3 h 140"/>
                <a:gd name="T8" fmla="*/ 1 w 106"/>
                <a:gd name="T9" fmla="*/ 5 h 140"/>
                <a:gd name="T10" fmla="*/ 3 w 106"/>
                <a:gd name="T11" fmla="*/ 8 h 140"/>
                <a:gd name="T12" fmla="*/ 5 w 106"/>
                <a:gd name="T13" fmla="*/ 9 h 140"/>
                <a:gd name="T14" fmla="*/ 7 w 106"/>
                <a:gd name="T15" fmla="*/ 11 h 140"/>
                <a:gd name="T16" fmla="*/ 9 w 106"/>
                <a:gd name="T17" fmla="*/ 11 h 140"/>
                <a:gd name="T18" fmla="*/ 9 w 106"/>
                <a:gd name="T19" fmla="*/ 9 h 140"/>
                <a:gd name="T20" fmla="*/ 7 w 106"/>
                <a:gd name="T21" fmla="*/ 7 h 140"/>
                <a:gd name="T22" fmla="*/ 5 w 106"/>
                <a:gd name="T23" fmla="*/ 4 h 140"/>
                <a:gd name="T24" fmla="*/ 4 w 106"/>
                <a:gd name="T25" fmla="*/ 2 h 140"/>
                <a:gd name="T26" fmla="*/ 5 w 106"/>
                <a:gd name="T27" fmla="*/ 1 h 140"/>
                <a:gd name="T28" fmla="*/ 5 w 106"/>
                <a:gd name="T29" fmla="*/ 1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6"/>
                <a:gd name="T46" fmla="*/ 0 h 140"/>
                <a:gd name="T47" fmla="*/ 106 w 106"/>
                <a:gd name="T48" fmla="*/ 140 h 1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6" h="140">
                  <a:moveTo>
                    <a:pt x="54" y="3"/>
                  </a:moveTo>
                  <a:cubicBezTo>
                    <a:pt x="50" y="1"/>
                    <a:pt x="42" y="0"/>
                    <a:pt x="36" y="1"/>
                  </a:cubicBezTo>
                  <a:cubicBezTo>
                    <a:pt x="30" y="2"/>
                    <a:pt x="24" y="3"/>
                    <a:pt x="18" y="9"/>
                  </a:cubicBezTo>
                  <a:cubicBezTo>
                    <a:pt x="12" y="15"/>
                    <a:pt x="4" y="28"/>
                    <a:pt x="2" y="37"/>
                  </a:cubicBezTo>
                  <a:cubicBezTo>
                    <a:pt x="0" y="46"/>
                    <a:pt x="1" y="53"/>
                    <a:pt x="6" y="63"/>
                  </a:cubicBezTo>
                  <a:cubicBezTo>
                    <a:pt x="11" y="73"/>
                    <a:pt x="23" y="88"/>
                    <a:pt x="32" y="97"/>
                  </a:cubicBezTo>
                  <a:cubicBezTo>
                    <a:pt x="41" y="106"/>
                    <a:pt x="51" y="114"/>
                    <a:pt x="59" y="120"/>
                  </a:cubicBezTo>
                  <a:cubicBezTo>
                    <a:pt x="67" y="126"/>
                    <a:pt x="71" y="132"/>
                    <a:pt x="78" y="135"/>
                  </a:cubicBezTo>
                  <a:cubicBezTo>
                    <a:pt x="85" y="138"/>
                    <a:pt x="97" y="140"/>
                    <a:pt x="101" y="136"/>
                  </a:cubicBezTo>
                  <a:cubicBezTo>
                    <a:pt x="105" y="132"/>
                    <a:pt x="106" y="121"/>
                    <a:pt x="104" y="112"/>
                  </a:cubicBezTo>
                  <a:cubicBezTo>
                    <a:pt x="102" y="103"/>
                    <a:pt x="96" y="92"/>
                    <a:pt x="87" y="81"/>
                  </a:cubicBezTo>
                  <a:cubicBezTo>
                    <a:pt x="78" y="70"/>
                    <a:pt x="57" y="57"/>
                    <a:pt x="51" y="48"/>
                  </a:cubicBezTo>
                  <a:cubicBezTo>
                    <a:pt x="45" y="39"/>
                    <a:pt x="47" y="33"/>
                    <a:pt x="48" y="27"/>
                  </a:cubicBezTo>
                  <a:cubicBezTo>
                    <a:pt x="49" y="21"/>
                    <a:pt x="59" y="17"/>
                    <a:pt x="60" y="12"/>
                  </a:cubicBezTo>
                  <a:cubicBezTo>
                    <a:pt x="61" y="7"/>
                    <a:pt x="58" y="5"/>
                    <a:pt x="54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20" name="Freeform 180"/>
            <p:cNvSpPr>
              <a:spLocks noChangeAspect="1"/>
            </p:cNvSpPr>
            <p:nvPr/>
          </p:nvSpPr>
          <p:spPr bwMode="auto">
            <a:xfrm rot="10800000">
              <a:off x="5074" y="2996"/>
              <a:ext cx="31" cy="81"/>
            </a:xfrm>
            <a:custGeom>
              <a:avLst/>
              <a:gdLst>
                <a:gd name="T0" fmla="*/ 1 w 48"/>
                <a:gd name="T1" fmla="*/ 1 h 124"/>
                <a:gd name="T2" fmla="*/ 2 w 48"/>
                <a:gd name="T3" fmla="*/ 0 h 124"/>
                <a:gd name="T4" fmla="*/ 3 w 48"/>
                <a:gd name="T5" fmla="*/ 1 h 124"/>
                <a:gd name="T6" fmla="*/ 3 w 48"/>
                <a:gd name="T7" fmla="*/ 3 h 124"/>
                <a:gd name="T8" fmla="*/ 3 w 48"/>
                <a:gd name="T9" fmla="*/ 5 h 124"/>
                <a:gd name="T10" fmla="*/ 3 w 48"/>
                <a:gd name="T11" fmla="*/ 8 h 124"/>
                <a:gd name="T12" fmla="*/ 2 w 48"/>
                <a:gd name="T13" fmla="*/ 9 h 124"/>
                <a:gd name="T14" fmla="*/ 1 w 48"/>
                <a:gd name="T15" fmla="*/ 8 h 124"/>
                <a:gd name="T16" fmla="*/ 1 w 48"/>
                <a:gd name="T17" fmla="*/ 7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124"/>
                <a:gd name="T29" fmla="*/ 48 w 48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124">
                  <a:moveTo>
                    <a:pt x="4" y="7"/>
                  </a:moveTo>
                  <a:cubicBezTo>
                    <a:pt x="10" y="3"/>
                    <a:pt x="16" y="0"/>
                    <a:pt x="21" y="0"/>
                  </a:cubicBezTo>
                  <a:cubicBezTo>
                    <a:pt x="26" y="0"/>
                    <a:pt x="32" y="3"/>
                    <a:pt x="36" y="9"/>
                  </a:cubicBezTo>
                  <a:cubicBezTo>
                    <a:pt x="40" y="15"/>
                    <a:pt x="44" y="25"/>
                    <a:pt x="46" y="36"/>
                  </a:cubicBezTo>
                  <a:cubicBezTo>
                    <a:pt x="48" y="47"/>
                    <a:pt x="47" y="62"/>
                    <a:pt x="46" y="72"/>
                  </a:cubicBezTo>
                  <a:cubicBezTo>
                    <a:pt x="45" y="82"/>
                    <a:pt x="46" y="89"/>
                    <a:pt x="42" y="97"/>
                  </a:cubicBezTo>
                  <a:cubicBezTo>
                    <a:pt x="38" y="105"/>
                    <a:pt x="31" y="122"/>
                    <a:pt x="24" y="123"/>
                  </a:cubicBezTo>
                  <a:cubicBezTo>
                    <a:pt x="17" y="124"/>
                    <a:pt x="2" y="112"/>
                    <a:pt x="1" y="105"/>
                  </a:cubicBezTo>
                  <a:cubicBezTo>
                    <a:pt x="0" y="98"/>
                    <a:pt x="9" y="90"/>
                    <a:pt x="18" y="8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21" name="Rectangle 181" descr="Wide upward diagonal"/>
            <p:cNvSpPr>
              <a:spLocks noChangeAspect="1" noChangeArrowheads="1"/>
            </p:cNvSpPr>
            <p:nvPr/>
          </p:nvSpPr>
          <p:spPr bwMode="auto">
            <a:xfrm rot="10800000">
              <a:off x="4961" y="2574"/>
              <a:ext cx="59" cy="45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22" name="Rectangle 182"/>
            <p:cNvSpPr>
              <a:spLocks noChangeAspect="1" noChangeArrowheads="1"/>
            </p:cNvSpPr>
            <p:nvPr/>
          </p:nvSpPr>
          <p:spPr bwMode="auto">
            <a:xfrm rot="10800000">
              <a:off x="5035" y="2574"/>
              <a:ext cx="150" cy="1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23" name="Rectangle 183"/>
            <p:cNvSpPr>
              <a:spLocks noChangeAspect="1" noChangeArrowheads="1"/>
            </p:cNvSpPr>
            <p:nvPr/>
          </p:nvSpPr>
          <p:spPr bwMode="auto">
            <a:xfrm>
              <a:off x="5020" y="2574"/>
              <a:ext cx="15" cy="17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24" name="Rectangle 184" descr="Wide upward diagonal"/>
            <p:cNvSpPr>
              <a:spLocks noChangeAspect="1" noChangeArrowheads="1"/>
            </p:cNvSpPr>
            <p:nvPr/>
          </p:nvSpPr>
          <p:spPr bwMode="auto">
            <a:xfrm rot="10800000" flipH="1">
              <a:off x="5199" y="2574"/>
              <a:ext cx="59" cy="45"/>
            </a:xfrm>
            <a:prstGeom prst="rect">
              <a:avLst/>
            </a:prstGeom>
            <a:pattFill prst="wdUpDiag">
              <a:fgClr>
                <a:srgbClr val="000000"/>
              </a:fgClr>
              <a:bgClr>
                <a:srgbClr val="F0F0F4"/>
              </a:bgClr>
            </a:patt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pPr eaLnBrk="1" hangingPunct="1"/>
              <a:endParaRPr lang="fr-FR" sz="1800" b="0"/>
            </a:p>
          </p:txBody>
        </p:sp>
        <p:sp>
          <p:nvSpPr>
            <p:cNvPr id="125" name="Rectangle 185"/>
            <p:cNvSpPr>
              <a:spLocks noChangeAspect="1" noChangeArrowheads="1"/>
            </p:cNvSpPr>
            <p:nvPr/>
          </p:nvSpPr>
          <p:spPr bwMode="auto">
            <a:xfrm flipH="1">
              <a:off x="5184" y="2574"/>
              <a:ext cx="15" cy="17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fr-FR" sz="1800" b="0"/>
            </a:p>
          </p:txBody>
        </p:sp>
        <p:sp>
          <p:nvSpPr>
            <p:cNvPr id="126" name="Line 186"/>
            <p:cNvSpPr>
              <a:spLocks noChangeAspect="1" noChangeShapeType="1"/>
            </p:cNvSpPr>
            <p:nvPr/>
          </p:nvSpPr>
          <p:spPr bwMode="auto">
            <a:xfrm>
              <a:off x="5037" y="2728"/>
              <a:ext cx="1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Freeform 187"/>
            <p:cNvSpPr>
              <a:spLocks noChangeAspect="1"/>
            </p:cNvSpPr>
            <p:nvPr/>
          </p:nvSpPr>
          <p:spPr bwMode="auto">
            <a:xfrm>
              <a:off x="5037" y="2736"/>
              <a:ext cx="144" cy="37"/>
            </a:xfrm>
            <a:custGeom>
              <a:avLst/>
              <a:gdLst>
                <a:gd name="T0" fmla="*/ 0 w 222"/>
                <a:gd name="T1" fmla="*/ 1 h 57"/>
                <a:gd name="T2" fmla="*/ 3 w 222"/>
                <a:gd name="T3" fmla="*/ 2 h 57"/>
                <a:gd name="T4" fmla="*/ 8 w 222"/>
                <a:gd name="T5" fmla="*/ 4 h 57"/>
                <a:gd name="T6" fmla="*/ 12 w 222"/>
                <a:gd name="T7" fmla="*/ 3 h 57"/>
                <a:gd name="T8" fmla="*/ 15 w 222"/>
                <a:gd name="T9" fmla="*/ 1 h 57"/>
                <a:gd name="T10" fmla="*/ 16 w 222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57"/>
                <a:gd name="T20" fmla="*/ 222 w 222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57">
                  <a:moveTo>
                    <a:pt x="0" y="3"/>
                  </a:moveTo>
                  <a:cubicBezTo>
                    <a:pt x="8" y="9"/>
                    <a:pt x="16" y="16"/>
                    <a:pt x="33" y="24"/>
                  </a:cubicBezTo>
                  <a:cubicBezTo>
                    <a:pt x="50" y="32"/>
                    <a:pt x="81" y="51"/>
                    <a:pt x="102" y="54"/>
                  </a:cubicBezTo>
                  <a:cubicBezTo>
                    <a:pt x="123" y="57"/>
                    <a:pt x="143" y="48"/>
                    <a:pt x="160" y="42"/>
                  </a:cubicBezTo>
                  <a:cubicBezTo>
                    <a:pt x="177" y="36"/>
                    <a:pt x="195" y="24"/>
                    <a:pt x="205" y="17"/>
                  </a:cubicBezTo>
                  <a:cubicBezTo>
                    <a:pt x="215" y="10"/>
                    <a:pt x="218" y="5"/>
                    <a:pt x="22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128" name="Freeform 188"/>
            <p:cNvSpPr>
              <a:spLocks noChangeAspect="1"/>
            </p:cNvSpPr>
            <p:nvPr/>
          </p:nvSpPr>
          <p:spPr bwMode="auto">
            <a:xfrm>
              <a:off x="5006" y="2761"/>
              <a:ext cx="207" cy="30"/>
            </a:xfrm>
            <a:custGeom>
              <a:avLst/>
              <a:gdLst>
                <a:gd name="T0" fmla="*/ 0 w 318"/>
                <a:gd name="T1" fmla="*/ 1 h 46"/>
                <a:gd name="T2" fmla="*/ 5 w 318"/>
                <a:gd name="T3" fmla="*/ 2 h 46"/>
                <a:gd name="T4" fmla="*/ 12 w 318"/>
                <a:gd name="T5" fmla="*/ 3 h 46"/>
                <a:gd name="T6" fmla="*/ 16 w 318"/>
                <a:gd name="T7" fmla="*/ 3 h 46"/>
                <a:gd name="T8" fmla="*/ 20 w 318"/>
                <a:gd name="T9" fmla="*/ 2 h 46"/>
                <a:gd name="T10" fmla="*/ 24 w 318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8"/>
                <a:gd name="T19" fmla="*/ 0 h 46"/>
                <a:gd name="T20" fmla="*/ 318 w 318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8" h="46">
                  <a:moveTo>
                    <a:pt x="0" y="2"/>
                  </a:moveTo>
                  <a:cubicBezTo>
                    <a:pt x="23" y="12"/>
                    <a:pt x="46" y="23"/>
                    <a:pt x="72" y="30"/>
                  </a:cubicBezTo>
                  <a:cubicBezTo>
                    <a:pt x="98" y="37"/>
                    <a:pt x="130" y="42"/>
                    <a:pt x="153" y="44"/>
                  </a:cubicBezTo>
                  <a:cubicBezTo>
                    <a:pt x="176" y="46"/>
                    <a:pt x="191" y="43"/>
                    <a:pt x="210" y="39"/>
                  </a:cubicBezTo>
                  <a:cubicBezTo>
                    <a:pt x="229" y="35"/>
                    <a:pt x="251" y="29"/>
                    <a:pt x="269" y="23"/>
                  </a:cubicBezTo>
                  <a:cubicBezTo>
                    <a:pt x="287" y="17"/>
                    <a:pt x="304" y="8"/>
                    <a:pt x="318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fr-FR" sz="1800" b="0"/>
            </a:p>
          </p:txBody>
        </p:sp>
        <p:sp>
          <p:nvSpPr>
            <p:cNvPr id="129" name="Line 189"/>
            <p:cNvSpPr>
              <a:spLocks noChangeShapeType="1"/>
            </p:cNvSpPr>
            <p:nvPr/>
          </p:nvSpPr>
          <p:spPr bwMode="auto">
            <a:xfrm>
              <a:off x="286" y="2910"/>
              <a:ext cx="5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5" name="Group 190"/>
          <p:cNvGrpSpPr>
            <a:grpSpLocks/>
          </p:cNvGrpSpPr>
          <p:nvPr/>
        </p:nvGrpSpPr>
        <p:grpSpPr bwMode="auto">
          <a:xfrm>
            <a:off x="3162058" y="2013018"/>
            <a:ext cx="1404000" cy="684000"/>
            <a:chOff x="1692" y="2387"/>
            <a:chExt cx="2285" cy="862"/>
          </a:xfrm>
        </p:grpSpPr>
        <p:pic>
          <p:nvPicPr>
            <p:cNvPr id="16" name="Picture 19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" y="2387"/>
              <a:ext cx="458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9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4" y="2387"/>
              <a:ext cx="458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9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9" y="2387"/>
              <a:ext cx="458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9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2" y="2387"/>
              <a:ext cx="466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9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6" y="2387"/>
              <a:ext cx="454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2" name="Rectangle 191"/>
          <p:cNvSpPr>
            <a:spLocks noChangeArrowheads="1"/>
          </p:cNvSpPr>
          <p:nvPr/>
        </p:nvSpPr>
        <p:spPr bwMode="auto">
          <a:xfrm>
            <a:off x="128588" y="6086475"/>
            <a:ext cx="90524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fr-FR" sz="1800" dirty="0" smtClean="0">
                <a:solidFill>
                  <a:srgbClr val="990099"/>
                </a:solidFill>
              </a:rPr>
              <a:t>1 secteur cryogénique (12 modules) : </a:t>
            </a:r>
            <a:r>
              <a:rPr lang="fr-FR" sz="1800" dirty="0" smtClean="0">
                <a:solidFill>
                  <a:srgbClr val="FF0000"/>
                </a:solidFill>
              </a:rPr>
              <a:t>120 W @2K</a:t>
            </a:r>
            <a:r>
              <a:rPr lang="fr-FR" sz="1800" dirty="0" smtClean="0">
                <a:solidFill>
                  <a:srgbClr val="990099"/>
                </a:solidFill>
              </a:rPr>
              <a:t>, 204 W @5-8K, 1,4 kW @40-80K </a:t>
            </a:r>
            <a:endParaRPr lang="fr-FR" sz="1800" dirty="0">
              <a:solidFill>
                <a:srgbClr val="990099"/>
              </a:solidFill>
            </a:endParaRPr>
          </a:p>
        </p:txBody>
      </p:sp>
      <p:sp>
        <p:nvSpPr>
          <p:cNvPr id="194" name="Text Box 193"/>
          <p:cNvSpPr txBox="1">
            <a:spLocks noChangeArrowheads="1"/>
          </p:cNvSpPr>
          <p:nvPr/>
        </p:nvSpPr>
        <p:spPr bwMode="auto">
          <a:xfrm>
            <a:off x="654050" y="38147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fr-FR" sz="1800" b="0" dirty="0" smtClean="0">
                <a:solidFill>
                  <a:srgbClr val="990099"/>
                </a:solidFill>
              </a:rPr>
              <a:t>1</a:t>
            </a:r>
            <a:endParaRPr lang="fr-FR" sz="1800" b="0" dirty="0">
              <a:solidFill>
                <a:srgbClr val="990099"/>
              </a:solidFill>
            </a:endParaRPr>
          </a:p>
        </p:txBody>
      </p:sp>
      <p:sp>
        <p:nvSpPr>
          <p:cNvPr id="195" name="Text Box 194"/>
          <p:cNvSpPr txBox="1">
            <a:spLocks noChangeArrowheads="1"/>
          </p:cNvSpPr>
          <p:nvPr/>
        </p:nvSpPr>
        <p:spPr bwMode="auto">
          <a:xfrm>
            <a:off x="996950" y="3878263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fr-FR" sz="1800" b="0" dirty="0" smtClean="0">
                <a:solidFill>
                  <a:srgbClr val="990099"/>
                </a:solidFill>
              </a:rPr>
              <a:t>1</a:t>
            </a:r>
            <a:endParaRPr lang="fr-FR" sz="1800" b="0" dirty="0">
              <a:solidFill>
                <a:srgbClr val="990099"/>
              </a:solidFill>
            </a:endParaRPr>
          </a:p>
        </p:txBody>
      </p:sp>
      <p:sp>
        <p:nvSpPr>
          <p:cNvPr id="196" name="Text Box 195"/>
          <p:cNvSpPr txBox="1">
            <a:spLocks noChangeArrowheads="1"/>
          </p:cNvSpPr>
          <p:nvPr/>
        </p:nvSpPr>
        <p:spPr bwMode="auto">
          <a:xfrm>
            <a:off x="2209800" y="4149080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fr-FR" sz="1800" b="0" dirty="0" smtClean="0">
                <a:solidFill>
                  <a:srgbClr val="990099"/>
                </a:solidFill>
              </a:rPr>
              <a:t>7</a:t>
            </a:r>
            <a:endParaRPr lang="fr-FR" sz="1800" b="0" dirty="0">
              <a:solidFill>
                <a:srgbClr val="990099"/>
              </a:solidFill>
            </a:endParaRPr>
          </a:p>
        </p:txBody>
      </p:sp>
      <p:pic>
        <p:nvPicPr>
          <p:cNvPr id="198" name="Picture 197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3925" y="1794962"/>
            <a:ext cx="185737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9" name="Text Box 7"/>
          <p:cNvSpPr txBox="1">
            <a:spLocks noChangeArrowheads="1"/>
          </p:cNvSpPr>
          <p:nvPr/>
        </p:nvSpPr>
        <p:spPr bwMode="auto">
          <a:xfrm>
            <a:off x="5313363" y="1994987"/>
            <a:ext cx="2162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r>
              <a:rPr lang="fr-FR" sz="1800" dirty="0" smtClean="0">
                <a:solidFill>
                  <a:srgbClr val="26004D"/>
                </a:solidFill>
              </a:rPr>
              <a:t>808 coupleurs RF</a:t>
            </a:r>
          </a:p>
          <a:p>
            <a:pPr algn="r" eaLnBrk="1" hangingPunct="1"/>
            <a:r>
              <a:rPr lang="fr-FR" sz="1800" dirty="0" smtClean="0">
                <a:solidFill>
                  <a:srgbClr val="FF0000"/>
                </a:solidFill>
              </a:rPr>
              <a:t>120 kW @ 5 mA</a:t>
            </a:r>
            <a:endParaRPr lang="fr-FR" sz="1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" y="4242287"/>
            <a:ext cx="1879600" cy="188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" name="Text Box 8"/>
          <p:cNvSpPr txBox="1">
            <a:spLocks noChangeArrowheads="1"/>
          </p:cNvSpPr>
          <p:nvPr/>
        </p:nvSpPr>
        <p:spPr bwMode="auto">
          <a:xfrm>
            <a:off x="251520" y="5384800"/>
            <a:ext cx="17192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fr-FR" sz="1800" dirty="0" smtClean="0">
                <a:solidFill>
                  <a:srgbClr val="C00000"/>
                </a:solidFill>
              </a:rPr>
              <a:t>18-38 m s/sol</a:t>
            </a:r>
            <a:endParaRPr lang="fr-FR" sz="1800" dirty="0">
              <a:solidFill>
                <a:srgbClr val="C00000"/>
              </a:solidFill>
            </a:endParaRPr>
          </a:p>
        </p:txBody>
      </p:sp>
      <p:pic>
        <p:nvPicPr>
          <p:cNvPr id="201" name="Picture 2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1629" y="2857498"/>
            <a:ext cx="980811" cy="202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69705" y="2857499"/>
            <a:ext cx="836194" cy="2025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e la dat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44272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dirty="0" smtClean="0"/>
              <a:t>XFEL </a:t>
            </a:r>
            <a:r>
              <a:rPr lang="fr-FR" sz="3200" dirty="0" err="1" smtClean="0"/>
              <a:t>Linac</a:t>
            </a:r>
            <a:r>
              <a:rPr lang="fr-FR" sz="3200" dirty="0" smtClean="0"/>
              <a:t> System Test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905919"/>
            <a:ext cx="9144000" cy="5616575"/>
          </a:xfrm>
        </p:spPr>
        <p:txBody>
          <a:bodyPr/>
          <a:lstStyle/>
          <a:p>
            <a:pPr marL="400050" indent="-342900"/>
            <a:r>
              <a:rPr lang="fr-FR" sz="2400" dirty="0" smtClean="0"/>
              <a:t>XFEL </a:t>
            </a:r>
            <a:r>
              <a:rPr lang="fr-FR" sz="2400" dirty="0" err="1" smtClean="0"/>
              <a:t>Linear</a:t>
            </a:r>
            <a:r>
              <a:rPr lang="fr-FR" sz="2400" dirty="0" smtClean="0"/>
              <a:t> Accelerator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only</a:t>
            </a:r>
            <a:r>
              <a:rPr lang="fr-FR" sz="2400" dirty="0" smtClean="0"/>
              <a:t> a factor 10 </a:t>
            </a:r>
            <a:r>
              <a:rPr lang="fr-FR" sz="2400" dirty="0" err="1" smtClean="0"/>
              <a:t>shorter</a:t>
            </a:r>
            <a:r>
              <a:rPr lang="fr-FR" sz="2400" dirty="0" smtClean="0"/>
              <a:t> </a:t>
            </a:r>
            <a:r>
              <a:rPr lang="fr-FR" sz="2400" dirty="0" err="1" smtClean="0"/>
              <a:t>that</a:t>
            </a:r>
            <a:r>
              <a:rPr lang="fr-FR" sz="2400" dirty="0" smtClean="0"/>
              <a:t> the ILC @ 250 </a:t>
            </a:r>
            <a:r>
              <a:rPr lang="fr-FR" sz="2400" dirty="0" err="1" smtClean="0"/>
              <a:t>GeV</a:t>
            </a:r>
            <a:r>
              <a:rPr lang="fr-FR" sz="2400" dirty="0" smtClean="0"/>
              <a:t> </a:t>
            </a:r>
            <a:r>
              <a:rPr lang="fr-FR" sz="2400" dirty="0" err="1" smtClean="0"/>
              <a:t>c.m</a:t>
            </a:r>
            <a:r>
              <a:rPr lang="fr-FR" sz="2400" dirty="0" smtClean="0"/>
              <a:t>. </a:t>
            </a:r>
            <a:r>
              <a:rPr lang="fr-FR" sz="2400" dirty="0" err="1" smtClean="0"/>
              <a:t>energy</a:t>
            </a:r>
            <a:r>
              <a:rPr lang="fr-FR" sz="2400" dirty="0" smtClean="0"/>
              <a:t>.</a:t>
            </a:r>
          </a:p>
          <a:p>
            <a:pPr marL="400050" indent="-342900"/>
            <a:endParaRPr lang="fr-FR" sz="2400" dirty="0"/>
          </a:p>
          <a:p>
            <a:pPr marL="400050" indent="-342900"/>
            <a:r>
              <a:rPr lang="fr-FR" sz="2400" dirty="0" smtClean="0"/>
              <a:t>The RF </a:t>
            </a:r>
            <a:r>
              <a:rPr lang="fr-FR" sz="2400" dirty="0" err="1" smtClean="0"/>
              <a:t>technology</a:t>
            </a:r>
            <a:r>
              <a:rPr lang="fr-FR" sz="2400" dirty="0" smtClean="0"/>
              <a:t>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90% </a:t>
            </a:r>
            <a:r>
              <a:rPr lang="fr-FR" sz="2400" dirty="0" err="1" smtClean="0"/>
              <a:t>similar</a:t>
            </a:r>
            <a:r>
              <a:rPr lang="fr-FR" sz="2400" dirty="0" smtClean="0"/>
              <a:t>.</a:t>
            </a:r>
          </a:p>
          <a:p>
            <a:pPr marL="400050" indent="-342900"/>
            <a:endParaRPr lang="fr-FR" sz="2400" dirty="0" smtClean="0"/>
          </a:p>
          <a:p>
            <a:pPr marL="400050" indent="-342900"/>
            <a:r>
              <a:rPr lang="fr-FR" sz="2400" dirty="0" smtClean="0"/>
              <a:t>The </a:t>
            </a:r>
            <a:r>
              <a:rPr lang="fr-FR" sz="2400" dirty="0" err="1" smtClean="0"/>
              <a:t>beam</a:t>
            </a:r>
            <a:r>
              <a:rPr lang="fr-FR" sz="2400" dirty="0" smtClean="0"/>
              <a:t> </a:t>
            </a:r>
            <a:r>
              <a:rPr lang="fr-FR" sz="2400" dirty="0" err="1" smtClean="0"/>
              <a:t>operation</a:t>
            </a:r>
            <a:r>
              <a:rPr lang="fr-FR" sz="2400" dirty="0" smtClean="0"/>
              <a:t>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very</a:t>
            </a:r>
            <a:r>
              <a:rPr lang="fr-FR" sz="2400" dirty="0" smtClean="0"/>
              <a:t> </a:t>
            </a:r>
            <a:r>
              <a:rPr lang="fr-FR" sz="2400" dirty="0" err="1" smtClean="0"/>
              <a:t>similar</a:t>
            </a:r>
            <a:r>
              <a:rPr lang="fr-FR" sz="2400" dirty="0" smtClean="0"/>
              <a:t>:</a:t>
            </a:r>
          </a:p>
          <a:p>
            <a:pPr marL="57150" indent="0">
              <a:buNone/>
            </a:pPr>
            <a:r>
              <a:rPr lang="fr-FR" sz="2400" dirty="0"/>
              <a:t>	</a:t>
            </a:r>
            <a:r>
              <a:rPr lang="fr-FR" sz="2400" dirty="0" smtClean="0"/>
              <a:t>~1 ms pulse</a:t>
            </a:r>
          </a:p>
          <a:p>
            <a:pPr marL="57150" indent="0">
              <a:buNone/>
            </a:pPr>
            <a:r>
              <a:rPr lang="fr-FR" sz="2400" dirty="0"/>
              <a:t>	</a:t>
            </a:r>
            <a:r>
              <a:rPr lang="fr-FR" sz="2400" dirty="0" smtClean="0"/>
              <a:t>~ 1 mA pulse </a:t>
            </a:r>
            <a:r>
              <a:rPr lang="fr-FR" sz="2400" dirty="0" err="1" smtClean="0"/>
              <a:t>current</a:t>
            </a:r>
            <a:endParaRPr lang="fr-FR" sz="2400" dirty="0" smtClean="0"/>
          </a:p>
          <a:p>
            <a:pPr marL="57150" indent="0">
              <a:buNone/>
            </a:pPr>
            <a:r>
              <a:rPr lang="fr-FR" sz="2400" dirty="0"/>
              <a:t>	</a:t>
            </a:r>
            <a:r>
              <a:rPr lang="fr-FR" sz="2400" dirty="0" smtClean="0"/>
              <a:t>~ 0.5 % </a:t>
            </a:r>
            <a:r>
              <a:rPr lang="fr-FR" sz="2400" dirty="0" err="1" smtClean="0"/>
              <a:t>duty</a:t>
            </a:r>
            <a:r>
              <a:rPr lang="fr-FR" sz="2400" dirty="0" smtClean="0"/>
              <a:t> cycle</a:t>
            </a:r>
          </a:p>
          <a:p>
            <a:pPr marL="57150" indent="0">
              <a:buNone/>
            </a:pPr>
            <a:endParaRPr lang="fr-FR" sz="2400" dirty="0"/>
          </a:p>
          <a:p>
            <a:pPr marL="57150" indent="0">
              <a:buNone/>
            </a:pPr>
            <a:r>
              <a:rPr lang="fr-FR" sz="2400" b="1" dirty="0" err="1" smtClean="0"/>
              <a:t>When</a:t>
            </a:r>
            <a:r>
              <a:rPr lang="fr-FR" sz="2400" b="1" dirty="0" smtClean="0"/>
              <a:t> XFEL </a:t>
            </a:r>
            <a:r>
              <a:rPr lang="fr-FR" sz="2400" b="1" dirty="0" err="1" smtClean="0"/>
              <a:t>linac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operates</a:t>
            </a:r>
            <a:r>
              <a:rPr lang="fr-FR" sz="2400" b="1" dirty="0" smtClean="0"/>
              <a:t> (2016) </a:t>
            </a:r>
            <a:r>
              <a:rPr lang="fr-FR" sz="2400" b="1" dirty="0" err="1" smtClean="0"/>
              <a:t>it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will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provide</a:t>
            </a:r>
            <a:r>
              <a:rPr lang="fr-FR" sz="2400" b="1" dirty="0" smtClean="0"/>
              <a:t> a large </a:t>
            </a:r>
            <a:r>
              <a:rPr lang="fr-FR" sz="2400" b="1" dirty="0" err="1" smtClean="0"/>
              <a:t>scale</a:t>
            </a:r>
            <a:r>
              <a:rPr lang="fr-FR" sz="2400" b="1" dirty="0" smtClean="0"/>
              <a:t> system-test of the ILC: </a:t>
            </a:r>
            <a:r>
              <a:rPr lang="fr-FR" sz="2400" b="1" dirty="0" err="1" smtClean="0"/>
              <a:t>alternate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technical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choices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will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be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very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difficult</a:t>
            </a:r>
            <a:r>
              <a:rPr lang="fr-FR" sz="2400" b="1" dirty="0" smtClean="0"/>
              <a:t> to </a:t>
            </a:r>
            <a:r>
              <a:rPr lang="fr-FR" sz="2400" b="1" dirty="0" err="1" smtClean="0"/>
              <a:t>justify</a:t>
            </a:r>
            <a:r>
              <a:rPr lang="fr-FR" sz="2400" b="1" dirty="0" smtClean="0"/>
              <a:t> if ILC performance </a:t>
            </a:r>
            <a:r>
              <a:rPr lang="fr-FR" sz="2400" b="1" dirty="0" err="1" smtClean="0"/>
              <a:t>is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achieved</a:t>
            </a:r>
            <a:r>
              <a:rPr lang="fr-FR" sz="2400" b="1" dirty="0" smtClean="0"/>
              <a:t>.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048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XFEL vs. ILC: Industrialisation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0625" y="889349"/>
            <a:ext cx="8843375" cy="5708302"/>
          </a:xfrm>
        </p:spPr>
        <p:txBody>
          <a:bodyPr/>
          <a:lstStyle/>
          <a:p>
            <a:pPr marL="57150" indent="0">
              <a:buNone/>
            </a:pPr>
            <a:r>
              <a:rPr lang="fr-FR" sz="2400" dirty="0" smtClean="0"/>
              <a:t>The 5 </a:t>
            </a:r>
            <a:r>
              <a:rPr lang="fr-FR" sz="2400" dirty="0" err="1" smtClean="0"/>
              <a:t>reasons</a:t>
            </a:r>
            <a:r>
              <a:rPr lang="fr-FR" sz="2400" dirty="0" smtClean="0"/>
              <a:t> </a:t>
            </a:r>
            <a:r>
              <a:rPr lang="fr-FR" sz="2400" dirty="0" err="1" smtClean="0"/>
              <a:t>why</a:t>
            </a:r>
            <a:r>
              <a:rPr lang="fr-FR" sz="2400" dirty="0" smtClean="0"/>
              <a:t> the XFEL Industrialisation </a:t>
            </a:r>
            <a:r>
              <a:rPr lang="fr-FR" sz="2400" dirty="0" err="1" smtClean="0"/>
              <a:t>is</a:t>
            </a:r>
            <a:r>
              <a:rPr lang="fr-FR" sz="2400" dirty="0" smtClean="0"/>
              <a:t> </a:t>
            </a:r>
            <a:r>
              <a:rPr lang="fr-FR" sz="2400" dirty="0" err="1" smtClean="0"/>
              <a:t>beneficial</a:t>
            </a:r>
            <a:r>
              <a:rPr lang="fr-FR" sz="2400" dirty="0" smtClean="0"/>
              <a:t> to the ILC:</a:t>
            </a:r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Building of expertise and infrastructure in EU </a:t>
            </a:r>
            <a:r>
              <a:rPr lang="fr-FR" sz="2400" dirty="0" err="1" smtClean="0"/>
              <a:t>labs</a:t>
            </a:r>
            <a:endParaRPr lang="fr-FR" sz="2400" dirty="0" smtClean="0"/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Building of expertise and infrastructure in </a:t>
            </a:r>
            <a:r>
              <a:rPr lang="fr-FR" sz="2400" dirty="0" err="1" smtClean="0"/>
              <a:t>Industry</a:t>
            </a:r>
            <a:endParaRPr lang="fr-FR" sz="2400" dirty="0" smtClean="0"/>
          </a:p>
          <a:p>
            <a:pPr marL="400050" indent="-342900">
              <a:buFont typeface="+mj-lt"/>
              <a:buAutoNum type="arabicPeriod"/>
            </a:pPr>
            <a:r>
              <a:rPr lang="fr-FR" sz="2400" dirty="0" smtClean="0"/>
              <a:t>Networking EU industries</a:t>
            </a:r>
          </a:p>
          <a:p>
            <a:pPr marL="400050" indent="-342900">
              <a:buFont typeface="+mj-lt"/>
              <a:buAutoNum type="arabicPeriod"/>
            </a:pPr>
            <a:r>
              <a:rPr lang="fr-FR" sz="2400" dirty="0" err="1" smtClean="0"/>
              <a:t>Breaking</a:t>
            </a:r>
            <a:r>
              <a:rPr lang="fr-FR" sz="2400" dirty="0" smtClean="0"/>
              <a:t> </a:t>
            </a:r>
            <a:r>
              <a:rPr lang="fr-FR" sz="2400" dirty="0" err="1" smtClean="0"/>
              <a:t>ground</a:t>
            </a:r>
            <a:r>
              <a:rPr lang="fr-FR" sz="2400" dirty="0" smtClean="0"/>
              <a:t> for key </a:t>
            </a:r>
            <a:r>
              <a:rPr lang="fr-FR" sz="2400" dirty="0" err="1" smtClean="0"/>
              <a:t>technical</a:t>
            </a:r>
            <a:r>
              <a:rPr lang="fr-FR" sz="2400" dirty="0" smtClean="0"/>
              <a:t> aspects, </a:t>
            </a:r>
            <a:r>
              <a:rPr lang="fr-FR" sz="2400" dirty="0" err="1" smtClean="0"/>
              <a:t>e.g</a:t>
            </a:r>
            <a:r>
              <a:rPr lang="fr-FR" sz="2400" dirty="0" smtClean="0"/>
              <a:t>.	</a:t>
            </a:r>
          </a:p>
          <a:p>
            <a:pPr marL="819150" lvl="1" indent="-342900">
              <a:buFont typeface="+mj-lt"/>
              <a:buAutoNum type="arabicPeriod"/>
            </a:pPr>
            <a:r>
              <a:rPr lang="fr-FR" sz="2400" dirty="0" err="1" smtClean="0"/>
              <a:t>brazing</a:t>
            </a:r>
            <a:r>
              <a:rPr lang="fr-FR" sz="2400" dirty="0" smtClean="0"/>
              <a:t> of coupler,</a:t>
            </a:r>
          </a:p>
          <a:p>
            <a:pPr marL="819150" lvl="1" indent="-342900">
              <a:buFont typeface="+mj-lt"/>
              <a:buAutoNum type="arabicPeriod"/>
            </a:pPr>
            <a:r>
              <a:rPr lang="fr-FR" sz="2400" dirty="0"/>
              <a:t>p</a:t>
            </a:r>
            <a:r>
              <a:rPr lang="fr-FR" sz="2400" dirty="0" smtClean="0"/>
              <a:t>ressure </a:t>
            </a:r>
            <a:r>
              <a:rPr lang="fr-FR" sz="2400" dirty="0" err="1"/>
              <a:t>e</a:t>
            </a:r>
            <a:r>
              <a:rPr lang="fr-FR" sz="2400" dirty="0" err="1" smtClean="0"/>
              <a:t>quipment</a:t>
            </a:r>
            <a:r>
              <a:rPr lang="fr-FR" sz="2400" dirty="0" smtClean="0"/>
              <a:t> certification for </a:t>
            </a:r>
            <a:r>
              <a:rPr lang="fr-FR" sz="2400" dirty="0" err="1" smtClean="0"/>
              <a:t>cavities</a:t>
            </a:r>
            <a:r>
              <a:rPr lang="fr-FR" sz="2400" dirty="0" smtClean="0"/>
              <a:t> and </a:t>
            </a:r>
            <a:r>
              <a:rPr lang="fr-FR" sz="2400" dirty="0" err="1" smtClean="0"/>
              <a:t>Helium</a:t>
            </a:r>
            <a:r>
              <a:rPr lang="fr-FR" sz="2400" dirty="0" smtClean="0"/>
              <a:t> tanks, etc…</a:t>
            </a:r>
          </a:p>
          <a:p>
            <a:pPr marL="819150" lvl="1" indent="-342900">
              <a:buFont typeface="+mj-lt"/>
              <a:buAutoNum type="arabicPeriod"/>
            </a:pPr>
            <a:r>
              <a:rPr lang="fr-FR" sz="2400" dirty="0"/>
              <a:t>l</a:t>
            </a:r>
            <a:r>
              <a:rPr lang="fr-FR" sz="2400" dirty="0" smtClean="0"/>
              <a:t>arge </a:t>
            </a:r>
            <a:r>
              <a:rPr lang="fr-FR" sz="2400" dirty="0" err="1" smtClean="0"/>
              <a:t>scale</a:t>
            </a:r>
            <a:r>
              <a:rPr lang="fr-FR" sz="2400" dirty="0" smtClean="0"/>
              <a:t> </a:t>
            </a:r>
            <a:r>
              <a:rPr lang="fr-FR" sz="2400" dirty="0" err="1" smtClean="0"/>
              <a:t>quality</a:t>
            </a:r>
            <a:r>
              <a:rPr lang="fr-FR" sz="2400" dirty="0" smtClean="0"/>
              <a:t> management (</a:t>
            </a:r>
            <a:r>
              <a:rPr lang="fr-FR" sz="2400" dirty="0" err="1" smtClean="0"/>
              <a:t>industrial</a:t>
            </a:r>
            <a:r>
              <a:rPr lang="fr-FR" sz="2400" dirty="0" smtClean="0"/>
              <a:t> </a:t>
            </a:r>
            <a:r>
              <a:rPr lang="fr-FR" sz="2400" dirty="0" err="1" smtClean="0"/>
              <a:t>methods</a:t>
            </a:r>
            <a:r>
              <a:rPr lang="fr-FR" sz="2400" dirty="0" smtClean="0"/>
              <a:t>, EDMS)</a:t>
            </a:r>
          </a:p>
          <a:p>
            <a:pPr marL="400050" indent="-342900">
              <a:buFont typeface="+mj-lt"/>
              <a:buAutoNum type="arabicPeriod"/>
            </a:pPr>
            <a:r>
              <a:rPr lang="fr-FR" sz="2400" dirty="0" err="1" smtClean="0"/>
              <a:t>Reliable</a:t>
            </a:r>
            <a:r>
              <a:rPr lang="fr-FR" sz="2400" dirty="0" smtClean="0"/>
              <a:t> </a:t>
            </a:r>
            <a:r>
              <a:rPr lang="fr-FR" sz="2400" dirty="0" err="1" smtClean="0"/>
              <a:t>costing</a:t>
            </a:r>
            <a:r>
              <a:rPr lang="fr-FR" sz="2400" dirty="0" smtClean="0"/>
              <a:t>, </a:t>
            </a:r>
            <a:r>
              <a:rPr lang="fr-FR" sz="2400" dirty="0" err="1" smtClean="0"/>
              <a:t>including</a:t>
            </a:r>
            <a:r>
              <a:rPr lang="fr-FR" sz="2400" dirty="0" smtClean="0"/>
              <a:t> </a:t>
            </a:r>
            <a:r>
              <a:rPr lang="fr-FR" sz="2400" dirty="0" err="1" smtClean="0"/>
              <a:t>schedule</a:t>
            </a:r>
            <a:r>
              <a:rPr lang="fr-FR" sz="2400" dirty="0" smtClean="0"/>
              <a:t> and </a:t>
            </a:r>
            <a:r>
              <a:rPr lang="fr-FR" sz="2400" dirty="0" err="1" smtClean="0"/>
              <a:t>manpower</a:t>
            </a:r>
            <a:endParaRPr lang="fr-FR" sz="240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9659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Cryomodule </a:t>
            </a:r>
            <a:r>
              <a:rPr lang="fr-FR" dirty="0" err="1" smtClean="0"/>
              <a:t>Assembly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CEA-Saclay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" y="889349"/>
            <a:ext cx="9144000" cy="5708302"/>
          </a:xfrm>
        </p:spPr>
        <p:txBody>
          <a:bodyPr/>
          <a:lstStyle/>
          <a:p>
            <a:pPr marL="57150" indent="0" algn="ctr">
              <a:buNone/>
            </a:pPr>
            <a:endParaRPr lang="en-GB" sz="2400" b="1" dirty="0" smtClean="0">
              <a:solidFill>
                <a:srgbClr val="0070C0"/>
              </a:solidFill>
            </a:endParaRPr>
          </a:p>
          <a:p>
            <a:pPr marL="57150" indent="0" algn="ctr">
              <a:buNone/>
            </a:pPr>
            <a:endParaRPr lang="en-GB" sz="2400" b="1" dirty="0">
              <a:solidFill>
                <a:srgbClr val="0070C0"/>
              </a:solidFill>
            </a:endParaRPr>
          </a:p>
          <a:p>
            <a:pPr marL="57150" indent="0" algn="ctr">
              <a:buNone/>
            </a:pPr>
            <a:r>
              <a:rPr lang="en-GB" sz="2400" b="1" dirty="0" smtClean="0">
                <a:solidFill>
                  <a:srgbClr val="0070C0"/>
                </a:solidFill>
              </a:rPr>
              <a:t>Commitment of CEA to the E-XFEL Accelerator Consortium:</a:t>
            </a:r>
            <a:endParaRPr lang="en-GB" sz="2400" b="1" dirty="0">
              <a:solidFill>
                <a:srgbClr val="0070C0"/>
              </a:solidFill>
            </a:endParaRPr>
          </a:p>
          <a:p>
            <a:pPr marL="57150" indent="0" algn="ctr">
              <a:buNone/>
            </a:pPr>
            <a:r>
              <a:rPr lang="en-GB" sz="2400" dirty="0">
                <a:solidFill>
                  <a:srgbClr val="0070C0"/>
                </a:solidFill>
              </a:rPr>
              <a:t/>
            </a:r>
            <a:br>
              <a:rPr lang="en-GB" sz="2400" dirty="0">
                <a:solidFill>
                  <a:srgbClr val="0070C0"/>
                </a:solidFill>
              </a:rPr>
            </a:br>
            <a:r>
              <a:rPr lang="en-GB" sz="2400" dirty="0">
                <a:solidFill>
                  <a:srgbClr val="0070C0"/>
                </a:solidFill>
              </a:rPr>
              <a:t>assembly of 103 accelerator </a:t>
            </a:r>
            <a:r>
              <a:rPr lang="en-GB" sz="2400" dirty="0" smtClean="0">
                <a:solidFill>
                  <a:srgbClr val="0070C0"/>
                </a:solidFill>
              </a:rPr>
              <a:t>modules</a:t>
            </a:r>
          </a:p>
          <a:p>
            <a:pPr marL="57150" indent="0" algn="ctr">
              <a:buNone/>
            </a:pPr>
            <a:r>
              <a:rPr lang="en-GB" sz="2400" dirty="0">
                <a:solidFill>
                  <a:srgbClr val="0070C0"/>
                </a:solidFill>
              </a:rPr>
              <a:t/>
            </a:r>
            <a:br>
              <a:rPr lang="en-GB" sz="2400" dirty="0">
                <a:solidFill>
                  <a:srgbClr val="0070C0"/>
                </a:solidFill>
              </a:rPr>
            </a:br>
            <a:r>
              <a:rPr lang="en-GB" sz="2400" dirty="0">
                <a:solidFill>
                  <a:srgbClr val="0070C0"/>
                </a:solidFill>
              </a:rPr>
              <a:t> with </a:t>
            </a:r>
            <a:r>
              <a:rPr lang="en-GB" sz="2400" b="1" dirty="0">
                <a:solidFill>
                  <a:srgbClr val="0070C0"/>
                </a:solidFill>
              </a:rPr>
              <a:t>1 per week throughput </a:t>
            </a:r>
            <a:r>
              <a:rPr lang="en-GB" sz="2400" dirty="0" smtClean="0">
                <a:solidFill>
                  <a:srgbClr val="0070C0"/>
                </a:solidFill>
              </a:rPr>
              <a:t>!</a:t>
            </a:r>
          </a:p>
          <a:p>
            <a:pPr marL="57150" indent="0" algn="ctr">
              <a:buNone/>
            </a:pPr>
            <a:r>
              <a:rPr lang="en-GB" sz="2400" dirty="0">
                <a:solidFill>
                  <a:srgbClr val="0070C0"/>
                </a:solidFill>
              </a:rPr>
              <a:t/>
            </a:r>
            <a:br>
              <a:rPr lang="en-GB" sz="2400" dirty="0">
                <a:solidFill>
                  <a:srgbClr val="0070C0"/>
                </a:solidFill>
              </a:rPr>
            </a:br>
            <a:r>
              <a:rPr lang="en-GB" sz="2400" dirty="0">
                <a:solidFill>
                  <a:srgbClr val="002060"/>
                </a:solidFill>
              </a:rPr>
              <a:t>operated by an </a:t>
            </a:r>
            <a:r>
              <a:rPr lang="en-GB" sz="2400" b="1" dirty="0">
                <a:solidFill>
                  <a:srgbClr val="002060"/>
                </a:solidFill>
              </a:rPr>
              <a:t>industrial </a:t>
            </a:r>
            <a:r>
              <a:rPr lang="en-GB" sz="2400" b="1" dirty="0" smtClean="0">
                <a:solidFill>
                  <a:srgbClr val="002060"/>
                </a:solidFill>
              </a:rPr>
              <a:t>contractor</a:t>
            </a:r>
          </a:p>
          <a:p>
            <a:pPr marL="57150" indent="0" algn="ctr">
              <a:buNone/>
            </a:pPr>
            <a:r>
              <a:rPr lang="en-GB" sz="2400" dirty="0">
                <a:solidFill>
                  <a:srgbClr val="002060"/>
                </a:solidFill>
              </a:rPr>
              <a:t/>
            </a:r>
            <a:br>
              <a:rPr lang="en-GB" sz="2400" dirty="0">
                <a:solidFill>
                  <a:srgbClr val="002060"/>
                </a:solidFill>
              </a:rPr>
            </a:br>
            <a:r>
              <a:rPr lang="en-GB" sz="2400" dirty="0">
                <a:solidFill>
                  <a:srgbClr val="002060"/>
                </a:solidFill>
              </a:rPr>
              <a:t>on the</a:t>
            </a:r>
            <a:r>
              <a:rPr lang="en-GB" sz="2400" dirty="0">
                <a:solidFill>
                  <a:srgbClr val="FFC000"/>
                </a:solidFill>
              </a:rPr>
              <a:t> </a:t>
            </a:r>
            <a:r>
              <a:rPr lang="en-GB" sz="2400" dirty="0">
                <a:solidFill>
                  <a:srgbClr val="DA8700"/>
                </a:solidFill>
              </a:rPr>
              <a:t>Saclay</a:t>
            </a:r>
            <a:r>
              <a:rPr lang="en-GB" sz="2400" dirty="0">
                <a:solidFill>
                  <a:srgbClr val="FFC000"/>
                </a:solidFill>
              </a:rPr>
              <a:t> </a:t>
            </a:r>
            <a:r>
              <a:rPr lang="en-GB" sz="2400" dirty="0">
                <a:solidFill>
                  <a:srgbClr val="002060"/>
                </a:solidFill>
              </a:rPr>
              <a:t>site and </a:t>
            </a:r>
            <a:r>
              <a:rPr lang="en-GB" sz="2400" dirty="0" smtClean="0">
                <a:solidFill>
                  <a:srgbClr val="002060"/>
                </a:solidFill>
              </a:rPr>
              <a:t>with </a:t>
            </a:r>
            <a:r>
              <a:rPr lang="en-GB" sz="2400" dirty="0" smtClean="0">
                <a:solidFill>
                  <a:srgbClr val="DA8700"/>
                </a:solidFill>
              </a:rPr>
              <a:t>CEA</a:t>
            </a:r>
            <a:r>
              <a:rPr lang="en-GB" sz="2400" dirty="0" smtClean="0">
                <a:solidFill>
                  <a:srgbClr val="002060"/>
                </a:solidFill>
              </a:rPr>
              <a:t> </a:t>
            </a:r>
            <a:r>
              <a:rPr lang="en-GB" sz="2400" dirty="0">
                <a:solidFill>
                  <a:srgbClr val="002060"/>
                </a:solidFill>
              </a:rPr>
              <a:t>infrastructures</a:t>
            </a:r>
            <a:endParaRPr lang="fr-FR" sz="240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O. Napoly, Journées ILC, Saclay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28 Novembre 2013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E74CF-5E24-49D5-B29B-627F90962C62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9004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2400" b="1" kern="1200" dirty="0" err="1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Industrial</a:t>
            </a:r>
            <a:r>
              <a:rPr lang="fr-FR" sz="2400" b="1" kern="1200" dirty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 </a:t>
            </a:r>
            <a:r>
              <a:rPr lang="fr-FR" sz="2400" b="1" kern="1200" dirty="0" err="1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Contract</a:t>
            </a:r>
            <a: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 Phases and</a:t>
            </a:r>
            <a:b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</a:br>
            <a:r>
              <a:rPr lang="fr-FR" sz="2400" b="1" kern="1200" dirty="0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ALSYOM </a:t>
            </a:r>
            <a:r>
              <a:rPr lang="fr-FR" sz="2400" b="1" kern="1200" dirty="0" err="1" smtClean="0">
                <a:solidFill>
                  <a:srgbClr val="DA8700"/>
                </a:solidFill>
                <a:latin typeface="Arial" charset="0"/>
                <a:ea typeface="+mn-ea"/>
                <a:cs typeface="Arial" charset="0"/>
              </a:rPr>
              <a:t>Staffing</a:t>
            </a:r>
            <a:endParaRPr lang="fr-FR" sz="2400" b="1" kern="1200" dirty="0">
              <a:solidFill>
                <a:srgbClr val="DA8700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28 Novembre 2013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O. Napoly, Journées ILC, Saclay</a:t>
            </a:r>
            <a:endParaRPr lang="fr-FR" dirty="0" smtClean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A1164-DE38-4982-9BFC-002CCAC76DE7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847" y="869223"/>
            <a:ext cx="8410903" cy="54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13944" y="5226268"/>
            <a:ext cx="153979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Start of observation </a:t>
            </a:r>
            <a:r>
              <a:rPr lang="fr-FR" dirty="0">
                <a:solidFill>
                  <a:srgbClr val="FF0000"/>
                </a:solidFill>
              </a:rPr>
              <a:t>p</a:t>
            </a:r>
            <a:r>
              <a:rPr lang="fr-FR" dirty="0" smtClean="0">
                <a:solidFill>
                  <a:srgbClr val="FF0000"/>
                </a:solidFill>
              </a:rPr>
              <a:t>hase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4204135" y="3618731"/>
            <a:ext cx="134006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Start of training </a:t>
            </a:r>
            <a:r>
              <a:rPr lang="fr-FR" dirty="0">
                <a:solidFill>
                  <a:srgbClr val="FF0000"/>
                </a:solidFill>
              </a:rPr>
              <a:t>p</a:t>
            </a:r>
            <a:r>
              <a:rPr lang="fr-FR" dirty="0" smtClean="0">
                <a:solidFill>
                  <a:srgbClr val="FF0000"/>
                </a:solidFill>
              </a:rPr>
              <a:t>hase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6940056" y="3030150"/>
            <a:ext cx="150739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FF0000"/>
                </a:solidFill>
              </a:rPr>
              <a:t>Start of production phase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 bwMode="auto">
          <a:xfrm flipV="1">
            <a:off x="1602888" y="5163207"/>
            <a:ext cx="3426312" cy="188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  <a:effectLst/>
        </p:spPr>
      </p:cxnSp>
      <p:sp>
        <p:nvSpPr>
          <p:cNvPr id="25" name="ZoneTexte 24"/>
          <p:cNvSpPr txBox="1"/>
          <p:nvPr/>
        </p:nvSpPr>
        <p:spPr>
          <a:xfrm>
            <a:off x="3040167" y="4955637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XM-3</a:t>
            </a:r>
            <a:endParaRPr lang="fr-FR" dirty="0"/>
          </a:p>
        </p:txBody>
      </p:sp>
      <p:cxnSp>
        <p:nvCxnSpPr>
          <p:cNvPr id="28" name="Connecteur droit 27"/>
          <p:cNvCxnSpPr/>
          <p:nvPr/>
        </p:nvCxnSpPr>
        <p:spPr bwMode="auto">
          <a:xfrm>
            <a:off x="4686298" y="4922235"/>
            <a:ext cx="195945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  <a:effectLst/>
        </p:spPr>
      </p:cxnSp>
      <p:sp>
        <p:nvSpPr>
          <p:cNvPr id="29" name="ZoneTexte 28"/>
          <p:cNvSpPr txBox="1"/>
          <p:nvPr/>
        </p:nvSpPr>
        <p:spPr>
          <a:xfrm>
            <a:off x="5213130" y="4707189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XM-2</a:t>
            </a:r>
            <a:endParaRPr lang="fr-FR" dirty="0"/>
          </a:p>
        </p:txBody>
      </p:sp>
      <p:cxnSp>
        <p:nvCxnSpPr>
          <p:cNvPr id="30" name="Connecteur droit 29"/>
          <p:cNvCxnSpPr/>
          <p:nvPr/>
        </p:nvCxnSpPr>
        <p:spPr bwMode="auto">
          <a:xfrm>
            <a:off x="6051300" y="4638472"/>
            <a:ext cx="2083707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diamond" w="med" len="med"/>
            <a:tailEnd type="arrow" w="med" len="med"/>
          </a:ln>
          <a:effectLst/>
        </p:spPr>
      </p:cxnSp>
      <p:sp>
        <p:nvSpPr>
          <p:cNvPr id="31" name="ZoneTexte 30"/>
          <p:cNvSpPr txBox="1"/>
          <p:nvPr/>
        </p:nvSpPr>
        <p:spPr>
          <a:xfrm>
            <a:off x="6886893" y="4415566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XM-1</a:t>
            </a:r>
            <a:endParaRPr lang="fr-FR" dirty="0"/>
          </a:p>
        </p:txBody>
      </p:sp>
      <p:cxnSp>
        <p:nvCxnSpPr>
          <p:cNvPr id="32" name="Connecteur droit 31"/>
          <p:cNvCxnSpPr/>
          <p:nvPr/>
        </p:nvCxnSpPr>
        <p:spPr bwMode="auto">
          <a:xfrm>
            <a:off x="7162770" y="4099369"/>
            <a:ext cx="972237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diamond" w="med" len="med"/>
            <a:tailEnd type="arrow" w="med" len="med"/>
          </a:ln>
          <a:effectLst/>
        </p:spPr>
      </p:cxnSp>
      <p:sp>
        <p:nvSpPr>
          <p:cNvPr id="33" name="ZoneTexte 32"/>
          <p:cNvSpPr txBox="1"/>
          <p:nvPr/>
        </p:nvSpPr>
        <p:spPr>
          <a:xfrm>
            <a:off x="7432830" y="3881850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XM1</a:t>
            </a:r>
            <a:endParaRPr lang="fr-FR" dirty="0"/>
          </a:p>
        </p:txBody>
      </p:sp>
      <p:cxnSp>
        <p:nvCxnSpPr>
          <p:cNvPr id="34" name="Connecteur droit 33"/>
          <p:cNvCxnSpPr/>
          <p:nvPr/>
        </p:nvCxnSpPr>
        <p:spPr bwMode="auto">
          <a:xfrm>
            <a:off x="7587837" y="3698895"/>
            <a:ext cx="54717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diamond" w="med" len="med"/>
            <a:tailEnd type="arrow" w="med" len="med"/>
          </a:ln>
          <a:effectLst/>
        </p:spPr>
      </p:cxnSp>
      <p:sp>
        <p:nvSpPr>
          <p:cNvPr id="35" name="ZoneTexte 34"/>
          <p:cNvSpPr txBox="1"/>
          <p:nvPr/>
        </p:nvSpPr>
        <p:spPr>
          <a:xfrm>
            <a:off x="7587837" y="3472348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XM2</a:t>
            </a:r>
            <a:endParaRPr lang="fr-FR" dirty="0"/>
          </a:p>
        </p:txBody>
      </p:sp>
      <p:sp>
        <p:nvSpPr>
          <p:cNvPr id="38" name="ZoneTexte 37"/>
          <p:cNvSpPr txBox="1"/>
          <p:nvPr/>
        </p:nvSpPr>
        <p:spPr>
          <a:xfrm>
            <a:off x="3673366" y="921593"/>
            <a:ext cx="197327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/>
              <a:t>Staff Evolution</a:t>
            </a:r>
            <a:endParaRPr lang="fr-FR" sz="1600" dirty="0"/>
          </a:p>
        </p:txBody>
      </p:sp>
      <p:sp>
        <p:nvSpPr>
          <p:cNvPr id="39" name="ZoneTexte 38"/>
          <p:cNvSpPr txBox="1"/>
          <p:nvPr/>
        </p:nvSpPr>
        <p:spPr>
          <a:xfrm>
            <a:off x="3901998" y="6018018"/>
            <a:ext cx="197327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Project </a:t>
            </a:r>
            <a:r>
              <a:rPr lang="fr-FR" sz="1400" dirty="0" err="1" smtClean="0"/>
              <a:t>Weeks</a:t>
            </a:r>
            <a:endParaRPr lang="fr-FR" sz="1400" dirty="0"/>
          </a:p>
        </p:txBody>
      </p:sp>
      <p:cxnSp>
        <p:nvCxnSpPr>
          <p:cNvPr id="36" name="Connecteur droit avec flèche 35"/>
          <p:cNvCxnSpPr/>
          <p:nvPr/>
        </p:nvCxnSpPr>
        <p:spPr bwMode="auto">
          <a:xfrm>
            <a:off x="1229710" y="6010135"/>
            <a:ext cx="197857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ZoneTexte 41"/>
          <p:cNvSpPr txBox="1"/>
          <p:nvPr/>
        </p:nvSpPr>
        <p:spPr>
          <a:xfrm>
            <a:off x="1713254" y="6019263"/>
            <a:ext cx="104048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2012</a:t>
            </a:r>
            <a:endParaRPr lang="fr-FR" dirty="0">
              <a:solidFill>
                <a:srgbClr val="0070C0"/>
              </a:solidFill>
            </a:endParaRPr>
          </a:p>
        </p:txBody>
      </p:sp>
      <p:cxnSp>
        <p:nvCxnSpPr>
          <p:cNvPr id="43" name="Connecteur droit avec flèche 42"/>
          <p:cNvCxnSpPr/>
          <p:nvPr/>
        </p:nvCxnSpPr>
        <p:spPr bwMode="auto">
          <a:xfrm>
            <a:off x="3214848" y="6008353"/>
            <a:ext cx="483344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70C0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44" name="ZoneTexte 43"/>
          <p:cNvSpPr txBox="1"/>
          <p:nvPr/>
        </p:nvSpPr>
        <p:spPr>
          <a:xfrm>
            <a:off x="5565847" y="6012408"/>
            <a:ext cx="104048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>
                <a:solidFill>
                  <a:srgbClr val="0070C0"/>
                </a:solidFill>
              </a:rPr>
              <a:t>2013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3121119" y="5640686"/>
            <a:ext cx="372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w1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4152096" y="564068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w11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5228678" y="5638774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w21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6295627" y="563406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w31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7362455" y="5644572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w41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8447450" y="5634635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>
              <a:defRPr sz="1100">
                <a:solidFill>
                  <a:srgbClr val="0070C0"/>
                </a:solidFill>
              </a:defRPr>
            </a:lvl1pPr>
          </a:lstStyle>
          <a:p>
            <a:r>
              <a:rPr lang="fr-FR" dirty="0"/>
              <a:t>w51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1353244" y="5650543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w38</a:t>
            </a:r>
            <a:endParaRPr lang="fr-FR" sz="1100" dirty="0">
              <a:solidFill>
                <a:srgbClr val="0070C0"/>
              </a:solidFill>
            </a:endParaRPr>
          </a:p>
        </p:txBody>
      </p:sp>
      <p:sp>
        <p:nvSpPr>
          <p:cNvPr id="62" name="ZoneTexte 61"/>
          <p:cNvSpPr txBox="1"/>
          <p:nvPr/>
        </p:nvSpPr>
        <p:spPr>
          <a:xfrm>
            <a:off x="4803818" y="5165090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24/04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4380759" y="4907574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02/04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4" name="ZoneTexte 63"/>
          <p:cNvSpPr txBox="1"/>
          <p:nvPr/>
        </p:nvSpPr>
        <p:spPr>
          <a:xfrm>
            <a:off x="1213944" y="5143120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17/09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7" name="ZoneTexte 66"/>
          <p:cNvSpPr txBox="1"/>
          <p:nvPr/>
        </p:nvSpPr>
        <p:spPr>
          <a:xfrm>
            <a:off x="6402729" y="4904763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07/08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5782637" y="463170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01/07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83" name="ZoneTexte 82"/>
          <p:cNvSpPr txBox="1"/>
          <p:nvPr/>
        </p:nvSpPr>
        <p:spPr>
          <a:xfrm>
            <a:off x="6874447" y="409413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04/09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7271220" y="3671073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smtClean="0">
                <a:solidFill>
                  <a:srgbClr val="0070C0"/>
                </a:solidFill>
              </a:rPr>
              <a:t>23/09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14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ea">
  <a:themeElements>
    <a:clrScheme name="ce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e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26977</TotalTime>
  <Words>1611</Words>
  <Application>Microsoft Macintosh PowerPoint</Application>
  <PresentationFormat>Présentation à l'écran (4:3)</PresentationFormat>
  <Paragraphs>350</Paragraphs>
  <Slides>30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cea</vt:lpstr>
      <vt:lpstr>XFEL Module Assembly</vt:lpstr>
      <vt:lpstr>XFEL vs. ILC</vt:lpstr>
      <vt:lpstr>XFEL vs. ILC: XFEL Linac System Test</vt:lpstr>
      <vt:lpstr>XFEL accelerator is a factor 10 smaller than ILC @ 250GeV c.m. energy</vt:lpstr>
      <vt:lpstr>LINAC technology will be 90% identical</vt:lpstr>
      <vt:lpstr>XFEL Linac System Test</vt:lpstr>
      <vt:lpstr>XFEL vs. ILC: Industrialisation</vt:lpstr>
      <vt:lpstr>Cryomodule Assembly at CEA-Saclay</vt:lpstr>
      <vt:lpstr>Industrial Contract Phases and ALSYOM Staffing</vt:lpstr>
      <vt:lpstr>XFEL vs. ILC:  ILC Module Demonstration</vt:lpstr>
      <vt:lpstr>XM-3 RF Test Results</vt:lpstr>
      <vt:lpstr>XM-3 : ILC Cryomodule</vt:lpstr>
      <vt:lpstr>Infrastructures for ‘EU Hub’ for ILC cryomodule production</vt:lpstr>
      <vt:lpstr>Overview of the Assembly Buildings</vt:lpstr>
      <vt:lpstr>Village XFEL: 7 stations de travail</vt:lpstr>
      <vt:lpstr>Organisation of Work Stations</vt:lpstr>
      <vt:lpstr>Clean Room Layout</vt:lpstr>
      <vt:lpstr>Assembly prototyping at Saclay</vt:lpstr>
      <vt:lpstr>Assembly prototyping at Saclay</vt:lpstr>
      <vt:lpstr>Assembly prototyping at Saclay</vt:lpstr>
      <vt:lpstr>Assembly prototyping at Saclay</vt:lpstr>
      <vt:lpstr>Cryomodule Transfer</vt:lpstr>
      <vt:lpstr>Assembly prototyping at Saclay</vt:lpstr>
      <vt:lpstr>Assembly prototyping at Saclay</vt:lpstr>
      <vt:lpstr>Assembly prototyping at Saclay</vt:lpstr>
      <vt:lpstr>EU Hub’ for ILC cryomodule production</vt:lpstr>
      <vt:lpstr>Assembly Industrialization (reserve)</vt:lpstr>
      <vt:lpstr>Challenge : Tooling vs. Indial Contract</vt:lpstr>
      <vt:lpstr>Input Data Readiness for Industry Transfer</vt:lpstr>
      <vt:lpstr>Selection of Industrial Contractor</vt:lpstr>
    </vt:vector>
  </TitlesOfParts>
  <Company>cea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Olivier Napoly</dc:creator>
  <cp:lastModifiedBy>Geneviève Gilbert</cp:lastModifiedBy>
  <cp:revision>320</cp:revision>
  <cp:lastPrinted>2002-05-28T12:54:19Z</cp:lastPrinted>
  <dcterms:created xsi:type="dcterms:W3CDTF">2003-09-15T10:46:19Z</dcterms:created>
  <dcterms:modified xsi:type="dcterms:W3CDTF">2014-05-23T09:08:23Z</dcterms:modified>
</cp:coreProperties>
</file>