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7" r:id="rId2"/>
    <p:sldId id="272" r:id="rId3"/>
    <p:sldId id="288" r:id="rId4"/>
    <p:sldId id="287" r:id="rId5"/>
    <p:sldId id="293" r:id="rId6"/>
    <p:sldId id="271" r:id="rId7"/>
    <p:sldId id="289" r:id="rId8"/>
    <p:sldId id="259" r:id="rId9"/>
    <p:sldId id="262" r:id="rId10"/>
    <p:sldId id="269" r:id="rId11"/>
    <p:sldId id="291" r:id="rId12"/>
    <p:sldId id="292" r:id="rId13"/>
    <p:sldId id="290" r:id="rId1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74" autoAdjust="0"/>
  </p:normalViewPr>
  <p:slideViewPr>
    <p:cSldViewPr showGuides="1">
      <p:cViewPr>
        <p:scale>
          <a:sx n="90" d="100"/>
          <a:sy n="90" d="100"/>
        </p:scale>
        <p:origin x="-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8F08E-6594-450A-B40B-2B6F3CB9A850}" type="datetimeFigureOut">
              <a:rPr lang="fr-FR" smtClean="0"/>
              <a:t>18/05/2014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48CAB-55E2-4065-90ED-45540E8755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4886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1155700" y="587375"/>
            <a:ext cx="3908425" cy="2930525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A6B4-1D6A-41EF-AEEB-C66624401A4C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4932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DDB2-3EC4-4607-AB57-C6651A48DE8F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055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3851E-083A-450E-B0C0-9FB796D12898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78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0615A-5292-4EFC-82F2-1B3BD83D189E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290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EC6DA-7625-4D49-8D25-7DC4E6C82AC2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8446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D9076-3EDA-4F38-A2A8-FF5EB1053E70}" type="datetime1">
              <a:rPr lang="fr-FR" smtClean="0"/>
              <a:t>18/05/2014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3541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54CF-3E11-4FF4-84AC-E1902A274677}" type="datetime1">
              <a:rPr lang="fr-FR" smtClean="0"/>
              <a:t>18/05/2014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1999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17BEB-993A-4BC1-ADD8-1EB3891C376A}" type="datetime1">
              <a:rPr lang="fr-FR" smtClean="0"/>
              <a:t>18/05/2014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542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698B-2A79-4F46-AB18-AD486D5828F7}" type="datetime1">
              <a:rPr lang="fr-FR" smtClean="0"/>
              <a:t>18/05/2014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492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3E856-57E1-4084-8E30-C90BB2C426AE}" type="datetime1">
              <a:rPr lang="fr-FR" smtClean="0"/>
              <a:t>18/05/2014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6179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E42FB-037A-4AF4-A123-D4E61D773F71}" type="datetime1">
              <a:rPr lang="fr-FR" smtClean="0"/>
              <a:t>18/05/2014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968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07B83-EEBB-4B92-84DF-3E75ACE0EE8A}" type="datetime1">
              <a:rPr lang="fr-FR" smtClean="0"/>
              <a:t>18/05/2014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15CC4-C20D-43CD-8631-6DEE2EEA8E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0598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11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wmf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918648" cy="374441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Laser-electron beam interactions 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group activities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568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79512" y="116632"/>
            <a:ext cx="2046009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b="1" dirty="0" smtClean="0"/>
              <a:t>X-ray line for </a:t>
            </a:r>
            <a:br>
              <a:rPr lang="fr-FR" sz="2000" b="1" dirty="0" smtClean="0"/>
            </a:br>
            <a:r>
              <a:rPr lang="fr-FR" sz="2000" b="1" dirty="0" err="1" smtClean="0"/>
              <a:t>performing</a:t>
            </a:r>
            <a:r>
              <a:rPr lang="fr-FR" sz="2000" b="1" dirty="0" smtClean="0"/>
              <a:t> X-ray </a:t>
            </a:r>
            <a:br>
              <a:rPr lang="fr-FR" sz="2000" b="1" dirty="0" smtClean="0"/>
            </a:br>
            <a:r>
              <a:rPr lang="fr-FR" sz="2000" b="1" dirty="0" err="1" smtClean="0"/>
              <a:t>experiments</a:t>
            </a:r>
            <a:endParaRPr lang="fr-FR" sz="20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11" y="-18798"/>
            <a:ext cx="6755001" cy="438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894" y="4472744"/>
            <a:ext cx="3805610" cy="2273034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Connecteur droit avec flèche 6"/>
          <p:cNvCxnSpPr/>
          <p:nvPr/>
        </p:nvCxnSpPr>
        <p:spPr>
          <a:xfrm>
            <a:off x="5007567" y="3403645"/>
            <a:ext cx="572545" cy="96145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10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07504" y="4725144"/>
            <a:ext cx="4572000" cy="193899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b="1" dirty="0" smtClean="0"/>
              <a:t>Fully funded, under </a:t>
            </a:r>
            <a:r>
              <a:rPr lang="en-US" sz="2000" b="1" dirty="0"/>
              <a:t>construction since 2012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b="1" dirty="0"/>
              <a:t>Commissioning expected beginning</a:t>
            </a:r>
            <a:br>
              <a:rPr lang="en-US" sz="2000" b="1" dirty="0"/>
            </a:br>
            <a:r>
              <a:rPr lang="en-US" sz="2000" b="1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55542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ELI-NP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mbol" panose="05050102010706020507" pitchFamily="18" charset="2"/>
              </a:rPr>
              <a:t>g</a:t>
            </a:r>
            <a:r>
              <a:rPr lang="fr-FR" sz="3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ray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beam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European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answer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to a EC tender)</a:t>
            </a:r>
            <a:endParaRPr lang="fr-F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t="13120" b="14154"/>
          <a:stretch>
            <a:fillRect/>
          </a:stretch>
        </p:blipFill>
        <p:spPr bwMode="auto">
          <a:xfrm>
            <a:off x="-113995" y="2924944"/>
            <a:ext cx="9631401" cy="3025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1691680" y="2492896"/>
            <a:ext cx="5708614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S&amp;C band 700MeV e</a:t>
            </a:r>
            <a:r>
              <a:rPr lang="fr-FR" baseline="30000" dirty="0" smtClean="0"/>
              <a:t>-</a:t>
            </a:r>
            <a:r>
              <a:rPr lang="fr-FR" dirty="0" smtClean="0"/>
              <a:t> LINAC </a:t>
            </a:r>
            <a:r>
              <a:rPr lang="fr-FR" dirty="0" err="1" smtClean="0"/>
              <a:t>with</a:t>
            </a:r>
            <a:r>
              <a:rPr lang="fr-FR" dirty="0" smtClean="0"/>
              <a:t> 2 Compton </a:t>
            </a:r>
            <a:r>
              <a:rPr lang="fr-FR" dirty="0" err="1" smtClean="0"/>
              <a:t>IPs</a:t>
            </a:r>
            <a:r>
              <a:rPr lang="fr-FR" dirty="0" err="1" smtClean="0">
                <a:sym typeface="Wingdings" panose="05000000000000000000" pitchFamily="2" charset="2"/>
              </a:rPr>
              <a:t>Bucarest</a:t>
            </a:r>
            <a:endParaRPr lang="fr-FR" dirty="0" smtClean="0">
              <a:sym typeface="Wingdings" panose="05000000000000000000" pitchFamily="2" charset="2"/>
            </a:endParaRPr>
          </a:p>
          <a:p>
            <a:pPr algn="ctr"/>
            <a:r>
              <a:rPr lang="fr-FR" dirty="0" smtClean="0">
                <a:sym typeface="Wingdings" panose="05000000000000000000" pitchFamily="2" charset="2"/>
              </a:rPr>
              <a:t>(</a:t>
            </a:r>
            <a:r>
              <a:rPr lang="fr-FR" dirty="0" err="1" smtClean="0">
                <a:sym typeface="Wingdings" panose="05000000000000000000" pitchFamily="2" charset="2"/>
              </a:rPr>
              <a:t>Nuclear</a:t>
            </a:r>
            <a:r>
              <a:rPr lang="fr-FR" dirty="0" smtClean="0">
                <a:sym typeface="Wingdings" panose="05000000000000000000" pitchFamily="2" charset="2"/>
              </a:rPr>
              <a:t> applications)</a:t>
            </a:r>
            <a:endParaRPr lang="fr-FR" dirty="0"/>
          </a:p>
        </p:txBody>
      </p:sp>
      <p:grpSp>
        <p:nvGrpSpPr>
          <p:cNvPr id="6" name="Groupe 5"/>
          <p:cNvGrpSpPr>
            <a:grpSpLocks noChangeAspect="1"/>
          </p:cNvGrpSpPr>
          <p:nvPr/>
        </p:nvGrpSpPr>
        <p:grpSpPr>
          <a:xfrm>
            <a:off x="1619672" y="1268760"/>
            <a:ext cx="5920445" cy="1202033"/>
            <a:chOff x="12123333" y="41475025"/>
            <a:chExt cx="6172200" cy="1333500"/>
          </a:xfrm>
        </p:grpSpPr>
        <p:pic>
          <p:nvPicPr>
            <p:cNvPr id="7" name="Image 6" descr="logo-E-Gammas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23333" y="41475025"/>
              <a:ext cx="6172200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Image 7" descr="lal_logo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34077" y="42186227"/>
              <a:ext cx="541146" cy="360000"/>
            </a:xfrm>
            <a:prstGeom prst="rect">
              <a:avLst/>
            </a:prstGeom>
            <a:noFill/>
          </p:spPr>
        </p:pic>
      </p:grpSp>
      <p:sp>
        <p:nvSpPr>
          <p:cNvPr id="11" name="ZoneTexte 10"/>
          <p:cNvSpPr txBox="1"/>
          <p:nvPr/>
        </p:nvSpPr>
        <p:spPr>
          <a:xfrm>
            <a:off x="2038954" y="5694347"/>
            <a:ext cx="5074338" cy="83099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400" b="1" dirty="0" smtClean="0"/>
              <a:t>High flux, </a:t>
            </a:r>
            <a:r>
              <a:rPr lang="fr-FR" sz="2400" b="1" dirty="0" err="1" smtClean="0"/>
              <a:t>small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bandwidth</a:t>
            </a:r>
            <a:r>
              <a:rPr lang="fr-FR" sz="2400" b="1" dirty="0" smtClean="0"/>
              <a:t> </a:t>
            </a:r>
            <a:r>
              <a:rPr lang="fr-FR" sz="2400" b="1" dirty="0" err="1" smtClean="0">
                <a:latin typeface="Symbol" panose="05050102010706020507" pitchFamily="18" charset="2"/>
              </a:rPr>
              <a:t>g</a:t>
            </a:r>
            <a:r>
              <a:rPr lang="fr-FR" sz="2400" b="1" dirty="0" err="1" smtClean="0"/>
              <a:t>-ray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beam</a:t>
            </a:r>
            <a:endParaRPr lang="fr-FR" sz="2400" b="1" dirty="0" smtClean="0"/>
          </a:p>
          <a:p>
            <a:pPr algn="ctr"/>
            <a:r>
              <a:rPr lang="fr-FR" sz="2400" b="1" dirty="0" smtClean="0"/>
              <a:t>(~100 </a:t>
            </a:r>
            <a:r>
              <a:rPr lang="fr-FR" sz="2400" b="1" dirty="0" err="1" smtClean="0"/>
              <a:t>better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than</a:t>
            </a:r>
            <a:r>
              <a:rPr lang="fr-FR" sz="2400" b="1" dirty="0" smtClean="0"/>
              <a:t> state of the art)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11</a:t>
            </a:fld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7596336" y="1268760"/>
            <a:ext cx="1536062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&amp;</a:t>
            </a:r>
            <a:r>
              <a:rPr lang="en-US" dirty="0" smtClean="0"/>
              <a:t> </a:t>
            </a:r>
            <a:r>
              <a:rPr lang="en-US" dirty="0" err="1" smtClean="0"/>
              <a:t>entreprises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Alsyom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Amplitude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Comeb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Scandinova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87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LAL contribution to ELI-NP</a:t>
            </a:r>
            <a:endParaRPr lang="fr-F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5565" y="836712"/>
            <a:ext cx="8708923" cy="70788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/>
              <a:t>Design, alignment, synchronization, commissioning of a 32-pass 3D </a:t>
            </a:r>
            <a:r>
              <a:rPr lang="en-US" sz="2000" b="1" dirty="0" err="1" smtClean="0"/>
              <a:t>recirculator</a:t>
            </a:r>
            <a:endParaRPr lang="en-US" sz="2000" b="1" dirty="0" smtClean="0"/>
          </a:p>
          <a:p>
            <a:r>
              <a:rPr lang="en-US" sz="2000" b="1" dirty="0" smtClean="0">
                <a:sym typeface="Wingdings" panose="05000000000000000000" pitchFamily="2" charset="2"/>
              </a:rPr>
              <a:t>High precision ‘aberration free’ optical setup</a:t>
            </a:r>
            <a:r>
              <a:rPr lang="en-US" sz="2000" b="1" dirty="0" smtClean="0"/>
              <a:t>  </a:t>
            </a:r>
            <a:endParaRPr lang="en-US" sz="20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4545588" y="1628800"/>
            <a:ext cx="4118628" cy="175432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b="1" dirty="0" smtClean="0"/>
              <a:t>&lt;100fs synchronization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b="1" dirty="0" smtClean="0"/>
              <a:t>Tolerances &amp; cleanliness &amp; damage </a:t>
            </a:r>
            <a:br>
              <a:rPr lang="en-US" b="1" dirty="0" smtClean="0"/>
            </a:br>
            <a:r>
              <a:rPr lang="en-US" b="1" dirty="0" smtClean="0"/>
              <a:t>issues similar to Laser Mega Joule</a:t>
            </a:r>
          </a:p>
          <a:p>
            <a:r>
              <a:rPr lang="en-US" b="1" dirty="0" smtClean="0">
                <a:sym typeface="Wingdings" panose="05000000000000000000" pitchFamily="2" charset="2"/>
              </a:rPr>
              <a:t></a:t>
            </a:r>
            <a:r>
              <a:rPr lang="en-US" b="1" dirty="0" smtClean="0"/>
              <a:t>Close collaboration with </a:t>
            </a:r>
          </a:p>
          <a:p>
            <a:r>
              <a:rPr lang="en-US" b="1" dirty="0" smtClean="0"/>
              <a:t>ALSYOM CO. in charge of manufacturing ,</a:t>
            </a:r>
          </a:p>
          <a:p>
            <a:r>
              <a:rPr lang="en-US" b="1" dirty="0" smtClean="0"/>
              <a:t>optical pre-alignments, installations</a:t>
            </a:r>
            <a:endParaRPr lang="en-US" b="1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12</a:t>
            </a:fld>
            <a:endParaRPr lang="fr-FR" dirty="0"/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794700"/>
              </p:ext>
            </p:extLst>
          </p:nvPr>
        </p:nvGraphicFramePr>
        <p:xfrm>
          <a:off x="33953" y="1834755"/>
          <a:ext cx="4558426" cy="224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Acrobat Document" r:id="rId3" imgW="16497054" imgH="8134294" progId="AcroExch.Document.11">
                  <p:embed/>
                </p:oleObj>
              </mc:Choice>
              <mc:Fallback>
                <p:oleObj name="Acrobat Document" r:id="rId3" imgW="16497054" imgH="8134294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953" y="1834755"/>
                        <a:ext cx="4558426" cy="224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Connecteur droit avec flèche 12"/>
          <p:cNvCxnSpPr/>
          <p:nvPr/>
        </p:nvCxnSpPr>
        <p:spPr>
          <a:xfrm>
            <a:off x="539552" y="3501008"/>
            <a:ext cx="936104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713292" y="3495818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30cm</a:t>
            </a:r>
            <a:endParaRPr lang="fr-FR" sz="1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337" name="Picture 265" descr="C:\Users\$zomer\Desktop\Captur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27832"/>
            <a:ext cx="5241419" cy="291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necteur droit avec flèche 7"/>
          <p:cNvCxnSpPr/>
          <p:nvPr/>
        </p:nvCxnSpPr>
        <p:spPr>
          <a:xfrm>
            <a:off x="2267744" y="3356992"/>
            <a:ext cx="432048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5508104" y="4149080"/>
            <a:ext cx="3525068" cy="19389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Contract signed </a:t>
            </a:r>
            <a:br>
              <a:rPr lang="en-US" sz="2400" b="1" dirty="0" smtClean="0"/>
            </a:br>
            <a:r>
              <a:rPr lang="en-US" sz="2400" b="1" dirty="0" smtClean="0"/>
              <a:t>in march 2014</a:t>
            </a:r>
          </a:p>
          <a:p>
            <a:r>
              <a:rPr lang="en-US" sz="2400" b="1" dirty="0" smtClean="0"/>
              <a:t>Work </a:t>
            </a:r>
            <a:r>
              <a:rPr lang="en-US" sz="2400" b="1" dirty="0" smtClean="0">
                <a:sym typeface="Wingdings" panose="05000000000000000000" pitchFamily="2" charset="2"/>
              </a:rPr>
              <a:t> up to 2018</a:t>
            </a:r>
          </a:p>
          <a:p>
            <a:r>
              <a:rPr lang="en-US" sz="2400" b="1" dirty="0" smtClean="0">
                <a:sym typeface="Wingdings" panose="05000000000000000000" pitchFamily="2" charset="2"/>
              </a:rPr>
              <a:t>(LAL has the responsibility</a:t>
            </a:r>
            <a:br>
              <a:rPr lang="en-US" sz="2400" b="1" dirty="0" smtClean="0">
                <a:sym typeface="Wingdings" panose="05000000000000000000" pitchFamily="2" charset="2"/>
              </a:rPr>
            </a:br>
            <a:r>
              <a:rPr lang="en-US" sz="2400" b="1" dirty="0" smtClean="0">
                <a:sym typeface="Wingdings" panose="05000000000000000000" pitchFamily="2" charset="2"/>
              </a:rPr>
              <a:t>of the optical systems)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42178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6136249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Summary</a:t>
            </a:r>
            <a:endParaRPr lang="fr-F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85045" y="2250933"/>
            <a:ext cx="1269643" cy="11387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b="1" dirty="0" smtClean="0"/>
              <a:t>HERA/</a:t>
            </a:r>
            <a:r>
              <a:rPr lang="fr-FR" b="1" dirty="0" err="1" smtClean="0"/>
              <a:t>Desy</a:t>
            </a:r>
            <a:endParaRPr lang="fr-FR" b="1" dirty="0" smtClean="0"/>
          </a:p>
          <a:p>
            <a:r>
              <a:rPr lang="fr-FR" dirty="0" smtClean="0"/>
              <a:t>Compton</a:t>
            </a:r>
            <a:endParaRPr lang="fr-FR" sz="1600" dirty="0" smtClean="0"/>
          </a:p>
          <a:p>
            <a:r>
              <a:rPr lang="fr-FR" sz="1600" dirty="0" err="1" smtClean="0"/>
              <a:t>Polarimeter</a:t>
            </a:r>
            <a:endParaRPr lang="fr-FR" sz="1600" dirty="0" smtClean="0"/>
          </a:p>
          <a:p>
            <a:r>
              <a:rPr lang="fr-FR" sz="1600" dirty="0" smtClean="0"/>
              <a:t>2000</a:t>
            </a:r>
            <a:r>
              <a:rPr lang="fr-FR" sz="1600" dirty="0" smtClean="0">
                <a:sym typeface="Wingdings" panose="05000000000000000000" pitchFamily="2" charset="2"/>
              </a:rPr>
              <a:t>2004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3422462" y="2213534"/>
            <a:ext cx="136236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ATF/KEK</a:t>
            </a:r>
          </a:p>
          <a:p>
            <a:pPr algn="ctr"/>
            <a:r>
              <a:rPr lang="fr-FR" b="1" dirty="0" err="1" smtClean="0"/>
              <a:t>MightyLaser</a:t>
            </a: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sz="1400" dirty="0" smtClean="0"/>
              <a:t>R&amp;D </a:t>
            </a:r>
            <a:r>
              <a:rPr lang="fr-FR" sz="1400" dirty="0" err="1" smtClean="0"/>
              <a:t>polarized</a:t>
            </a: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>positron source</a:t>
            </a:r>
          </a:p>
        </p:txBody>
      </p:sp>
      <p:pic>
        <p:nvPicPr>
          <p:cNvPr id="14" name="Picture 1027" descr="C:\Documents and Settings\zomer\Mes documents\Habilitation\cavite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5812"/>
            <a:ext cx="1691680" cy="1268760"/>
          </a:xfrm>
          <a:prstGeom prst="rect">
            <a:avLst/>
          </a:prstGeom>
          <a:ln w="76200"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avite-hou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8373"/>
            <a:ext cx="1691680" cy="126876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59" y="3530003"/>
            <a:ext cx="1656184" cy="124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2" descr="C:\Dossiers\Articoli\Conferenze\IPAC11\figure\Ring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71553" y="3241971"/>
            <a:ext cx="2467577" cy="1656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2626" y="3313979"/>
            <a:ext cx="1931374" cy="1456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3" descr="IMG_529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9433" y="3541908"/>
            <a:ext cx="1624615" cy="1218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ZoneTexte 22"/>
          <p:cNvSpPr txBox="1"/>
          <p:nvPr/>
        </p:nvSpPr>
        <p:spPr>
          <a:xfrm>
            <a:off x="1619672" y="2222464"/>
            <a:ext cx="1483163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b="1" dirty="0" smtClean="0"/>
              <a:t>Orsay</a:t>
            </a:r>
            <a:endParaRPr lang="fr-FR" sz="1600" b="1" dirty="0" smtClean="0"/>
          </a:p>
          <a:p>
            <a:r>
              <a:rPr lang="fr-FR" sz="1600" dirty="0" smtClean="0"/>
              <a:t>R&amp;D </a:t>
            </a:r>
            <a:r>
              <a:rPr lang="fr-FR" sz="1600" dirty="0" err="1" smtClean="0"/>
              <a:t>polarized</a:t>
            </a: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>positron source</a:t>
            </a:r>
          </a:p>
          <a:p>
            <a:r>
              <a:rPr lang="fr-FR" sz="1600" dirty="0" smtClean="0"/>
              <a:t>2004</a:t>
            </a:r>
            <a:r>
              <a:rPr lang="fr-FR" sz="1600" dirty="0" smtClean="0">
                <a:sym typeface="Wingdings" panose="05000000000000000000" pitchFamily="2" charset="2"/>
              </a:rPr>
              <a:t>2007</a:t>
            </a:r>
            <a:endParaRPr lang="fr-FR" sz="1600" dirty="0"/>
          </a:p>
        </p:txBody>
      </p:sp>
      <p:sp>
        <p:nvSpPr>
          <p:cNvPr id="24" name="ZoneTexte 23"/>
          <p:cNvSpPr txBox="1"/>
          <p:nvPr/>
        </p:nvSpPr>
        <p:spPr>
          <a:xfrm>
            <a:off x="1371110" y="1360471"/>
            <a:ext cx="573106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err="1" smtClean="0"/>
              <a:t>Past</a:t>
            </a:r>
            <a:endParaRPr lang="fr-FR" dirty="0" smtClean="0"/>
          </a:p>
        </p:txBody>
      </p:sp>
      <p:sp>
        <p:nvSpPr>
          <p:cNvPr id="25" name="Accolade ouvrante 24"/>
          <p:cNvSpPr/>
          <p:nvPr/>
        </p:nvSpPr>
        <p:spPr>
          <a:xfrm rot="5400000">
            <a:off x="1213308" y="583362"/>
            <a:ext cx="845840" cy="313523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Accolade ouvrante 26"/>
          <p:cNvSpPr/>
          <p:nvPr/>
        </p:nvSpPr>
        <p:spPr>
          <a:xfrm rot="5400000">
            <a:off x="5559097" y="-810112"/>
            <a:ext cx="1229654" cy="5940154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5436096" y="1360471"/>
            <a:ext cx="1458733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dirty="0" err="1" smtClean="0"/>
              <a:t>Present</a:t>
            </a:r>
            <a:r>
              <a:rPr lang="fr-FR" dirty="0" smtClean="0"/>
              <a:t>/futur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5591802" y="2305867"/>
            <a:ext cx="121058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b="1" dirty="0" smtClean="0"/>
              <a:t>Orsay</a:t>
            </a:r>
          </a:p>
          <a:p>
            <a:pPr algn="ctr"/>
            <a:r>
              <a:rPr lang="fr-FR" sz="2800" dirty="0" err="1" smtClean="0"/>
              <a:t>ThomX</a:t>
            </a:r>
            <a:endParaRPr lang="fr-FR" sz="1400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-36512" y="5396966"/>
            <a:ext cx="4716932" cy="126188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b="1" dirty="0" smtClean="0"/>
              <a:t>R&amp;D on high finesse </a:t>
            </a:r>
            <a:r>
              <a:rPr lang="fr-FR" b="1" dirty="0" err="1" smtClean="0"/>
              <a:t>cavity</a:t>
            </a:r>
            <a:r>
              <a:rPr lang="fr-FR" b="1" dirty="0" smtClean="0"/>
              <a:t> High </a:t>
            </a:r>
            <a:r>
              <a:rPr lang="fr-FR" b="1" dirty="0" err="1" smtClean="0"/>
              <a:t>average</a:t>
            </a:r>
            <a:r>
              <a:rPr lang="fr-FR" b="1" dirty="0" smtClean="0"/>
              <a:t> laser</a:t>
            </a:r>
            <a:br>
              <a:rPr lang="fr-FR" b="1" dirty="0" smtClean="0"/>
            </a:br>
            <a:r>
              <a:rPr lang="fr-FR" b="1" dirty="0" smtClean="0"/>
              <a:t>power </a:t>
            </a:r>
            <a:r>
              <a:rPr lang="fr-FR" b="1" dirty="0" err="1" smtClean="0"/>
              <a:t>optomecanics</a:t>
            </a:r>
            <a:r>
              <a:rPr lang="fr-FR" b="1" dirty="0" smtClean="0"/>
              <a:t>, Compton interaction </a:t>
            </a:r>
            <a:r>
              <a:rPr lang="fr-FR" b="1" dirty="0" err="1" smtClean="0"/>
              <a:t>exp</a:t>
            </a:r>
            <a:r>
              <a:rPr lang="fr-FR" b="1" dirty="0" smtClean="0"/>
              <a:t>.</a:t>
            </a:r>
          </a:p>
          <a:p>
            <a:r>
              <a:rPr lang="fr-FR" sz="2000" b="1" dirty="0" smtClean="0">
                <a:sym typeface="Wingdings" panose="05000000000000000000" pitchFamily="2" charset="2"/>
              </a:rPr>
              <a:t>world best finesse in </a:t>
            </a:r>
            <a:r>
              <a:rPr lang="fr-FR" sz="2000" b="1" dirty="0" err="1" smtClean="0">
                <a:sym typeface="Wingdings" panose="05000000000000000000" pitchFamily="2" charset="2"/>
              </a:rPr>
              <a:t>ps</a:t>
            </a:r>
            <a:r>
              <a:rPr lang="fr-FR" sz="2000" b="1" dirty="0">
                <a:sym typeface="Wingdings" panose="05000000000000000000" pitchFamily="2" charset="2"/>
              </a:rPr>
              <a:t> </a:t>
            </a:r>
            <a:r>
              <a:rPr lang="fr-FR" sz="2000" b="1" dirty="0" smtClean="0">
                <a:sym typeface="Wingdings" panose="05000000000000000000" pitchFamily="2" charset="2"/>
              </a:rPr>
              <a:t>&amp; 200fs </a:t>
            </a:r>
            <a:r>
              <a:rPr lang="fr-FR" sz="2000" b="1" dirty="0" err="1" smtClean="0">
                <a:sym typeface="Wingdings" panose="05000000000000000000" pitchFamily="2" charset="2"/>
              </a:rPr>
              <a:t>regime</a:t>
            </a:r>
            <a:endParaRPr lang="fr-FR" sz="2000" b="1" dirty="0" smtClean="0">
              <a:sym typeface="Wingdings" panose="05000000000000000000" pitchFamily="2" charset="2"/>
            </a:endParaRPr>
          </a:p>
          <a:p>
            <a:r>
              <a:rPr lang="fr-FR" sz="2000" b="1" dirty="0" smtClean="0">
                <a:sym typeface="Wingdings" panose="05000000000000000000" pitchFamily="2" charset="2"/>
              </a:rPr>
              <a:t>R&amp;D to </a:t>
            </a:r>
            <a:r>
              <a:rPr lang="fr-FR" sz="2000" b="1" dirty="0" err="1" smtClean="0">
                <a:sym typeface="Wingdings" panose="05000000000000000000" pitchFamily="2" charset="2"/>
              </a:rPr>
              <a:t>be</a:t>
            </a:r>
            <a:r>
              <a:rPr lang="fr-FR" sz="2000" b="1" dirty="0" smtClean="0">
                <a:sym typeface="Wingdings" panose="05000000000000000000" pitchFamily="2" charset="2"/>
              </a:rPr>
              <a:t> </a:t>
            </a:r>
            <a:r>
              <a:rPr lang="fr-FR" sz="2000" b="1" dirty="0" err="1" smtClean="0">
                <a:sym typeface="Wingdings" panose="05000000000000000000" pitchFamily="2" charset="2"/>
              </a:rPr>
              <a:t>continued</a:t>
            </a:r>
            <a:r>
              <a:rPr lang="fr-FR" sz="2000" b="1" dirty="0" smtClean="0">
                <a:sym typeface="Wingdings" panose="05000000000000000000" pitchFamily="2" charset="2"/>
              </a:rPr>
              <a:t> to </a:t>
            </a:r>
            <a:r>
              <a:rPr lang="fr-FR" sz="2000" b="1" dirty="0" err="1" smtClean="0">
                <a:sym typeface="Wingdings" panose="05000000000000000000" pitchFamily="2" charset="2"/>
              </a:rPr>
              <a:t>reach</a:t>
            </a:r>
            <a:r>
              <a:rPr lang="fr-FR" sz="2000" b="1" dirty="0" smtClean="0">
                <a:sym typeface="Wingdings" panose="05000000000000000000" pitchFamily="2" charset="2"/>
              </a:rPr>
              <a:t> 1MW…</a:t>
            </a:r>
            <a:endParaRPr lang="fr-FR" sz="2000" b="1" dirty="0"/>
          </a:p>
        </p:txBody>
      </p:sp>
      <p:sp>
        <p:nvSpPr>
          <p:cNvPr id="37" name="Accolade ouvrante 36"/>
          <p:cNvSpPr/>
          <p:nvPr/>
        </p:nvSpPr>
        <p:spPr>
          <a:xfrm rot="16200000">
            <a:off x="2074369" y="2425279"/>
            <a:ext cx="845840" cy="5013523"/>
          </a:xfrm>
          <a:prstGeom prst="leftBrace">
            <a:avLst>
              <a:gd name="adj1" fmla="val 8333"/>
              <a:gd name="adj2" fmla="val 50424"/>
            </a:avLst>
          </a:prstGeom>
          <a:ln w="7620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4819323" y="5392059"/>
            <a:ext cx="4058355" cy="13234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2000" b="1" dirty="0" err="1" smtClean="0"/>
              <a:t>Creation</a:t>
            </a:r>
            <a:r>
              <a:rPr lang="fr-FR" sz="2000" b="1" dirty="0" smtClean="0"/>
              <a:t> of the LAL Accelerator  </a:t>
            </a:r>
            <a:r>
              <a:rPr lang="fr-FR" sz="2000" b="1" dirty="0" err="1" smtClean="0"/>
              <a:t>Dpt</a:t>
            </a:r>
            <a:r>
              <a:rPr lang="fr-FR" sz="2000" b="1" dirty="0" smtClean="0"/>
              <a:t>.</a:t>
            </a:r>
          </a:p>
          <a:p>
            <a:r>
              <a:rPr lang="fr-FR" sz="2000" b="1" dirty="0" smtClean="0">
                <a:sym typeface="Wingdings" panose="05000000000000000000" pitchFamily="2" charset="2"/>
              </a:rPr>
              <a:t></a:t>
            </a:r>
            <a:r>
              <a:rPr lang="fr-FR" sz="2000" b="1" dirty="0">
                <a:sym typeface="Wingdings" panose="05000000000000000000" pitchFamily="2" charset="2"/>
              </a:rPr>
              <a:t>A</a:t>
            </a:r>
            <a:r>
              <a:rPr lang="fr-FR" sz="2000" b="1" dirty="0" smtClean="0">
                <a:sym typeface="Wingdings" panose="05000000000000000000" pitchFamily="2" charset="2"/>
              </a:rPr>
              <a:t>ccelerator </a:t>
            </a:r>
            <a:r>
              <a:rPr lang="fr-FR" sz="2000" b="1" dirty="0" err="1" smtClean="0">
                <a:sym typeface="Wingdings" panose="05000000000000000000" pitchFamily="2" charset="2"/>
              </a:rPr>
              <a:t>projects</a:t>
            </a:r>
            <a:r>
              <a:rPr lang="fr-FR" sz="2000" b="1" dirty="0" smtClean="0">
                <a:sym typeface="Wingdings" panose="05000000000000000000" pitchFamily="2" charset="2"/>
              </a:rPr>
              <a:t>  </a:t>
            </a:r>
            <a:r>
              <a:rPr lang="fr-FR" sz="2000" b="1" dirty="0" err="1" smtClean="0">
                <a:sym typeface="Wingdings" panose="05000000000000000000" pitchFamily="2" charset="2"/>
              </a:rPr>
              <a:t>built</a:t>
            </a:r>
            <a:r>
              <a:rPr lang="fr-FR" sz="2000" b="1" dirty="0" smtClean="0">
                <a:sym typeface="Wingdings" panose="05000000000000000000" pitchFamily="2" charset="2"/>
              </a:rPr>
              <a:t> </a:t>
            </a:r>
            <a:r>
              <a:rPr lang="fr-FR" sz="2000" b="1" dirty="0" err="1" smtClean="0">
                <a:sym typeface="Wingdings" panose="05000000000000000000" pitchFamily="2" charset="2"/>
              </a:rPr>
              <a:t>around</a:t>
            </a:r>
            <a:r>
              <a:rPr lang="fr-FR" sz="2000" b="1" dirty="0" smtClean="0">
                <a:sym typeface="Wingdings" panose="05000000000000000000" pitchFamily="2" charset="2"/>
              </a:rPr>
              <a:t/>
            </a:r>
            <a:br>
              <a:rPr lang="fr-FR" sz="2000" b="1" dirty="0" smtClean="0">
                <a:sym typeface="Wingdings" panose="05000000000000000000" pitchFamily="2" charset="2"/>
              </a:rPr>
            </a:br>
            <a:r>
              <a:rPr lang="fr-FR" sz="2000" b="1" dirty="0" smtClean="0">
                <a:sym typeface="Wingdings" panose="05000000000000000000" pitchFamily="2" charset="2"/>
              </a:rPr>
              <a:t>high finesse </a:t>
            </a:r>
            <a:r>
              <a:rPr lang="fr-FR" sz="2000" b="1" dirty="0" err="1" smtClean="0">
                <a:sym typeface="Wingdings" panose="05000000000000000000" pitchFamily="2" charset="2"/>
              </a:rPr>
              <a:t>cavity</a:t>
            </a:r>
            <a:r>
              <a:rPr lang="fr-FR" sz="2000" b="1" dirty="0" smtClean="0">
                <a:sym typeface="Wingdings" panose="05000000000000000000" pitchFamily="2" charset="2"/>
              </a:rPr>
              <a:t> and </a:t>
            </a:r>
            <a:r>
              <a:rPr lang="fr-FR" sz="2000" b="1" dirty="0" err="1" smtClean="0">
                <a:sym typeface="Wingdings" panose="05000000000000000000" pitchFamily="2" charset="2"/>
              </a:rPr>
              <a:t>optical</a:t>
            </a:r>
            <a:r>
              <a:rPr lang="fr-FR" sz="2000" b="1" dirty="0" smtClean="0">
                <a:sym typeface="Wingdings" panose="05000000000000000000" pitchFamily="2" charset="2"/>
              </a:rPr>
              <a:t> </a:t>
            </a:r>
            <a:br>
              <a:rPr lang="fr-FR" sz="2000" b="1" dirty="0" smtClean="0">
                <a:sym typeface="Wingdings" panose="05000000000000000000" pitchFamily="2" charset="2"/>
              </a:rPr>
            </a:br>
            <a:r>
              <a:rPr lang="fr-FR" sz="2000" b="1" dirty="0" err="1" smtClean="0">
                <a:sym typeface="Wingdings" panose="05000000000000000000" pitchFamily="2" charset="2"/>
              </a:rPr>
              <a:t>recirculator</a:t>
            </a:r>
            <a:endParaRPr lang="fr-FR" sz="2000" b="1" dirty="0"/>
          </a:p>
        </p:txBody>
      </p:sp>
      <p:sp>
        <p:nvSpPr>
          <p:cNvPr id="38" name="Accolade ouvrante 37"/>
          <p:cNvSpPr/>
          <p:nvPr/>
        </p:nvSpPr>
        <p:spPr>
          <a:xfrm rot="16200000">
            <a:off x="6653678" y="2859491"/>
            <a:ext cx="845840" cy="4145100"/>
          </a:xfrm>
          <a:prstGeom prst="leftBrace">
            <a:avLst>
              <a:gd name="adj1" fmla="val 8333"/>
              <a:gd name="adj2" fmla="val 50424"/>
            </a:avLst>
          </a:prstGeom>
          <a:ln w="76200"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7327882" y="2309971"/>
            <a:ext cx="163057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2000" b="1" dirty="0" smtClean="0"/>
              <a:t>Romania</a:t>
            </a:r>
          </a:p>
          <a:p>
            <a:pPr algn="ctr"/>
            <a:r>
              <a:rPr lang="fr-FR" sz="2800" dirty="0" smtClean="0"/>
              <a:t>ELI-NP-GS</a:t>
            </a:r>
            <a:endParaRPr lang="fr-FR" sz="1400" dirty="0" smtClean="0"/>
          </a:p>
        </p:txBody>
      </p:sp>
    </p:spTree>
    <p:extLst>
      <p:ext uri="{BB962C8B-B14F-4D97-AF65-F5344CB8AC3E}">
        <p14:creationId xmlns:p14="http://schemas.microsoft.com/office/powerpoint/2010/main" val="11055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$zomer\Desktop\thresholdVsEe_lambda1micr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" t="5676" b="12801"/>
          <a:stretch/>
        </p:blipFill>
        <p:spPr bwMode="auto">
          <a:xfrm>
            <a:off x="2484562" y="1536080"/>
            <a:ext cx="6695950" cy="285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6553200" y="6592267"/>
            <a:ext cx="2133600" cy="365125"/>
          </a:xfrm>
        </p:spPr>
        <p:txBody>
          <a:bodyPr/>
          <a:lstStyle/>
          <a:p>
            <a:fld id="{22C15CC4-C20D-43CD-8631-6DEE2EEA8E16}" type="slidenum">
              <a:rPr lang="fr-FR" smtClean="0"/>
              <a:t>2</a:t>
            </a:fld>
            <a:endParaRPr lang="fr-FR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-73024" y="65433"/>
            <a:ext cx="9217024" cy="842617"/>
          </a:xfrm>
          <a:prstGeom prst="rect">
            <a:avLst/>
          </a:prstGeo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Applications of Compton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scattering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</a:t>
            </a:r>
            <a:r>
              <a:rPr lang="fr-FR" sz="3600" b="1" baseline="3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beam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 laser 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e</a:t>
            </a:r>
            <a:r>
              <a:rPr lang="fr-FR" sz="3600" b="1" baseline="30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 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X/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ymbol" panose="05050102010706020507" pitchFamily="18" charset="2"/>
              </a:rPr>
              <a:t>g 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ray</a:t>
            </a:r>
            <a:endParaRPr lang="fr-F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Espace réservé du numéro de diapositive 5"/>
          <p:cNvSpPr txBox="1">
            <a:spLocks/>
          </p:cNvSpPr>
          <p:nvPr/>
        </p:nvSpPr>
        <p:spPr>
          <a:xfrm>
            <a:off x="6553200" y="6592267"/>
            <a:ext cx="21336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5478F8-D99D-478E-8D0C-72A0265D350A}" type="slidenum">
              <a:rPr lang="fr-FR" smtClean="0"/>
              <a:pPr/>
              <a:t>2</a:t>
            </a:fld>
            <a:endParaRPr lang="fr-FR" smtClean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6959881" y="4230871"/>
            <a:ext cx="1727200" cy="638177"/>
            <a:chOff x="4859" y="2613"/>
            <a:chExt cx="1088" cy="402"/>
          </a:xfrm>
        </p:grpSpPr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4897" y="2802"/>
              <a:ext cx="845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800080"/>
                  </a:solidFill>
                </a:rPr>
                <a:t>       </a:t>
              </a:r>
              <a:r>
                <a:rPr lang="en-US" sz="1600" b="1" dirty="0" err="1" smtClean="0">
                  <a:solidFill>
                    <a:srgbClr val="800080"/>
                  </a:solidFill>
                </a:rPr>
                <a:t>E</a:t>
              </a:r>
              <a:r>
                <a:rPr lang="en-US" sz="1600" b="1" baseline="-25000" dirty="0" err="1" smtClean="0">
                  <a:solidFill>
                    <a:srgbClr val="800080"/>
                  </a:solidFill>
                </a:rPr>
                <a:t>e</a:t>
              </a:r>
              <a:r>
                <a:rPr lang="en-US" sz="1600" b="1" dirty="0" smtClean="0">
                  <a:solidFill>
                    <a:srgbClr val="800080"/>
                  </a:solidFill>
                </a:rPr>
                <a:t> </a:t>
              </a:r>
              <a:r>
                <a:rPr lang="en-US" sz="1600" b="1" dirty="0">
                  <a:solidFill>
                    <a:srgbClr val="800080"/>
                  </a:solidFill>
                  <a:sym typeface="Euclid Math Two" pitchFamily="18" charset="2"/>
                </a:rPr>
                <a:t></a:t>
              </a:r>
              <a:r>
                <a:rPr lang="en-US" sz="1600" b="1" dirty="0">
                  <a:solidFill>
                    <a:srgbClr val="800080"/>
                  </a:solidFill>
                </a:rPr>
                <a:t>1GeV</a:t>
              </a:r>
            </a:p>
          </p:txBody>
        </p:sp>
        <p:sp>
          <p:nvSpPr>
            <p:cNvPr id="12" name="AutoShape 6"/>
            <p:cNvSpPr>
              <a:spLocks/>
            </p:cNvSpPr>
            <p:nvPr/>
          </p:nvSpPr>
          <p:spPr bwMode="auto">
            <a:xfrm rot="16200000">
              <a:off x="5325" y="2147"/>
              <a:ext cx="155" cy="1088"/>
            </a:xfrm>
            <a:prstGeom prst="leftBrace">
              <a:avLst>
                <a:gd name="adj1" fmla="val 39355"/>
                <a:gd name="adj2" fmla="val 50000"/>
              </a:avLst>
            </a:prstGeom>
            <a:noFill/>
            <a:ln w="38100">
              <a:solidFill>
                <a:srgbClr val="800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745542" y="1623392"/>
            <a:ext cx="1737390" cy="438150"/>
            <a:chOff x="2389" y="874"/>
            <a:chExt cx="835" cy="276"/>
          </a:xfrm>
        </p:grpSpPr>
        <p:sp>
          <p:nvSpPr>
            <p:cNvPr id="9" name="AutoShape 8"/>
            <p:cNvSpPr>
              <a:spLocks/>
            </p:cNvSpPr>
            <p:nvPr/>
          </p:nvSpPr>
          <p:spPr bwMode="auto">
            <a:xfrm>
              <a:off x="3123" y="874"/>
              <a:ext cx="101" cy="276"/>
            </a:xfrm>
            <a:prstGeom prst="leftBrace">
              <a:avLst>
                <a:gd name="adj1" fmla="val 25752"/>
                <a:gd name="adj2" fmla="val 50000"/>
              </a:avLst>
            </a:prstGeom>
            <a:noFill/>
            <a:ln w="38100">
              <a:solidFill>
                <a:srgbClr val="800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2389" y="923"/>
              <a:ext cx="76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 smtClean="0">
                  <a:solidFill>
                    <a:srgbClr val="800080"/>
                  </a:solidFill>
                  <a:latin typeface="Symbol" pitchFamily="18" charset="2"/>
                </a:rPr>
                <a:t>g </a:t>
              </a:r>
              <a:r>
                <a:rPr lang="en-US" sz="1600" b="1" dirty="0" smtClean="0">
                  <a:solidFill>
                    <a:srgbClr val="800080"/>
                  </a:solidFill>
                </a:rPr>
                <a:t>ray </a:t>
              </a:r>
              <a:r>
                <a:rPr lang="en-US" sz="1600" b="1" dirty="0">
                  <a:solidFill>
                    <a:srgbClr val="800080"/>
                  </a:solidFill>
                  <a:sym typeface="Euclid Math Two" pitchFamily="18" charset="2"/>
                </a:rPr>
                <a:t></a:t>
              </a:r>
              <a:r>
                <a:rPr lang="en-US" sz="1600" b="1" dirty="0">
                  <a:solidFill>
                    <a:srgbClr val="800080"/>
                  </a:solidFill>
                </a:rPr>
                <a:t>100 MeV</a:t>
              </a:r>
            </a:p>
          </p:txBody>
        </p:sp>
      </p:grp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971550" y="5536580"/>
            <a:ext cx="2754313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i="1" u="sng" dirty="0">
                <a:solidFill>
                  <a:srgbClr val="1A1EC0"/>
                </a:solidFill>
              </a:rPr>
              <a:t>Low energy applications</a:t>
            </a:r>
            <a:endParaRPr lang="en-US" sz="1600" b="1" i="1" dirty="0">
              <a:solidFill>
                <a:srgbClr val="1A1EC0"/>
              </a:solidFill>
            </a:endParaRPr>
          </a:p>
          <a:p>
            <a:pPr>
              <a:buFontTx/>
              <a:buChar char="•"/>
            </a:pPr>
            <a:r>
              <a:rPr lang="en-US" sz="1400" b="1" dirty="0">
                <a:solidFill>
                  <a:srgbClr val="1A1EC0"/>
                </a:solidFill>
              </a:rPr>
              <a:t>Medical: </a:t>
            </a:r>
            <a:br>
              <a:rPr lang="en-US" sz="1400" b="1" dirty="0">
                <a:solidFill>
                  <a:srgbClr val="1A1EC0"/>
                </a:solidFill>
              </a:rPr>
            </a:br>
            <a:r>
              <a:rPr lang="en-US" sz="1400" b="1" dirty="0">
                <a:solidFill>
                  <a:srgbClr val="1A1EC0"/>
                </a:solidFill>
              </a:rPr>
              <a:t>  radiography </a:t>
            </a:r>
            <a:r>
              <a:rPr lang="en-US" sz="1400" b="1" dirty="0" smtClean="0">
                <a:solidFill>
                  <a:srgbClr val="1A1EC0"/>
                </a:solidFill>
              </a:rPr>
              <a:t>&amp;</a:t>
            </a:r>
            <a:r>
              <a:rPr lang="en-US" sz="1400" b="1" dirty="0">
                <a:solidFill>
                  <a:srgbClr val="1A1EC0"/>
                </a:solidFill>
              </a:rPr>
              <a:t>radiotherapy</a:t>
            </a:r>
          </a:p>
          <a:p>
            <a:pPr>
              <a:buFontTx/>
              <a:buChar char="•"/>
            </a:pPr>
            <a:r>
              <a:rPr lang="en-US" sz="1400" b="1" dirty="0" smtClean="0">
                <a:solidFill>
                  <a:srgbClr val="1A1EC0"/>
                </a:solidFill>
              </a:rPr>
              <a:t>Museology …</a:t>
            </a:r>
            <a:endParaRPr lang="en-US" sz="1400" b="1" dirty="0">
              <a:solidFill>
                <a:srgbClr val="1A1EC0"/>
              </a:solidFill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6156325" y="5508005"/>
            <a:ext cx="313055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600" b="1" dirty="0">
                <a:solidFill>
                  <a:srgbClr val="800080"/>
                </a:solidFill>
              </a:rPr>
              <a:t>  </a:t>
            </a:r>
            <a:r>
              <a:rPr lang="fr-FR" sz="1600" b="1" i="1" u="sng" dirty="0">
                <a:solidFill>
                  <a:srgbClr val="800080"/>
                </a:solidFill>
              </a:rPr>
              <a:t>High </a:t>
            </a:r>
            <a:r>
              <a:rPr lang="fr-FR" sz="1600" b="1" i="1" u="sng" dirty="0" err="1">
                <a:solidFill>
                  <a:srgbClr val="800080"/>
                </a:solidFill>
              </a:rPr>
              <a:t>energy</a:t>
            </a:r>
            <a:r>
              <a:rPr lang="fr-FR" sz="1600" b="1" i="1" u="sng" dirty="0">
                <a:solidFill>
                  <a:srgbClr val="800080"/>
                </a:solidFill>
              </a:rPr>
              <a:t> applications</a:t>
            </a:r>
            <a:r>
              <a:rPr lang="fr-FR" sz="1600" b="1" i="1" dirty="0">
                <a:solidFill>
                  <a:srgbClr val="800080"/>
                </a:solidFill>
              </a:rPr>
              <a:t> </a:t>
            </a:r>
            <a:r>
              <a:rPr lang="fr-FR" sz="1600" b="1" dirty="0">
                <a:solidFill>
                  <a:srgbClr val="800080"/>
                </a:solidFill>
              </a:rPr>
              <a:t> </a:t>
            </a:r>
            <a:endParaRPr lang="fr-FR" sz="1400" b="1" dirty="0">
              <a:solidFill>
                <a:srgbClr val="800080"/>
              </a:solidFill>
            </a:endParaRPr>
          </a:p>
          <a:p>
            <a:pPr lvl="1">
              <a:buFontTx/>
              <a:buChar char="•"/>
            </a:pPr>
            <a:r>
              <a:rPr lang="fr-FR" sz="1400" b="1" dirty="0">
                <a:solidFill>
                  <a:srgbClr val="800080"/>
                </a:solidFill>
              </a:rPr>
              <a:t> Compton </a:t>
            </a:r>
            <a:r>
              <a:rPr lang="fr-FR" sz="1400" b="1" dirty="0" err="1">
                <a:solidFill>
                  <a:srgbClr val="800080"/>
                </a:solidFill>
              </a:rPr>
              <a:t>polarimeter</a:t>
            </a:r>
            <a:r>
              <a:rPr lang="fr-FR" sz="1400" b="1" dirty="0">
                <a:solidFill>
                  <a:srgbClr val="800080"/>
                </a:solidFill>
              </a:rPr>
              <a:t/>
            </a:r>
            <a:br>
              <a:rPr lang="fr-FR" sz="1400" b="1" dirty="0">
                <a:solidFill>
                  <a:srgbClr val="800080"/>
                </a:solidFill>
              </a:rPr>
            </a:br>
            <a:r>
              <a:rPr lang="en-US" sz="1400" b="1" dirty="0" err="1" smtClean="0">
                <a:solidFill>
                  <a:srgbClr val="800080"/>
                </a:solidFill>
                <a:latin typeface="Symbol" pitchFamily="18" charset="2"/>
              </a:rPr>
              <a:t>gg</a:t>
            </a:r>
            <a:r>
              <a:rPr lang="en-US" sz="1400" b="1" dirty="0" smtClean="0">
                <a:solidFill>
                  <a:srgbClr val="800080"/>
                </a:solidFill>
              </a:rPr>
              <a:t> </a:t>
            </a:r>
            <a:r>
              <a:rPr lang="en-US" sz="1400" b="1" dirty="0">
                <a:solidFill>
                  <a:srgbClr val="800080"/>
                </a:solidFill>
              </a:rPr>
              <a:t>collider</a:t>
            </a:r>
          </a:p>
          <a:p>
            <a:pPr lvl="1">
              <a:buFontTx/>
              <a:buChar char="•"/>
            </a:pPr>
            <a:r>
              <a:rPr lang="en-US" sz="1400" b="1" dirty="0" err="1">
                <a:solidFill>
                  <a:srgbClr val="800080"/>
                </a:solidFill>
              </a:rPr>
              <a:t>Polarised</a:t>
            </a:r>
            <a:r>
              <a:rPr lang="en-US" sz="1400" b="1" dirty="0">
                <a:solidFill>
                  <a:srgbClr val="800080"/>
                </a:solidFill>
              </a:rPr>
              <a:t> positron</a:t>
            </a:r>
            <a:br>
              <a:rPr lang="en-US" sz="1400" b="1" dirty="0">
                <a:solidFill>
                  <a:srgbClr val="800080"/>
                </a:solidFill>
              </a:rPr>
            </a:br>
            <a:r>
              <a:rPr lang="en-US" sz="1400" b="1" dirty="0">
                <a:solidFill>
                  <a:srgbClr val="800080"/>
                </a:solidFill>
              </a:rPr>
              <a:t> </a:t>
            </a:r>
            <a:r>
              <a:rPr lang="en-US" sz="1400" b="1" dirty="0" smtClean="0">
                <a:solidFill>
                  <a:srgbClr val="800080"/>
                </a:solidFill>
              </a:rPr>
              <a:t>source…</a:t>
            </a:r>
            <a:endParaRPr lang="en-US" sz="1600" b="1" dirty="0">
              <a:solidFill>
                <a:srgbClr val="1A1EC0"/>
              </a:solidFill>
              <a:latin typeface="Times New Roman" pitchFamily="18" charset="0"/>
            </a:endParaRPr>
          </a:p>
          <a:p>
            <a:pPr lvl="1">
              <a:buFontTx/>
              <a:buChar char="•"/>
            </a:pPr>
            <a:endParaRPr lang="en-US" sz="1400" b="1" dirty="0">
              <a:solidFill>
                <a:srgbClr val="800080"/>
              </a:solidFill>
            </a:endParaRPr>
          </a:p>
        </p:txBody>
      </p:sp>
      <p:sp>
        <p:nvSpPr>
          <p:cNvPr id="15" name="AutoShape 21"/>
          <p:cNvSpPr>
            <a:spLocks noChangeArrowheads="1"/>
          </p:cNvSpPr>
          <p:nvPr/>
        </p:nvSpPr>
        <p:spPr bwMode="auto">
          <a:xfrm>
            <a:off x="7552134" y="4869160"/>
            <a:ext cx="476250" cy="503239"/>
          </a:xfrm>
          <a:prstGeom prst="downArrow">
            <a:avLst>
              <a:gd name="adj1" fmla="val 50000"/>
              <a:gd name="adj2" fmla="val 37833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6" name="AutoShape 22"/>
          <p:cNvSpPr>
            <a:spLocks noChangeArrowheads="1"/>
          </p:cNvSpPr>
          <p:nvPr/>
        </p:nvSpPr>
        <p:spPr bwMode="auto">
          <a:xfrm>
            <a:off x="2555875" y="5033342"/>
            <a:ext cx="476250" cy="503238"/>
          </a:xfrm>
          <a:prstGeom prst="downArrow">
            <a:avLst>
              <a:gd name="adj1" fmla="val 50000"/>
              <a:gd name="adj2" fmla="val 26417"/>
            </a:avLst>
          </a:prstGeom>
          <a:solidFill>
            <a:srgbClr val="1A1E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392609" y="3350320"/>
            <a:ext cx="245697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1A1EC0"/>
                </a:solidFill>
              </a:rPr>
              <a:t>X ray </a:t>
            </a:r>
            <a:r>
              <a:rPr lang="en-US" b="1" dirty="0">
                <a:solidFill>
                  <a:srgbClr val="1A1EC0"/>
                </a:solidFill>
                <a:sym typeface="Euclid Symbol"/>
              </a:rPr>
              <a:t> </a:t>
            </a:r>
            <a:r>
              <a:rPr lang="en-US" b="1" dirty="0" smtClean="0">
                <a:solidFill>
                  <a:srgbClr val="1A1EC0"/>
                </a:solidFill>
              </a:rPr>
              <a:t>10-100keV</a:t>
            </a:r>
            <a:endParaRPr lang="el-GR" b="1" dirty="0">
              <a:solidFill>
                <a:srgbClr val="1A1EC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2123728" y="1254060"/>
            <a:ext cx="1367682" cy="36933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b="1" i="1" dirty="0" smtClean="0">
                <a:solidFill>
                  <a:schemeClr val="bg1"/>
                </a:solidFill>
                <a:latin typeface="Symbol" pitchFamily="18" charset="2"/>
              </a:rPr>
              <a:t>E(</a:t>
            </a:r>
            <a:r>
              <a:rPr lang="fr-FR" b="1" i="1" dirty="0" smtClean="0">
                <a:solidFill>
                  <a:schemeClr val="bg1"/>
                </a:solidFill>
              </a:rPr>
              <a:t>X</a:t>
            </a:r>
            <a:r>
              <a:rPr lang="fr-FR" b="1" i="1" dirty="0" smtClean="0">
                <a:solidFill>
                  <a:schemeClr val="bg1"/>
                </a:solidFill>
                <a:latin typeface="Symbol" pitchFamily="18" charset="2"/>
              </a:rPr>
              <a:t>/g)  </a:t>
            </a:r>
            <a:r>
              <a:rPr lang="fr-FR" b="1" dirty="0" smtClean="0">
                <a:solidFill>
                  <a:schemeClr val="bg1"/>
                </a:solidFill>
                <a:latin typeface="Times New Roman" pitchFamily="18" charset="0"/>
              </a:rPr>
              <a:t>MeV</a:t>
            </a:r>
            <a:endParaRPr lang="fr-FR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pSp>
        <p:nvGrpSpPr>
          <p:cNvPr id="19" name="Group 30"/>
          <p:cNvGrpSpPr>
            <a:grpSpLocks/>
          </p:cNvGrpSpPr>
          <p:nvPr/>
        </p:nvGrpSpPr>
        <p:grpSpPr bwMode="auto">
          <a:xfrm>
            <a:off x="2270859" y="3169617"/>
            <a:ext cx="2633931" cy="1677691"/>
            <a:chOff x="2837" y="1848"/>
            <a:chExt cx="1301" cy="992"/>
          </a:xfrm>
        </p:grpSpPr>
        <p:sp>
          <p:nvSpPr>
            <p:cNvPr id="20" name="AutoShape 31"/>
            <p:cNvSpPr>
              <a:spLocks/>
            </p:cNvSpPr>
            <p:nvPr/>
          </p:nvSpPr>
          <p:spPr bwMode="auto">
            <a:xfrm rot="16200000">
              <a:off x="3683" y="2202"/>
              <a:ext cx="187" cy="722"/>
            </a:xfrm>
            <a:prstGeom prst="leftBrace">
              <a:avLst>
                <a:gd name="adj1" fmla="val 26667"/>
                <a:gd name="adj2" fmla="val 50000"/>
              </a:avLst>
            </a:prstGeom>
            <a:noFill/>
            <a:ln w="38100">
              <a:solidFill>
                <a:srgbClr val="1A1E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" name="Text Box 32"/>
            <p:cNvSpPr txBox="1">
              <a:spLocks noChangeArrowheads="1"/>
            </p:cNvSpPr>
            <p:nvPr/>
          </p:nvSpPr>
          <p:spPr bwMode="auto">
            <a:xfrm>
              <a:off x="3333" y="2640"/>
              <a:ext cx="774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rgbClr val="1A1EC0"/>
                  </a:solidFill>
                </a:rPr>
                <a:t> </a:t>
              </a:r>
              <a:r>
                <a:rPr lang="en-US" sz="1600" b="1" dirty="0" smtClean="0">
                  <a:solidFill>
                    <a:srgbClr val="1A1EC0"/>
                  </a:solidFill>
                </a:rPr>
                <a:t>E</a:t>
              </a:r>
              <a:r>
                <a:rPr lang="en-US" sz="1600" b="1" baseline="-25000" dirty="0" smtClean="0">
                  <a:solidFill>
                    <a:srgbClr val="1A1EC0"/>
                  </a:solidFill>
                </a:rPr>
                <a:t>e</a:t>
              </a:r>
              <a:r>
                <a:rPr lang="en-US" sz="1600" b="1" dirty="0" smtClean="0">
                  <a:solidFill>
                    <a:srgbClr val="1A1EC0"/>
                  </a:solidFill>
                  <a:sym typeface="Euclid Symbol"/>
                </a:rPr>
                <a:t></a:t>
              </a:r>
              <a:r>
                <a:rPr lang="en-US" sz="1600" b="1" dirty="0" smtClean="0">
                  <a:solidFill>
                    <a:srgbClr val="1A1EC0"/>
                  </a:solidFill>
                </a:rPr>
                <a:t>20-100MeV</a:t>
              </a:r>
              <a:endParaRPr lang="en-US" sz="1600" b="1" dirty="0">
                <a:solidFill>
                  <a:srgbClr val="1A1EC0"/>
                </a:solidFill>
              </a:endParaRPr>
            </a:p>
          </p:txBody>
        </p:sp>
        <p:sp>
          <p:nvSpPr>
            <p:cNvPr id="22" name="AutoShape 33"/>
            <p:cNvSpPr>
              <a:spLocks/>
            </p:cNvSpPr>
            <p:nvPr/>
          </p:nvSpPr>
          <p:spPr bwMode="auto">
            <a:xfrm>
              <a:off x="2837" y="1848"/>
              <a:ext cx="143" cy="445"/>
            </a:xfrm>
            <a:prstGeom prst="leftBrace">
              <a:avLst>
                <a:gd name="adj1" fmla="val 25932"/>
                <a:gd name="adj2" fmla="val 50000"/>
              </a:avLst>
            </a:prstGeom>
            <a:noFill/>
            <a:ln w="38100">
              <a:solidFill>
                <a:srgbClr val="1A1E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3" name="Group 34"/>
          <p:cNvGrpSpPr>
            <a:grpSpLocks/>
          </p:cNvGrpSpPr>
          <p:nvPr/>
        </p:nvGrpSpPr>
        <p:grpSpPr bwMode="auto">
          <a:xfrm>
            <a:off x="4800129" y="4221085"/>
            <a:ext cx="1774826" cy="628649"/>
            <a:chOff x="3878" y="2657"/>
            <a:chExt cx="1118" cy="396"/>
          </a:xfrm>
        </p:grpSpPr>
        <p:sp>
          <p:nvSpPr>
            <p:cNvPr id="24" name="AutoShape 35"/>
            <p:cNvSpPr>
              <a:spLocks/>
            </p:cNvSpPr>
            <p:nvPr/>
          </p:nvSpPr>
          <p:spPr bwMode="auto">
            <a:xfrm rot="16200000">
              <a:off x="4372" y="2253"/>
              <a:ext cx="183" cy="991"/>
            </a:xfrm>
            <a:prstGeom prst="leftBrace">
              <a:avLst>
                <a:gd name="adj1" fmla="val 20674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" name="Text Box 36"/>
            <p:cNvSpPr txBox="1">
              <a:spLocks noChangeArrowheads="1"/>
            </p:cNvSpPr>
            <p:nvPr/>
          </p:nvSpPr>
          <p:spPr bwMode="auto">
            <a:xfrm>
              <a:off x="3878" y="2840"/>
              <a:ext cx="111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sz="1600" b="1" dirty="0" err="1" smtClean="0"/>
                <a:t>E</a:t>
              </a:r>
              <a:r>
                <a:rPr lang="fr-FR" sz="1600" b="1" baseline="-25000" dirty="0" err="1" smtClean="0"/>
                <a:t>e</a:t>
              </a:r>
              <a:r>
                <a:rPr lang="en-US" sz="1600" b="1" dirty="0" smtClean="0">
                  <a:sym typeface="Euclid Symbol"/>
                </a:rPr>
                <a:t></a:t>
              </a:r>
              <a:r>
                <a:rPr lang="en-US" sz="1600" b="1" dirty="0" smtClean="0">
                  <a:solidFill>
                    <a:srgbClr val="1A1EC0"/>
                  </a:solidFill>
                  <a:sym typeface="Euclid Symbol"/>
                </a:rPr>
                <a:t> </a:t>
              </a:r>
              <a:r>
                <a:rPr lang="fr-FR" sz="1600" b="1" dirty="0" smtClean="0"/>
                <a:t>100-1000MeV</a:t>
              </a:r>
              <a:endParaRPr lang="fr-FR" sz="1600" b="1" dirty="0"/>
            </a:p>
          </p:txBody>
        </p:sp>
      </p:grpSp>
      <p:sp>
        <p:nvSpPr>
          <p:cNvPr id="26" name="Text Box 37"/>
          <p:cNvSpPr txBox="1">
            <a:spLocks noChangeArrowheads="1"/>
          </p:cNvSpPr>
          <p:nvPr/>
        </p:nvSpPr>
        <p:spPr bwMode="auto">
          <a:xfrm>
            <a:off x="3851275" y="5536580"/>
            <a:ext cx="24833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600" b="1" i="1" u="sng" dirty="0" err="1"/>
              <a:t>Nuclear</a:t>
            </a:r>
            <a:r>
              <a:rPr lang="fr-FR" sz="1600" b="1" i="1" u="sng" dirty="0"/>
              <a:t> fluorescence </a:t>
            </a:r>
            <a:r>
              <a:rPr lang="fr-FR" sz="1400" b="1" i="1" u="sng" dirty="0"/>
              <a:t/>
            </a:r>
            <a:br>
              <a:rPr lang="fr-FR" sz="1400" b="1" i="1" u="sng" dirty="0"/>
            </a:br>
            <a:r>
              <a:rPr lang="fr-FR" sz="1400" b="1" i="1" u="sng" dirty="0"/>
              <a:t>applications</a:t>
            </a:r>
          </a:p>
          <a:p>
            <a:pPr>
              <a:buFontTx/>
              <a:buChar char="•"/>
            </a:pPr>
            <a:r>
              <a:rPr lang="fr-FR" sz="1400" b="1" dirty="0" err="1" smtClean="0"/>
              <a:t>Nuclear</a:t>
            </a:r>
            <a:r>
              <a:rPr lang="fr-FR" sz="1400" b="1" dirty="0" smtClean="0"/>
              <a:t> </a:t>
            </a:r>
            <a:r>
              <a:rPr lang="fr-FR" sz="1400" b="1" dirty="0" err="1" smtClean="0"/>
              <a:t>physics</a:t>
            </a:r>
            <a:endParaRPr lang="fr-FR" sz="1400" b="1" dirty="0" smtClean="0"/>
          </a:p>
          <a:p>
            <a:pPr>
              <a:buFontTx/>
              <a:buChar char="•"/>
            </a:pPr>
            <a:r>
              <a:rPr lang="fr-FR" sz="1400" b="1" dirty="0" err="1" smtClean="0"/>
              <a:t>Nuclear</a:t>
            </a:r>
            <a:r>
              <a:rPr lang="fr-FR" sz="1400" b="1" dirty="0" smtClean="0"/>
              <a:t> </a:t>
            </a:r>
            <a:r>
              <a:rPr lang="fr-FR" sz="1400" b="1" dirty="0" err="1"/>
              <a:t>survey</a:t>
            </a:r>
            <a:endParaRPr lang="fr-FR" sz="1400" b="1" dirty="0"/>
          </a:p>
          <a:p>
            <a:pPr>
              <a:buFontTx/>
              <a:buChar char="•"/>
            </a:pPr>
            <a:r>
              <a:rPr lang="fr-FR" sz="1400" b="1" dirty="0" err="1"/>
              <a:t>Nuclear</a:t>
            </a:r>
            <a:r>
              <a:rPr lang="fr-FR" sz="1400" b="1" dirty="0"/>
              <a:t> </a:t>
            </a:r>
            <a:r>
              <a:rPr lang="fr-FR" sz="1400" b="1" dirty="0" err="1"/>
              <a:t>waste</a:t>
            </a:r>
            <a:r>
              <a:rPr lang="fr-FR" sz="1400" b="1" dirty="0"/>
              <a:t> </a:t>
            </a:r>
            <a:r>
              <a:rPr lang="fr-FR" sz="1400" b="1" dirty="0" smtClean="0"/>
              <a:t>management…</a:t>
            </a:r>
            <a:endParaRPr lang="fr-FR" sz="1400" b="1" dirty="0"/>
          </a:p>
        </p:txBody>
      </p:sp>
      <p:grpSp>
        <p:nvGrpSpPr>
          <p:cNvPr id="27" name="Group 38"/>
          <p:cNvGrpSpPr>
            <a:grpSpLocks/>
          </p:cNvGrpSpPr>
          <p:nvPr/>
        </p:nvGrpSpPr>
        <p:grpSpPr bwMode="auto">
          <a:xfrm>
            <a:off x="683568" y="2226644"/>
            <a:ext cx="1800424" cy="576263"/>
            <a:chOff x="2153" y="1254"/>
            <a:chExt cx="817" cy="363"/>
          </a:xfrm>
        </p:grpSpPr>
        <p:sp>
          <p:nvSpPr>
            <p:cNvPr id="28" name="AutoShape 39"/>
            <p:cNvSpPr>
              <a:spLocks/>
            </p:cNvSpPr>
            <p:nvPr/>
          </p:nvSpPr>
          <p:spPr bwMode="auto">
            <a:xfrm>
              <a:off x="2834" y="1254"/>
              <a:ext cx="136" cy="363"/>
            </a:xfrm>
            <a:prstGeom prst="leftBrace">
              <a:avLst>
                <a:gd name="adj1" fmla="val 22243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9" name="Text Box 40"/>
            <p:cNvSpPr txBox="1">
              <a:spLocks noChangeArrowheads="1"/>
            </p:cNvSpPr>
            <p:nvPr/>
          </p:nvSpPr>
          <p:spPr bwMode="auto">
            <a:xfrm>
              <a:off x="2153" y="1327"/>
              <a:ext cx="70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b="1" dirty="0" smtClean="0">
                  <a:latin typeface="Symbol" pitchFamily="18" charset="2"/>
                </a:rPr>
                <a:t> g </a:t>
              </a:r>
              <a:r>
                <a:rPr lang="fr-FR" b="1" dirty="0" smtClean="0"/>
                <a:t>ray</a:t>
              </a:r>
              <a:r>
                <a:rPr lang="fr-FR" b="1" dirty="0" smtClean="0">
                  <a:latin typeface="Symbol" pitchFamily="18" charset="2"/>
                </a:rPr>
                <a:t> </a:t>
              </a:r>
              <a:r>
                <a:rPr lang="en-US" b="1" dirty="0">
                  <a:sym typeface="Euclid Math Two" pitchFamily="18" charset="2"/>
                </a:rPr>
                <a:t></a:t>
              </a:r>
              <a:r>
                <a:rPr lang="fr-FR" dirty="0"/>
                <a:t> </a:t>
              </a:r>
              <a:r>
                <a:rPr lang="fr-FR" b="1" dirty="0"/>
                <a:t>1MeV</a:t>
              </a:r>
            </a:p>
          </p:txBody>
        </p:sp>
      </p:grpSp>
      <p:sp>
        <p:nvSpPr>
          <p:cNvPr id="30" name="AutoShape 41"/>
          <p:cNvSpPr>
            <a:spLocks noChangeArrowheads="1"/>
          </p:cNvSpPr>
          <p:nvPr/>
        </p:nvSpPr>
        <p:spPr bwMode="auto">
          <a:xfrm>
            <a:off x="5076304" y="4941986"/>
            <a:ext cx="431800" cy="503238"/>
          </a:xfrm>
          <a:prstGeom prst="downArrow">
            <a:avLst>
              <a:gd name="adj1" fmla="val 50000"/>
              <a:gd name="adj2" fmla="val 291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/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3202583" y="3068960"/>
            <a:ext cx="1153393" cy="8617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fr-FR" sz="1200" dirty="0" smtClean="0">
              <a:solidFill>
                <a:schemeClr val="bg1"/>
              </a:solidFill>
            </a:endParaRPr>
          </a:p>
          <a:p>
            <a:pPr algn="ctr"/>
            <a:r>
              <a:rPr lang="fr-FR" sz="2000" b="1" dirty="0" err="1" smtClean="0">
                <a:solidFill>
                  <a:schemeClr val="bg1"/>
                </a:solidFill>
              </a:rPr>
              <a:t>ThomX</a:t>
            </a:r>
            <a:endParaRPr lang="fr-FR" sz="2800" b="1" dirty="0" smtClean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5704023" y="2152824"/>
            <a:ext cx="863600" cy="95410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fr-FR" dirty="0" smtClean="0">
              <a:solidFill>
                <a:schemeClr val="bg1"/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bg1"/>
                </a:solidFill>
              </a:rPr>
              <a:t>ELI-NP</a:t>
            </a:r>
          </a:p>
          <a:p>
            <a:pPr algn="ctr"/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3" name="Text Box 42"/>
          <p:cNvSpPr txBox="1">
            <a:spLocks noChangeArrowheads="1"/>
          </p:cNvSpPr>
          <p:nvPr/>
        </p:nvSpPr>
        <p:spPr bwMode="auto">
          <a:xfrm>
            <a:off x="6858000" y="1761126"/>
            <a:ext cx="1530424" cy="14773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fr-FR" b="1" dirty="0" smtClean="0">
              <a:solidFill>
                <a:schemeClr val="bg1"/>
              </a:solidFill>
            </a:endParaRPr>
          </a:p>
          <a:p>
            <a:pPr algn="ctr"/>
            <a:r>
              <a:rPr lang="fr-FR" b="1" dirty="0" err="1" smtClean="0">
                <a:solidFill>
                  <a:schemeClr val="bg1"/>
                </a:solidFill>
              </a:rPr>
              <a:t>Mighty</a:t>
            </a: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>Laser</a:t>
            </a:r>
          </a:p>
          <a:p>
            <a:pPr algn="ctr"/>
            <a:r>
              <a:rPr lang="fr-FR" b="1" dirty="0" smtClean="0">
                <a:solidFill>
                  <a:schemeClr val="bg1"/>
                </a:solidFill>
              </a:rPr>
              <a:t>(POSIPOL)</a:t>
            </a:r>
          </a:p>
          <a:p>
            <a:pPr algn="ctr"/>
            <a:endParaRPr lang="fr-FR" b="1" dirty="0" smtClean="0">
              <a:solidFill>
                <a:schemeClr val="bg1"/>
              </a:solidFill>
            </a:endParaRPr>
          </a:p>
        </p:txBody>
      </p:sp>
      <p:sp>
        <p:nvSpPr>
          <p:cNvPr id="35" name="Rectangle 29"/>
          <p:cNvSpPr>
            <a:spLocks noChangeArrowheads="1"/>
          </p:cNvSpPr>
          <p:nvPr/>
        </p:nvSpPr>
        <p:spPr bwMode="auto">
          <a:xfrm>
            <a:off x="4764577" y="3746068"/>
            <a:ext cx="1737976" cy="36933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b="1" i="1" dirty="0" smtClean="0">
                <a:solidFill>
                  <a:schemeClr val="bg1"/>
                </a:solidFill>
              </a:rPr>
              <a:t>E(e</a:t>
            </a:r>
            <a:r>
              <a:rPr lang="fr-FR" b="1" i="1" baseline="30000" dirty="0" smtClean="0">
                <a:solidFill>
                  <a:schemeClr val="bg1"/>
                </a:solidFill>
              </a:rPr>
              <a:t>-</a:t>
            </a:r>
            <a:r>
              <a:rPr lang="fr-FR" b="1" i="1" dirty="0" smtClean="0">
                <a:solidFill>
                  <a:schemeClr val="bg1"/>
                </a:solidFill>
              </a:rPr>
              <a:t> </a:t>
            </a:r>
            <a:r>
              <a:rPr lang="fr-FR" b="1" i="1" dirty="0" err="1" smtClean="0">
                <a:solidFill>
                  <a:schemeClr val="bg1"/>
                </a:solidFill>
              </a:rPr>
              <a:t>beam</a:t>
            </a:r>
            <a:r>
              <a:rPr lang="fr-FR" b="1" i="1" dirty="0" smtClean="0">
                <a:solidFill>
                  <a:schemeClr val="bg1"/>
                </a:solidFill>
              </a:rPr>
              <a:t>) </a:t>
            </a:r>
            <a:r>
              <a:rPr lang="fr-FR" b="1" dirty="0" smtClean="0">
                <a:solidFill>
                  <a:schemeClr val="bg1"/>
                </a:solidFill>
                <a:latin typeface="Times New Roman" pitchFamily="18" charset="0"/>
              </a:rPr>
              <a:t>MeV</a:t>
            </a:r>
            <a:endParaRPr lang="fr-FR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5004048" y="1250294"/>
            <a:ext cx="1160895" cy="4062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b="1" dirty="0" err="1" smtClean="0">
                <a:latin typeface="Symbol" panose="05050102010706020507" pitchFamily="18" charset="2"/>
              </a:rPr>
              <a:t>l</a:t>
            </a:r>
            <a:r>
              <a:rPr lang="fr-FR" b="1" baseline="-25000" dirty="0" err="1" smtClean="0"/>
              <a:t>laser</a:t>
            </a:r>
            <a:r>
              <a:rPr lang="fr-FR" b="1" dirty="0" smtClean="0"/>
              <a:t>=1</a:t>
            </a:r>
            <a:r>
              <a:rPr lang="fr-FR" b="1" dirty="0" smtClean="0">
                <a:latin typeface="Symbol" panose="05050102010706020507" pitchFamily="18" charset="2"/>
              </a:rPr>
              <a:t>m</a:t>
            </a:r>
            <a:r>
              <a:rPr lang="fr-FR" b="1" dirty="0" smtClean="0"/>
              <a:t>m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28101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 animBg="1"/>
      <p:bldP spid="17" grpId="0"/>
      <p:bldP spid="26" grpId="0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929" y="152204"/>
            <a:ext cx="8229600" cy="1142039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solidFill>
                  <a:srgbClr val="0000FF"/>
                </a:solidFill>
              </a:rPr>
              <a:t>Introduction to POSIPOL (</a:t>
            </a:r>
            <a:r>
              <a:rPr kumimoji="1" lang="en-US" altLang="ja-JP" sz="3600" b="1" dirty="0" err="1" smtClean="0">
                <a:solidFill>
                  <a:srgbClr val="0000FF"/>
                </a:solidFill>
              </a:rPr>
              <a:t>MightyLaser</a:t>
            </a:r>
            <a:r>
              <a:rPr kumimoji="1" lang="en-US" altLang="ja-JP" sz="3600" b="1" dirty="0" smtClean="0">
                <a:solidFill>
                  <a:srgbClr val="0000FF"/>
                </a:solidFill>
              </a:rPr>
              <a:t>)</a:t>
            </a:r>
            <a:endParaRPr kumimoji="1" lang="ja-JP" alt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340768"/>
            <a:ext cx="8520860" cy="4526395"/>
          </a:xfrm>
        </p:spPr>
        <p:txBody>
          <a:bodyPr/>
          <a:lstStyle/>
          <a:p>
            <a:r>
              <a:rPr kumimoji="1" lang="en-US" altLang="ja-JP" sz="2900" b="1" dirty="0"/>
              <a:t>Polarized e+ by laser Compton </a:t>
            </a:r>
            <a:r>
              <a:rPr kumimoji="1" lang="en-US" altLang="ja-JP" sz="2900" b="1" dirty="0" smtClean="0"/>
              <a:t>Scheme for ILC/CLIC</a:t>
            </a:r>
            <a:endParaRPr kumimoji="1" lang="ja-JP" altLang="en-US" sz="2900" b="1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36" y="1818448"/>
            <a:ext cx="5468831" cy="3572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5105689" y="2105154"/>
            <a:ext cx="2943738" cy="360700"/>
          </a:xfrm>
          <a:prstGeom prst="rect">
            <a:avLst/>
          </a:prstGeom>
          <a:noFill/>
        </p:spPr>
        <p:txBody>
          <a:bodyPr wrap="none" lIns="82891" tIns="41446" rIns="82891" bIns="41446" rtlCol="0">
            <a:spAutoFit/>
          </a:bodyPr>
          <a:lstStyle/>
          <a:p>
            <a:r>
              <a:rPr kumimoji="1" lang="en-US" altLang="ja-JP" b="1" dirty="0" smtClean="0">
                <a:solidFill>
                  <a:schemeClr val="tx1"/>
                </a:solidFill>
              </a:rPr>
              <a:t>Ee~1GeV for 10MeV gammas</a:t>
            </a:r>
            <a:endParaRPr kumimoji="1" lang="ja-JP" altLang="en-US" b="1" dirty="0">
              <a:solidFill>
                <a:schemeClr val="tx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107475" y="2600965"/>
            <a:ext cx="2769845" cy="360700"/>
          </a:xfrm>
          <a:prstGeom prst="rect">
            <a:avLst/>
          </a:prstGeom>
          <a:noFill/>
        </p:spPr>
        <p:txBody>
          <a:bodyPr wrap="none" lIns="82891" tIns="41446" rIns="82891" bIns="41446" rtlCol="0">
            <a:spAutoFit/>
          </a:bodyPr>
          <a:lstStyle/>
          <a:p>
            <a:r>
              <a:rPr kumimoji="1" lang="en-US" altLang="ja-JP" b="1" dirty="0" smtClean="0">
                <a:solidFill>
                  <a:schemeClr val="tx1"/>
                </a:solidFill>
              </a:rPr>
              <a:t>easy to control polarization</a:t>
            </a:r>
            <a:endParaRPr kumimoji="1" lang="ja-JP" altLang="en-US" b="1" dirty="0">
              <a:solidFill>
                <a:schemeClr val="tx1"/>
              </a:solidFill>
            </a:endParaRPr>
          </a:p>
        </p:txBody>
      </p:sp>
      <p:pic>
        <p:nvPicPr>
          <p:cNvPr id="2170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8117" y="4437568"/>
            <a:ext cx="6979645" cy="106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/>
          <p:cNvSpPr txBox="1"/>
          <p:nvPr/>
        </p:nvSpPr>
        <p:spPr>
          <a:xfrm>
            <a:off x="414724" y="5663669"/>
            <a:ext cx="8446399" cy="976254"/>
          </a:xfrm>
          <a:prstGeom prst="rect">
            <a:avLst/>
          </a:prstGeom>
          <a:noFill/>
        </p:spPr>
        <p:txBody>
          <a:bodyPr wrap="none" lIns="82891" tIns="41446" rIns="82891" bIns="41446" rtlCol="0">
            <a:spAutoFit/>
          </a:bodyPr>
          <a:lstStyle/>
          <a:p>
            <a:r>
              <a:rPr lang="en-US" altLang="ja-JP" sz="2900" b="1" dirty="0"/>
              <a:t>Toward the positron sources </a:t>
            </a:r>
          </a:p>
          <a:p>
            <a:r>
              <a:rPr lang="en-US" altLang="ja-JP" sz="2900" b="1" dirty="0"/>
              <a:t>			 -&gt; increase intensity of gamma rays</a:t>
            </a:r>
            <a:endParaRPr lang="ja-JP" altLang="en-US" sz="29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95536" y="6488668"/>
            <a:ext cx="229396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Courtesy of Omori-san</a:t>
            </a:r>
            <a:endParaRPr lang="en-US" dirty="0"/>
          </a:p>
        </p:txBody>
      </p:sp>
      <p:grpSp>
        <p:nvGrpSpPr>
          <p:cNvPr id="13" name="Groupe 12"/>
          <p:cNvGrpSpPr/>
          <p:nvPr/>
        </p:nvGrpSpPr>
        <p:grpSpPr>
          <a:xfrm>
            <a:off x="2627784" y="1988840"/>
            <a:ext cx="6408157" cy="2251993"/>
            <a:chOff x="2627784" y="1988840"/>
            <a:chExt cx="6408157" cy="2251993"/>
          </a:xfrm>
        </p:grpSpPr>
        <p:sp>
          <p:nvSpPr>
            <p:cNvPr id="5" name="Ellipse 4"/>
            <p:cNvSpPr/>
            <p:nvPr/>
          </p:nvSpPr>
          <p:spPr>
            <a:xfrm>
              <a:off x="2627784" y="1988840"/>
              <a:ext cx="2088232" cy="1152128"/>
            </a:xfrm>
            <a:prstGeom prst="ellipse">
              <a:avLst/>
            </a:prstGeom>
            <a:noFill/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Connecteur droit avec flèche 6"/>
            <p:cNvCxnSpPr/>
            <p:nvPr/>
          </p:nvCxnSpPr>
          <p:spPr>
            <a:xfrm>
              <a:off x="4427984" y="2924944"/>
              <a:ext cx="1872208" cy="504056"/>
            </a:xfrm>
            <a:prstGeom prst="straightConnector1">
              <a:avLst/>
            </a:prstGeom>
            <a:ln w="5715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ZoneTexte 7"/>
            <p:cNvSpPr txBox="1"/>
            <p:nvPr/>
          </p:nvSpPr>
          <p:spPr>
            <a:xfrm>
              <a:off x="6300192" y="3225170"/>
              <a:ext cx="2735749" cy="1015663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Biggest issue:</a:t>
              </a:r>
            </a:p>
            <a:p>
              <a:r>
                <a:rPr lang="en-US" sz="2000" b="1" dirty="0" smtClean="0"/>
                <a:t>The laser beam power…</a:t>
              </a:r>
            </a:p>
            <a:p>
              <a:r>
                <a:rPr lang="en-US" sz="2000" b="1" dirty="0" smtClean="0">
                  <a:sym typeface="Wingdings" panose="05000000000000000000" pitchFamily="2" charset="2"/>
                </a:rPr>
                <a:t> </a:t>
              </a:r>
              <a:r>
                <a:rPr lang="en-US" sz="2000" b="1" smtClean="0">
                  <a:sym typeface="Wingdings" panose="05000000000000000000" pitchFamily="2" charset="2"/>
                </a:rPr>
                <a:t>R&amp;D effort</a:t>
              </a:r>
              <a:endParaRPr 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5215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91520B-2CF9-422C-8875-469068304C54}" type="slidenum">
              <a:rPr lang="fr-FR" smtClean="0"/>
              <a:pPr/>
              <a:t>4</a:t>
            </a:fld>
            <a:endParaRPr lang="fr-FR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6163"/>
            <a:ext cx="9144000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4848225" y="1223963"/>
            <a:ext cx="1871663" cy="24606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3263900" y="1039813"/>
            <a:ext cx="506413" cy="24606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6950075" y="1444625"/>
            <a:ext cx="449263" cy="2460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4006850" y="1862138"/>
            <a:ext cx="384175" cy="1984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4184650" y="2052638"/>
            <a:ext cx="384175" cy="1984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  <p:pic>
        <p:nvPicPr>
          <p:cNvPr id="19465" name="Picture 10" descr="LAL-group_87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3313" y="2249488"/>
            <a:ext cx="69373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235336" y="18782"/>
            <a:ext cx="4578176" cy="10156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fr-FR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MightyLaser</a:t>
            </a:r>
            <a:endParaRPr lang="fr-FR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French </a:t>
            </a:r>
            <a:r>
              <a:rPr lang="fr-FR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Japanese</a:t>
            </a:r>
            <a:r>
              <a:rPr lang="fr-FR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Collaboration</a:t>
            </a:r>
          </a:p>
          <a:p>
            <a:pPr algn="ctr"/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(close </a:t>
            </a:r>
            <a:r>
              <a:rPr lang="fr-FR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work</a:t>
            </a:r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fr-FR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regular</a:t>
            </a:r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meetings </a:t>
            </a:r>
            <a:r>
              <a:rPr lang="fr-FR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since</a:t>
            </a:r>
            <a:r>
              <a:rPr lang="fr-F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2005)</a:t>
            </a:r>
            <a:endParaRPr lang="fr-FR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1111250" y="6477000"/>
            <a:ext cx="1149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Araki-san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7812360" y="2273155"/>
            <a:ext cx="1317540" cy="132343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K. Cassou</a:t>
            </a:r>
          </a:p>
          <a:p>
            <a:r>
              <a:rPr lang="fr-FR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Y. </a:t>
            </a:r>
            <a:r>
              <a:rPr lang="fr-FR" sz="1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Chaikovska</a:t>
            </a:r>
            <a:endParaRPr lang="fr-FR" sz="1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N. Delerue</a:t>
            </a:r>
            <a:b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A. Martens</a:t>
            </a:r>
            <a:b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P. Favier</a:t>
            </a:r>
            <a:endParaRPr lang="fr-FR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64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5</a:t>
            </a:fld>
            <a:endParaRPr lang="fr-F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889" y="-25266"/>
            <a:ext cx="453811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24959" y="116632"/>
            <a:ext cx="4503553" cy="5832648"/>
            <a:chOff x="1425" y="0"/>
            <a:chExt cx="3246" cy="4320"/>
          </a:xfrm>
        </p:grpSpPr>
        <p:pic>
          <p:nvPicPr>
            <p:cNvPr id="5" name="Picture 5" descr="IMG_495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" y="0"/>
              <a:ext cx="3239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425" y="2525"/>
              <a:ext cx="1860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fr-FR" altLang="fr-FR" sz="1600" b="1" dirty="0"/>
                <a:t>Boxes </a:t>
              </a:r>
              <a:r>
                <a:rPr lang="fr-FR" altLang="fr-FR" sz="1600" b="1" dirty="0" err="1" smtClean="0"/>
                <a:t>opened</a:t>
              </a:r>
              <a:r>
                <a:rPr lang="fr-FR" altLang="fr-FR" sz="1600" b="1" dirty="0" smtClean="0"/>
                <a:t/>
              </a:r>
              <a:br>
                <a:rPr lang="fr-FR" altLang="fr-FR" sz="1600" b="1" dirty="0" smtClean="0"/>
              </a:br>
              <a:r>
                <a:rPr lang="fr-FR" altLang="fr-FR" sz="1600" b="1" dirty="0" smtClean="0"/>
                <a:t> 26 </a:t>
              </a:r>
              <a:r>
                <a:rPr lang="fr-FR" altLang="fr-FR" sz="1600" b="1" dirty="0" err="1" smtClean="0"/>
                <a:t>july</a:t>
              </a:r>
              <a:r>
                <a:rPr lang="fr-FR" altLang="fr-FR" sz="1600" b="1" dirty="0" smtClean="0"/>
                <a:t> 2010</a:t>
              </a:r>
              <a:endParaRPr lang="fr-FR" altLang="fr-FR" sz="1600" b="1" dirty="0"/>
            </a:p>
            <a:p>
              <a:pPr eaLnBrk="1" hangingPunct="1"/>
              <a:r>
                <a:rPr lang="fr-FR" altLang="fr-FR" sz="1600" b="1" dirty="0"/>
                <a:t>Total </a:t>
              </a:r>
              <a:r>
                <a:rPr lang="fr-FR" altLang="fr-FR" sz="1600" b="1" dirty="0" err="1" smtClean="0"/>
                <a:t>weight</a:t>
              </a:r>
              <a:r>
                <a:rPr lang="fr-FR" altLang="fr-FR" sz="1600" b="1" dirty="0" smtClean="0"/>
                <a:t/>
              </a:r>
              <a:br>
                <a:rPr lang="fr-FR" altLang="fr-FR" sz="1600" b="1" dirty="0" smtClean="0"/>
              </a:br>
              <a:r>
                <a:rPr lang="fr-FR" altLang="fr-FR" sz="1600" b="1" dirty="0" smtClean="0"/>
                <a:t>~</a:t>
              </a:r>
              <a:r>
                <a:rPr lang="fr-FR" altLang="fr-FR" sz="1600" b="1" dirty="0"/>
                <a:t>3 tons</a:t>
              </a:r>
            </a:p>
            <a:p>
              <a:pPr eaLnBrk="1" hangingPunct="1"/>
              <a:r>
                <a:rPr lang="fr-FR" altLang="fr-FR" sz="1600" b="1" dirty="0"/>
                <a:t>37°C in the </a:t>
              </a:r>
              <a:r>
                <a:rPr lang="fr-FR" altLang="fr-FR" sz="1600" b="1" dirty="0" smtClean="0"/>
                <a:t/>
              </a:r>
              <a:br>
                <a:rPr lang="fr-FR" altLang="fr-FR" sz="1600" b="1" dirty="0" smtClean="0"/>
              </a:br>
              <a:r>
                <a:rPr lang="fr-FR" altLang="fr-FR" sz="1600" b="1" dirty="0" smtClean="0"/>
                <a:t>ATF </a:t>
              </a:r>
              <a:r>
                <a:rPr lang="fr-FR" altLang="fr-FR" sz="1600" b="1" dirty="0"/>
                <a:t>hall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38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259" y="2361654"/>
            <a:ext cx="2649091" cy="93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6742539" y="2577678"/>
            <a:ext cx="936104" cy="7200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7416900" y="2793702"/>
            <a:ext cx="4571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6814547" y="2793702"/>
            <a:ext cx="4571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6886555" y="2937718"/>
            <a:ext cx="504056" cy="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/>
          <p:cNvSpPr/>
          <p:nvPr/>
        </p:nvSpPr>
        <p:spPr>
          <a:xfrm rot="19424569">
            <a:off x="7363963" y="2129484"/>
            <a:ext cx="914400" cy="914400"/>
          </a:xfrm>
          <a:prstGeom prst="arc">
            <a:avLst>
              <a:gd name="adj1" fmla="val 16200000"/>
              <a:gd name="adj2" fmla="val 17078707"/>
            </a:avLst>
          </a:prstGeom>
          <a:ln w="38100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17" name="ZoneTexte 16"/>
          <p:cNvSpPr txBox="1"/>
          <p:nvPr/>
        </p:nvSpPr>
        <p:spPr>
          <a:xfrm>
            <a:off x="7393253" y="1713582"/>
            <a:ext cx="861454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 err="1"/>
              <a:t>e</a:t>
            </a:r>
            <a:r>
              <a:rPr lang="fr-FR" sz="1400" dirty="0" err="1" smtClean="0"/>
              <a:t>lectrons</a:t>
            </a:r>
            <a:endParaRPr lang="fr-FR" dirty="0"/>
          </a:p>
        </p:txBody>
      </p:sp>
      <p:sp>
        <p:nvSpPr>
          <p:cNvPr id="18" name="Explosion 2 17"/>
          <p:cNvSpPr/>
          <p:nvPr/>
        </p:nvSpPr>
        <p:spPr>
          <a:xfrm>
            <a:off x="7030571" y="2865710"/>
            <a:ext cx="144016" cy="144016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Triangle isocèle 18"/>
          <p:cNvSpPr/>
          <p:nvPr/>
        </p:nvSpPr>
        <p:spPr>
          <a:xfrm>
            <a:off x="6971767" y="3009726"/>
            <a:ext cx="264529" cy="1427386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7894667" y="2145630"/>
            <a:ext cx="353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T</a:t>
            </a:r>
            <a:r>
              <a:rPr lang="fr-FR" b="1" baseline="-25000" dirty="0" smtClean="0">
                <a:solidFill>
                  <a:srgbClr val="FF0000"/>
                </a:solidFill>
              </a:rPr>
              <a:t>e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102579" y="2928426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T</a:t>
            </a:r>
            <a:r>
              <a:rPr lang="fr-FR" b="1" baseline="-25000" dirty="0" smtClean="0">
                <a:solidFill>
                  <a:srgbClr val="FF0000"/>
                </a:solidFill>
              </a:rPr>
              <a:t>R</a:t>
            </a:r>
            <a:endParaRPr lang="fr-FR" b="1" baseline="-25000" dirty="0">
              <a:solidFill>
                <a:srgbClr val="FF00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4870331" y="220834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T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5590411" y="2372687"/>
            <a:ext cx="54534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200" i="1" dirty="0" err="1" smtClean="0">
                <a:latin typeface="Symbol" pitchFamily="18" charset="2"/>
              </a:rPr>
              <a:t>DF</a:t>
            </a:r>
            <a:r>
              <a:rPr lang="fr-FR" sz="1200" baseline="-25000" dirty="0" err="1" smtClean="0"/>
              <a:t>cep</a:t>
            </a:r>
            <a:endParaRPr lang="fr-FR" sz="1200" dirty="0"/>
          </a:p>
        </p:txBody>
      </p:sp>
      <p:sp>
        <p:nvSpPr>
          <p:cNvPr id="26" name="ZoneTexte 25"/>
          <p:cNvSpPr txBox="1"/>
          <p:nvPr/>
        </p:nvSpPr>
        <p:spPr>
          <a:xfrm>
            <a:off x="6542417" y="2273744"/>
            <a:ext cx="6480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latin typeface="Symbol" pitchFamily="18" charset="2"/>
              </a:rPr>
              <a:t>2DF</a:t>
            </a:r>
            <a:r>
              <a:rPr lang="fr-FR" sz="1200" baseline="-25000" dirty="0" smtClean="0"/>
              <a:t>cep</a:t>
            </a:r>
            <a:endParaRPr lang="fr-FR" sz="1200" dirty="0"/>
          </a:p>
        </p:txBody>
      </p:sp>
      <p:sp>
        <p:nvSpPr>
          <p:cNvPr id="28" name="ZoneTexte 27"/>
          <p:cNvSpPr txBox="1"/>
          <p:nvPr/>
        </p:nvSpPr>
        <p:spPr>
          <a:xfrm>
            <a:off x="395536" y="2510948"/>
            <a:ext cx="1242952" cy="7848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500" dirty="0" err="1" smtClean="0"/>
              <a:t>femtosecond</a:t>
            </a:r>
            <a:endParaRPr lang="fr-FR" sz="1500" dirty="0" smtClean="0"/>
          </a:p>
          <a:p>
            <a:pPr algn="ctr"/>
            <a:r>
              <a:rPr lang="fr-FR" sz="1500" dirty="0" err="1" smtClean="0"/>
              <a:t>Oscillator</a:t>
            </a:r>
            <a:endParaRPr lang="fr-FR" sz="1500" dirty="0" smtClean="0"/>
          </a:p>
          <a:p>
            <a:r>
              <a:rPr lang="fr-FR" sz="1500" dirty="0" smtClean="0"/>
              <a:t>(40-200MHz)</a:t>
            </a:r>
          </a:p>
        </p:txBody>
      </p:sp>
      <p:sp>
        <p:nvSpPr>
          <p:cNvPr id="29" name="Ellipse 28"/>
          <p:cNvSpPr/>
          <p:nvPr/>
        </p:nvSpPr>
        <p:spPr>
          <a:xfrm>
            <a:off x="7750651" y="2061379"/>
            <a:ext cx="71252" cy="831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2403243" y="2511186"/>
            <a:ext cx="1242952" cy="7848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500" dirty="0" smtClean="0"/>
              <a:t>High </a:t>
            </a:r>
            <a:r>
              <a:rPr lang="fr-FR" sz="1500" dirty="0" err="1" smtClean="0"/>
              <a:t>average</a:t>
            </a:r>
            <a:r>
              <a:rPr lang="fr-FR" sz="1500" dirty="0" smtClean="0"/>
              <a:t/>
            </a:r>
            <a:br>
              <a:rPr lang="fr-FR" sz="1500" dirty="0" smtClean="0"/>
            </a:br>
            <a:r>
              <a:rPr lang="fr-FR" sz="1500" dirty="0" smtClean="0"/>
              <a:t>power</a:t>
            </a:r>
            <a:br>
              <a:rPr lang="fr-FR" sz="1500" dirty="0" smtClean="0"/>
            </a:br>
            <a:r>
              <a:rPr lang="fr-FR" sz="1500" dirty="0" smtClean="0"/>
              <a:t>amplifier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1990011" y="3513782"/>
            <a:ext cx="305051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Feedback system </a:t>
            </a:r>
            <a:r>
              <a:rPr lang="fr-FR" dirty="0" err="1" smtClean="0">
                <a:latin typeface="Symbol" panose="05050102010706020507" pitchFamily="18" charset="2"/>
              </a:rPr>
              <a:t>Dn</a:t>
            </a:r>
            <a:r>
              <a:rPr lang="fr-FR" dirty="0" smtClean="0"/>
              <a:t>/</a:t>
            </a:r>
            <a:r>
              <a:rPr lang="fr-FR" dirty="0" smtClean="0">
                <a:latin typeface="Symbol" panose="05050102010706020507" pitchFamily="18" charset="2"/>
              </a:rPr>
              <a:t>n</a:t>
            </a:r>
            <a:r>
              <a:rPr lang="en-US" b="1" dirty="0">
                <a:solidFill>
                  <a:srgbClr val="1A1EC0"/>
                </a:solidFill>
                <a:sym typeface="Euclid Symbol"/>
              </a:rPr>
              <a:t> </a:t>
            </a:r>
            <a:r>
              <a:rPr lang="en-US" b="1" dirty="0">
                <a:solidFill>
                  <a:schemeClr val="tx1"/>
                </a:solidFill>
                <a:sym typeface="Euclid Symbol"/>
              </a:rPr>
              <a:t></a:t>
            </a:r>
            <a:r>
              <a:rPr lang="en-US" b="1" dirty="0">
                <a:solidFill>
                  <a:srgbClr val="1A1EC0"/>
                </a:solidFill>
                <a:sym typeface="Euclid Symbol"/>
              </a:rPr>
              <a:t> </a:t>
            </a:r>
            <a:r>
              <a:rPr lang="fr-FR" dirty="0" smtClean="0"/>
              <a:t>10</a:t>
            </a:r>
            <a:r>
              <a:rPr lang="fr-FR" baseline="30000" dirty="0" smtClean="0"/>
              <a:t>-12</a:t>
            </a:r>
          </a:p>
          <a:p>
            <a:r>
              <a:rPr lang="fr-FR" dirty="0" smtClean="0"/>
              <a:t>+ synchronisation</a:t>
            </a:r>
          </a:p>
          <a:p>
            <a:r>
              <a:rPr lang="fr-FR" dirty="0" smtClean="0"/>
              <a:t>(</a:t>
            </a:r>
            <a:r>
              <a:rPr lang="fr-FR" dirty="0" smtClean="0">
                <a:sym typeface="Wingdings" panose="05000000000000000000" pitchFamily="2" charset="2"/>
              </a:rPr>
              <a:t></a:t>
            </a:r>
            <a:r>
              <a:rPr lang="en-US" dirty="0" smtClean="0">
                <a:sym typeface="Wingdings" panose="05000000000000000000" pitchFamily="2" charset="2"/>
              </a:rPr>
              <a:t>metrological</a:t>
            </a:r>
            <a:r>
              <a:rPr lang="fr-FR" dirty="0" smtClean="0">
                <a:sym typeface="Wingdings" panose="05000000000000000000" pitchFamily="2" charset="2"/>
              </a:rPr>
              <a:t> techno.)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7841689" y="2652074"/>
            <a:ext cx="70179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 smtClean="0"/>
              <a:t>Optical</a:t>
            </a:r>
          </a:p>
          <a:p>
            <a:r>
              <a:rPr lang="fr-FR" sz="1400" dirty="0" err="1" smtClean="0"/>
              <a:t>cavity</a:t>
            </a:r>
            <a:endParaRPr lang="fr-FR" sz="1400" dirty="0"/>
          </a:p>
        </p:txBody>
      </p:sp>
      <p:sp>
        <p:nvSpPr>
          <p:cNvPr id="33" name="ZoneTexte 32"/>
          <p:cNvSpPr txBox="1"/>
          <p:nvPr/>
        </p:nvSpPr>
        <p:spPr>
          <a:xfrm>
            <a:off x="251520" y="5673442"/>
            <a:ext cx="8607934" cy="70788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/>
              <a:t>Goals: stack as much average power as possible in an optical resonator</a:t>
            </a:r>
            <a:r>
              <a:rPr lang="en-US" sz="2000" b="1" dirty="0" smtClean="0">
                <a:sym typeface="Wingdings" panose="05000000000000000000" pitchFamily="2" charset="2"/>
              </a:rPr>
              <a:t>1MW</a:t>
            </a:r>
          </a:p>
          <a:p>
            <a:r>
              <a:rPr lang="en-US" sz="2000" b="1" dirty="0" smtClean="0">
                <a:sym typeface="Wingdings" panose="05000000000000000000" pitchFamily="2" charset="2"/>
              </a:rPr>
              <a:t>              &amp; produce high flux of circularly polarized </a:t>
            </a:r>
            <a:r>
              <a:rPr lang="en-US" sz="2000" b="1" dirty="0" smtClean="0"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n-US" sz="2000" b="1" dirty="0" smtClean="0">
                <a:sym typeface="Wingdings" panose="05000000000000000000" pitchFamily="2" charset="2"/>
              </a:rPr>
              <a:t>-ray at ATF/KEK</a:t>
            </a:r>
            <a:endParaRPr lang="en-US" sz="2000" b="1" dirty="0"/>
          </a:p>
        </p:txBody>
      </p:sp>
      <p:sp>
        <p:nvSpPr>
          <p:cNvPr id="34" name="Titre 1"/>
          <p:cNvSpPr txBox="1">
            <a:spLocks/>
          </p:cNvSpPr>
          <p:nvPr/>
        </p:nvSpPr>
        <p:spPr>
          <a:xfrm>
            <a:off x="395536" y="44624"/>
            <a:ext cx="8229600" cy="8640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MightyLaser</a:t>
            </a:r>
            <a:r>
              <a:rPr lang="fr-F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2008-2013 (R&amp;D setup 2013</a:t>
            </a:r>
            <a:r>
              <a:rPr lang="fr-F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fr-F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fr-FR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39" name="Connecteur droit 38"/>
          <p:cNvCxnSpPr>
            <a:stCxn id="28" idx="3"/>
            <a:endCxn id="30" idx="1"/>
          </p:cNvCxnSpPr>
          <p:nvPr/>
        </p:nvCxnSpPr>
        <p:spPr>
          <a:xfrm>
            <a:off x="1638488" y="2903363"/>
            <a:ext cx="764755" cy="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3639472" y="2943728"/>
            <a:ext cx="582787" cy="2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/>
          <p:cNvCxnSpPr>
            <a:stCxn id="31" idx="3"/>
          </p:cNvCxnSpPr>
          <p:nvPr/>
        </p:nvCxnSpPr>
        <p:spPr>
          <a:xfrm flipV="1">
            <a:off x="5040526" y="3042659"/>
            <a:ext cx="1774021" cy="932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/>
          <p:cNvCxnSpPr>
            <a:stCxn id="31" idx="1"/>
            <a:endCxn id="28" idx="2"/>
          </p:cNvCxnSpPr>
          <p:nvPr/>
        </p:nvCxnSpPr>
        <p:spPr>
          <a:xfrm flipH="1" flipV="1">
            <a:off x="1017012" y="3295778"/>
            <a:ext cx="972999" cy="679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6</a:t>
            </a:fld>
            <a:endParaRPr lang="fr-FR"/>
          </a:p>
        </p:txBody>
      </p:sp>
      <p:cxnSp>
        <p:nvCxnSpPr>
          <p:cNvPr id="4" name="Connecteur droit 3"/>
          <p:cNvCxnSpPr/>
          <p:nvPr/>
        </p:nvCxnSpPr>
        <p:spPr>
          <a:xfrm>
            <a:off x="6723277" y="4437112"/>
            <a:ext cx="36149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>
            <a:off x="7162835" y="4435574"/>
            <a:ext cx="36149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riangle isocèle 37"/>
          <p:cNvSpPr/>
          <p:nvPr/>
        </p:nvSpPr>
        <p:spPr>
          <a:xfrm flipH="1">
            <a:off x="7108409" y="2938517"/>
            <a:ext cx="37785" cy="2578715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6666530" y="3905919"/>
            <a:ext cx="944105" cy="30777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b="1" dirty="0" smtClean="0"/>
              <a:t>X or </a:t>
            </a:r>
            <a:r>
              <a:rPr lang="fr-FR" sz="1400" b="1" dirty="0" smtClean="0">
                <a:latin typeface="Symbol" pitchFamily="18" charset="2"/>
              </a:rPr>
              <a:t>g </a:t>
            </a:r>
            <a:r>
              <a:rPr lang="fr-FR" sz="1400" b="1" dirty="0" smtClean="0"/>
              <a:t>rays</a:t>
            </a:r>
            <a:endParaRPr lang="fr-FR" sz="1400" b="1" dirty="0"/>
          </a:p>
        </p:txBody>
      </p:sp>
      <p:sp>
        <p:nvSpPr>
          <p:cNvPr id="41" name="ZoneTexte 40"/>
          <p:cNvSpPr txBox="1"/>
          <p:nvPr/>
        </p:nvSpPr>
        <p:spPr>
          <a:xfrm>
            <a:off x="6228184" y="4581128"/>
            <a:ext cx="1828706" cy="5232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Quasi </a:t>
            </a:r>
            <a:r>
              <a:rPr lang="fr-FR" sz="1400" b="1" dirty="0" err="1" smtClean="0"/>
              <a:t>monochromatic</a:t>
            </a:r>
            <a:endParaRPr lang="fr-FR" sz="1400" b="1" dirty="0" smtClean="0"/>
          </a:p>
          <a:p>
            <a:pPr algn="ctr"/>
            <a:r>
              <a:rPr lang="fr-FR" sz="1400" b="1" dirty="0" smtClean="0"/>
              <a:t>X or </a:t>
            </a:r>
            <a:r>
              <a:rPr lang="fr-FR" sz="1400" b="1" dirty="0" smtClean="0">
                <a:latin typeface="Symbol" pitchFamily="18" charset="2"/>
              </a:rPr>
              <a:t>g </a:t>
            </a:r>
            <a:r>
              <a:rPr lang="fr-FR" sz="1400" b="1" dirty="0" smtClean="0"/>
              <a:t>rays</a:t>
            </a:r>
            <a:endParaRPr lang="fr-FR" sz="1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7661048" y="4221088"/>
            <a:ext cx="943400" cy="30777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400" b="1" dirty="0" smtClean="0"/>
              <a:t>collimator</a:t>
            </a:r>
            <a:endParaRPr lang="en-US" sz="1400" b="1" dirty="0"/>
          </a:p>
        </p:txBody>
      </p:sp>
      <p:sp>
        <p:nvSpPr>
          <p:cNvPr id="11" name="Ellipse 10"/>
          <p:cNvSpPr/>
          <p:nvPr/>
        </p:nvSpPr>
        <p:spPr>
          <a:xfrm rot="5400000">
            <a:off x="7138583" y="2037618"/>
            <a:ext cx="1800200" cy="1872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763688" y="1196752"/>
            <a:ext cx="561083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High flux quasi-monochromatic X/</a:t>
            </a:r>
            <a:r>
              <a:rPr lang="en-US" b="1" dirty="0" smtClean="0">
                <a:latin typeface="Symbol" panose="05050102010706020507" pitchFamily="18" charset="2"/>
              </a:rPr>
              <a:t>g</a:t>
            </a:r>
            <a:r>
              <a:rPr lang="en-US" b="1" dirty="0" smtClean="0"/>
              <a:t> ray Compton sources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4554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368639" y="198277"/>
            <a:ext cx="9071527" cy="638436"/>
          </a:xfrm>
        </p:spPr>
        <p:txBody>
          <a:bodyPr>
            <a:normAutofit fontScale="90000"/>
          </a:bodyPr>
          <a:lstStyle/>
          <a:p>
            <a:r>
              <a:rPr kumimoji="1" lang="en-US" altLang="ja-JP" sz="4000" b="1" dirty="0">
                <a:solidFill>
                  <a:srgbClr val="0000FF"/>
                </a:solidFill>
              </a:rPr>
              <a:t>Compton Experiments at ATF</a:t>
            </a:r>
            <a:endParaRPr kumimoji="1" lang="ja-JP" altLang="en-US" sz="4000" b="1" dirty="0">
              <a:solidFill>
                <a:srgbClr val="0000FF"/>
              </a:solidFill>
            </a:endParaRPr>
          </a:p>
        </p:txBody>
      </p:sp>
      <p:pic>
        <p:nvPicPr>
          <p:cNvPr id="163842" name="Picture 2" descr="先端加速器試験棟-201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6819" r="3533" b="5844"/>
          <a:stretch/>
        </p:blipFill>
        <p:spPr bwMode="auto">
          <a:xfrm>
            <a:off x="-28600" y="815230"/>
            <a:ext cx="9266847" cy="6178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4218706" y="3341641"/>
            <a:ext cx="2423853" cy="637699"/>
          </a:xfrm>
          <a:prstGeom prst="rect">
            <a:avLst/>
          </a:prstGeom>
          <a:solidFill>
            <a:schemeClr val="bg1"/>
          </a:solidFill>
        </p:spPr>
        <p:txBody>
          <a:bodyPr wrap="none" lIns="82891" tIns="41446" rIns="82891" bIns="41446" rtlCol="0">
            <a:sp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1.3GeV 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up to  10 bunches/train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 bwMode="auto">
          <a:xfrm rot="20621396">
            <a:off x="4844795" y="2260389"/>
            <a:ext cx="886643" cy="443368"/>
          </a:xfrm>
          <a:prstGeom prst="rect">
            <a:avLst/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91" tIns="41446" rIns="82891" bIns="41446" numCol="1" spcCol="0" rtlCol="0" anchor="t" anchorCtr="0" compatLnSpc="1">
            <a:prstTxWarp prst="textNoShape">
              <a:avLst/>
            </a:prstTxWarp>
          </a:bodyPr>
          <a:lstStyle/>
          <a:p>
            <a:pPr defTabSz="407259" eaLnBrk="0" hangingPunct="0">
              <a:lnSpc>
                <a:spcPct val="90000"/>
              </a:lnSpc>
              <a:buClr>
                <a:srgbClr val="000000"/>
              </a:buClr>
              <a:buSzPct val="100000"/>
            </a:pPr>
            <a:endParaRPr kumimoji="0" lang="ja-JP" altLang="en-US"/>
          </a:p>
        </p:txBody>
      </p:sp>
      <p:sp>
        <p:nvSpPr>
          <p:cNvPr id="5" name="右矢印 4"/>
          <p:cNvSpPr/>
          <p:nvPr/>
        </p:nvSpPr>
        <p:spPr bwMode="auto">
          <a:xfrm rot="10800000">
            <a:off x="5877590" y="2284012"/>
            <a:ext cx="1158351" cy="414764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91" tIns="41446" rIns="82891" bIns="41446" numCol="1" spcCol="0" rtlCol="0" anchor="t" anchorCtr="0" compatLnSpc="1">
            <a:prstTxWarp prst="textNoShape">
              <a:avLst/>
            </a:prstTxWarp>
          </a:bodyPr>
          <a:lstStyle/>
          <a:p>
            <a:pPr defTabSz="407259" eaLnBrk="0" hangingPunct="0">
              <a:lnSpc>
                <a:spcPct val="90000"/>
              </a:lnSpc>
              <a:buClr>
                <a:srgbClr val="000000"/>
              </a:buClr>
              <a:buSzPct val="100000"/>
            </a:pPr>
            <a:endParaRPr kumimoji="0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756330" y="1773666"/>
            <a:ext cx="754036" cy="360700"/>
          </a:xfrm>
          <a:prstGeom prst="rect">
            <a:avLst/>
          </a:prstGeom>
          <a:noFill/>
        </p:spPr>
        <p:txBody>
          <a:bodyPr wrap="none" lIns="82891" tIns="41446" rIns="82891" bIns="41446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FF"/>
                </a:solidFill>
              </a:rPr>
              <a:t>Cavity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75798" y="1846574"/>
            <a:ext cx="770130" cy="637699"/>
          </a:xfrm>
          <a:prstGeom prst="rect">
            <a:avLst/>
          </a:prstGeom>
          <a:solidFill>
            <a:schemeClr val="bg1"/>
          </a:solidFill>
        </p:spPr>
        <p:txBody>
          <a:bodyPr wrap="none" lIns="82891" tIns="41446" rIns="82891" bIns="41446" rtlCol="0">
            <a:spAutoFit/>
          </a:bodyPr>
          <a:lstStyle/>
          <a:p>
            <a:r>
              <a:rPr lang="en-US" altLang="ja-JP" sz="3600" b="1" dirty="0">
                <a:solidFill>
                  <a:srgbClr val="0000FF"/>
                </a:solidFill>
                <a:latin typeface="Symbol" pitchFamily="18" charset="2"/>
              </a:rPr>
              <a:t>  </a:t>
            </a:r>
            <a:r>
              <a:rPr lang="en-US" altLang="ja-JP" sz="3300" b="1" dirty="0" err="1">
                <a:solidFill>
                  <a:srgbClr val="0000FF"/>
                </a:solidFill>
                <a:latin typeface="Symbol" pitchFamily="18" charset="2"/>
              </a:rPr>
              <a:t>g</a:t>
            </a:r>
            <a:r>
              <a:rPr kumimoji="1" lang="en-US" altLang="ja-JP" b="1" dirty="0" err="1" smtClean="0">
                <a:solidFill>
                  <a:srgbClr val="0000FF"/>
                </a:solidFill>
              </a:rPr>
              <a:t>s</a:t>
            </a:r>
            <a:r>
              <a:rPr kumimoji="1" lang="en-US" altLang="ja-JP" b="1" dirty="0" smtClean="0">
                <a:solidFill>
                  <a:srgbClr val="0000FF"/>
                </a:solidFill>
              </a:rPr>
              <a:t>  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  <p:sp>
        <p:nvSpPr>
          <p:cNvPr id="7" name="右矢印 6"/>
          <p:cNvSpPr/>
          <p:nvPr/>
        </p:nvSpPr>
        <p:spPr bwMode="auto">
          <a:xfrm rot="10800000">
            <a:off x="3602250" y="2283582"/>
            <a:ext cx="1158351" cy="414764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891" tIns="41446" rIns="82891" bIns="41446" numCol="1" spcCol="0" rtlCol="0" anchor="t" anchorCtr="0" compatLnSpc="1">
            <a:prstTxWarp prst="textNoShape">
              <a:avLst/>
            </a:prstTxWarp>
          </a:bodyPr>
          <a:lstStyle/>
          <a:p>
            <a:pPr defTabSz="407259" eaLnBrk="0" hangingPunct="0">
              <a:lnSpc>
                <a:spcPct val="90000"/>
              </a:lnSpc>
              <a:buClr>
                <a:srgbClr val="000000"/>
              </a:buClr>
              <a:buSzPct val="100000"/>
            </a:pPr>
            <a:endParaRPr kumimoji="0" lang="ja-JP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386880" y="921697"/>
            <a:ext cx="5126400" cy="474656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r>
              <a:rPr kumimoji="1" lang="en-US" altLang="ja-JP" sz="2500" b="1" dirty="0">
                <a:solidFill>
                  <a:srgbClr val="FF0000"/>
                </a:solidFill>
              </a:rPr>
              <a:t>French and Japanese Cavities</a:t>
            </a:r>
            <a:endParaRPr kumimoji="1" lang="ja-JP" altLang="en-US" sz="2500" b="1" dirty="0">
              <a:solidFill>
                <a:srgbClr val="FF0000"/>
              </a:solidFill>
            </a:endParaRPr>
          </a:p>
        </p:txBody>
      </p:sp>
      <p:cxnSp>
        <p:nvCxnSpPr>
          <p:cNvPr id="12" name="直線矢印コネクタ 11"/>
          <p:cNvCxnSpPr/>
          <p:nvPr/>
        </p:nvCxnSpPr>
        <p:spPr bwMode="auto">
          <a:xfrm rot="5400000">
            <a:off x="4930530" y="1589928"/>
            <a:ext cx="576060" cy="23040"/>
          </a:xfrm>
          <a:prstGeom prst="straightConnector1">
            <a:avLst/>
          </a:prstGeom>
          <a:solidFill>
            <a:srgbClr val="00B8FF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16" name="正方形/長方形 15"/>
          <p:cNvSpPr/>
          <p:nvPr/>
        </p:nvSpPr>
        <p:spPr bwMode="auto">
          <a:xfrm rot="20748027">
            <a:off x="4824740" y="2208363"/>
            <a:ext cx="974002" cy="5396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5" tIns="41473" rIns="82945" bIns="41473" numCol="1" rtlCol="0" anchor="t" anchorCtr="0" compatLnSpc="1">
            <a:prstTxWarp prst="textNoShape">
              <a:avLst/>
            </a:prstTxWarp>
          </a:bodyPr>
          <a:lstStyle/>
          <a:p>
            <a:pPr defTabSz="40752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ja-JP" altLang="en-US" sz="22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4" name="正方形/長方形 13"/>
          <p:cNvSpPr/>
          <p:nvPr/>
        </p:nvSpPr>
        <p:spPr bwMode="auto">
          <a:xfrm rot="19994684">
            <a:off x="5405015" y="2394154"/>
            <a:ext cx="455058" cy="234035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5" tIns="41473" rIns="82945" bIns="41473" numCol="1" rtlCol="0" anchor="t" anchorCtr="0" compatLnSpc="1">
            <a:prstTxWarp prst="textNoShape">
              <a:avLst/>
            </a:prstTxWarp>
          </a:bodyPr>
          <a:lstStyle/>
          <a:p>
            <a:pPr defTabSz="40752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ja-JP" altLang="en-US" sz="22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" name="正方形/長方形 14"/>
          <p:cNvSpPr/>
          <p:nvPr/>
        </p:nvSpPr>
        <p:spPr bwMode="auto">
          <a:xfrm rot="19994684">
            <a:off x="4829016" y="2394154"/>
            <a:ext cx="455058" cy="234035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5" tIns="41473" rIns="82945" bIns="41473" numCol="1" rtlCol="0" anchor="t" anchorCtr="0" compatLnSpc="1">
            <a:prstTxWarp prst="textNoShape">
              <a:avLst/>
            </a:prstTxWarp>
          </a:bodyPr>
          <a:lstStyle/>
          <a:p>
            <a:pPr defTabSz="40752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ja-JP" altLang="en-US" sz="22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-36512" y="2780928"/>
            <a:ext cx="2487027" cy="83099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Highest </a:t>
            </a:r>
            <a:r>
              <a:rPr lang="en-US" sz="2400" b="1" dirty="0" smtClean="0">
                <a:latin typeface="Symbol" panose="05050102010706020507" pitchFamily="18" charset="2"/>
              </a:rPr>
              <a:t>g</a:t>
            </a:r>
            <a:r>
              <a:rPr lang="en-US" sz="2400" b="1" dirty="0" smtClean="0"/>
              <a:t>-ray flux</a:t>
            </a:r>
            <a:br>
              <a:rPr lang="en-US" sz="2400" b="1" dirty="0" smtClean="0"/>
            </a:br>
            <a:r>
              <a:rPr lang="en-US" sz="2400" b="1" dirty="0" smtClean="0"/>
              <a:t>obtained fall 2013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3428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Future: </a:t>
            </a:r>
            <a:r>
              <a:rPr lang="fr-FR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ThomX</a:t>
            </a:r>
            <a:endParaRPr lang="fr-F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Image 12" descr="BandeauNLogosPartenairesThomXsit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6"/>
          <a:stretch/>
        </p:blipFill>
        <p:spPr bwMode="auto">
          <a:xfrm>
            <a:off x="0" y="6182743"/>
            <a:ext cx="9144000" cy="51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riangle rectangle 12"/>
          <p:cNvSpPr/>
          <p:nvPr/>
        </p:nvSpPr>
        <p:spPr bwMode="auto">
          <a:xfrm rot="16200000">
            <a:off x="6264276" y="5289550"/>
            <a:ext cx="360362" cy="274637"/>
          </a:xfrm>
          <a:prstGeom prst="rtTriangl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endParaRPr lang="fr-FR">
              <a:latin typeface="Arial Narrow" pitchFamily="34" charset="0"/>
            </a:endParaRPr>
          </a:p>
        </p:txBody>
      </p:sp>
      <p:pic>
        <p:nvPicPr>
          <p:cNvPr id="14" name="Picture 2" descr="C:\Dossiers\Articoli\Conferenze\IPAC11\figure\Rin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1368425"/>
            <a:ext cx="6802438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rgdrgdfgd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r="17435"/>
          <a:stretch>
            <a:fillRect/>
          </a:stretch>
        </p:blipFill>
        <p:spPr bwMode="auto">
          <a:xfrm>
            <a:off x="7524328" y="2564904"/>
            <a:ext cx="1224136" cy="16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ZoneTexte 4"/>
          <p:cNvSpPr txBox="1">
            <a:spLocks noChangeArrowheads="1"/>
          </p:cNvSpPr>
          <p:nvPr/>
        </p:nvSpPr>
        <p:spPr bwMode="auto">
          <a:xfrm>
            <a:off x="7450138" y="2236788"/>
            <a:ext cx="10826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200" b="1">
                <a:latin typeface="Times New Roman" pitchFamily="18" charset="0"/>
                <a:cs typeface="Times New Roman" pitchFamily="18" charset="0"/>
              </a:rPr>
              <a:t>Laser </a:t>
            </a:r>
          </a:p>
          <a:p>
            <a:pPr>
              <a:buFontTx/>
              <a:buNone/>
            </a:pPr>
            <a:r>
              <a:rPr lang="en-US" altLang="fr-FR" sz="1200" b="1">
                <a:latin typeface="Times New Roman" pitchFamily="18" charset="0"/>
                <a:cs typeface="Times New Roman" pitchFamily="18" charset="0"/>
              </a:rPr>
              <a:t>and FP cavity</a:t>
            </a:r>
            <a:endParaRPr lang="fr-FR" altLang="fr-FR" sz="1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ZoneTexte 1"/>
          <p:cNvSpPr txBox="1">
            <a:spLocks noChangeArrowheads="1"/>
          </p:cNvSpPr>
          <p:nvPr/>
        </p:nvSpPr>
        <p:spPr bwMode="auto">
          <a:xfrm>
            <a:off x="336550" y="1557338"/>
            <a:ext cx="15049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000" dirty="0">
                <a:solidFill>
                  <a:srgbClr val="FF0000"/>
                </a:solidFill>
              </a:rPr>
              <a:t>Cycle </a:t>
            </a:r>
            <a:r>
              <a:rPr lang="en-US" altLang="fr-FR" sz="1000" dirty="0" err="1">
                <a:solidFill>
                  <a:srgbClr val="FF0000"/>
                </a:solidFill>
              </a:rPr>
              <a:t>Frep</a:t>
            </a:r>
            <a:r>
              <a:rPr lang="en-US" altLang="fr-FR" sz="1000" dirty="0">
                <a:solidFill>
                  <a:srgbClr val="FF0000"/>
                </a:solidFill>
              </a:rPr>
              <a:t> = 20 </a:t>
            </a:r>
            <a:r>
              <a:rPr lang="en-US" altLang="fr-FR" sz="1000" dirty="0" err="1">
                <a:solidFill>
                  <a:srgbClr val="FF0000"/>
                </a:solidFill>
              </a:rPr>
              <a:t>msec</a:t>
            </a:r>
            <a:endParaRPr lang="en-US" altLang="fr-FR" sz="1000" dirty="0">
              <a:solidFill>
                <a:srgbClr val="FF0000"/>
              </a:solidFill>
            </a:endParaRPr>
          </a:p>
          <a:p>
            <a:r>
              <a:rPr lang="en-US" altLang="fr-FR" sz="1000" dirty="0">
                <a:solidFill>
                  <a:srgbClr val="FF0000"/>
                </a:solidFill>
              </a:rPr>
              <a:t>RF pulse length 3 </a:t>
            </a:r>
            <a:r>
              <a:rPr lang="en-US" altLang="fr-FR" sz="1000" dirty="0" err="1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altLang="fr-FR" sz="1000" dirty="0" err="1">
                <a:solidFill>
                  <a:srgbClr val="FF0000"/>
                </a:solidFill>
              </a:rPr>
              <a:t>s</a:t>
            </a:r>
            <a:endParaRPr lang="en-US" altLang="fr-FR" sz="1000" dirty="0">
              <a:solidFill>
                <a:srgbClr val="FF0000"/>
              </a:solidFill>
            </a:endParaRPr>
          </a:p>
          <a:p>
            <a:r>
              <a:rPr lang="en-US" altLang="fr-FR" sz="1000" dirty="0">
                <a:solidFill>
                  <a:srgbClr val="FF0000"/>
                </a:solidFill>
              </a:rPr>
              <a:t>Energy 50 -  70 MeV</a:t>
            </a:r>
          </a:p>
          <a:p>
            <a:endParaRPr lang="fr-FR" altLang="fr-FR" sz="1000" dirty="0">
              <a:solidFill>
                <a:srgbClr val="FF0000"/>
              </a:solidFill>
            </a:endParaRPr>
          </a:p>
        </p:txBody>
      </p:sp>
      <p:sp>
        <p:nvSpPr>
          <p:cNvPr id="19" name="Flèche gauche 4"/>
          <p:cNvSpPr>
            <a:spLocks noChangeArrowheads="1"/>
          </p:cNvSpPr>
          <p:nvPr/>
        </p:nvSpPr>
        <p:spPr bwMode="auto">
          <a:xfrm>
            <a:off x="1693863" y="3144838"/>
            <a:ext cx="1762125" cy="52387"/>
          </a:xfrm>
          <a:prstGeom prst="leftArrow">
            <a:avLst>
              <a:gd name="adj1" fmla="val 50000"/>
              <a:gd name="adj2" fmla="val 49521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fr-FR">
              <a:latin typeface="Arial Narrow" pitchFamily="34" charset="0"/>
            </a:endParaRPr>
          </a:p>
        </p:txBody>
      </p:sp>
      <p:sp>
        <p:nvSpPr>
          <p:cNvPr id="20" name="ZoneTexte 1"/>
          <p:cNvSpPr txBox="1">
            <a:spLocks noChangeArrowheads="1"/>
          </p:cNvSpPr>
          <p:nvPr/>
        </p:nvSpPr>
        <p:spPr bwMode="auto">
          <a:xfrm>
            <a:off x="332889" y="2493435"/>
            <a:ext cx="1878013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000" dirty="0">
                <a:solidFill>
                  <a:srgbClr val="0070C0"/>
                </a:solidFill>
              </a:rPr>
              <a:t>2 </a:t>
            </a:r>
            <a:r>
              <a:rPr lang="en-US" altLang="fr-FR" sz="1000" dirty="0" err="1">
                <a:solidFill>
                  <a:srgbClr val="0070C0"/>
                </a:solidFill>
              </a:rPr>
              <a:t>Ips</a:t>
            </a:r>
            <a:endParaRPr lang="en-US" altLang="fr-FR" sz="1000" dirty="0">
              <a:solidFill>
                <a:srgbClr val="0070C0"/>
              </a:solidFill>
            </a:endParaRPr>
          </a:p>
          <a:p>
            <a:r>
              <a:rPr lang="en-US" altLang="fr-FR" sz="1000" dirty="0">
                <a:solidFill>
                  <a:srgbClr val="0070C0"/>
                </a:solidFill>
              </a:rPr>
              <a:t>Easy integration</a:t>
            </a:r>
          </a:p>
          <a:p>
            <a:r>
              <a:rPr lang="en-US" altLang="fr-FR" sz="1000" dirty="0">
                <a:solidFill>
                  <a:srgbClr val="0070C0"/>
                </a:solidFill>
              </a:rPr>
              <a:t>Frees the straight sections</a:t>
            </a:r>
          </a:p>
          <a:p>
            <a:r>
              <a:rPr lang="en-US" altLang="fr-FR" sz="1000" dirty="0">
                <a:solidFill>
                  <a:srgbClr val="0070C0"/>
                </a:solidFill>
              </a:rPr>
              <a:t>CSR line</a:t>
            </a:r>
          </a:p>
          <a:p>
            <a:endParaRPr lang="fr-FR" altLang="fr-FR" sz="1000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776" y="6202897"/>
            <a:ext cx="979212" cy="364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8</a:t>
            </a:fld>
            <a:endParaRPr lang="fr-FR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1089025" y="6021288"/>
            <a:ext cx="7047296" cy="0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8136321" y="5805264"/>
            <a:ext cx="894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~10m</a:t>
            </a:r>
            <a:endParaRPr lang="fr-FR" sz="2400" b="1" dirty="0">
              <a:solidFill>
                <a:srgbClr val="00B0F0"/>
              </a:solidFill>
            </a:endParaRPr>
          </a:p>
        </p:txBody>
      </p:sp>
      <p:cxnSp>
        <p:nvCxnSpPr>
          <p:cNvPr id="18" name="Connecteur droit avec flèche 17"/>
          <p:cNvCxnSpPr/>
          <p:nvPr/>
        </p:nvCxnSpPr>
        <p:spPr>
          <a:xfrm flipV="1">
            <a:off x="251520" y="1368425"/>
            <a:ext cx="0" cy="4652863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268941" y="3503797"/>
            <a:ext cx="744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~7m</a:t>
            </a:r>
            <a:endParaRPr lang="fr-FR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8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08793"/>
            <a:ext cx="8229600" cy="871935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ThomX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a machine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turned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toward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fr-FR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societal</a:t>
            </a:r>
            <a:r>
              <a:rPr lang="fr-F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applications </a:t>
            </a:r>
            <a:endParaRPr lang="fr-FR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388" y="1052736"/>
            <a:ext cx="8775700" cy="12241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1600" b="1" dirty="0" smtClean="0"/>
              <a:t>Transfer of the SR techniques to these new machines. Many fields can be interested…</a:t>
            </a:r>
          </a:p>
          <a:p>
            <a:r>
              <a:rPr lang="en-US" altLang="fr-FR" sz="1600" b="1" dirty="0" smtClean="0"/>
              <a:t>At present two contributors: </a:t>
            </a:r>
            <a:r>
              <a:rPr lang="en-US" altLang="fr-FR" sz="1800" b="1" dirty="0" smtClean="0">
                <a:solidFill>
                  <a:srgbClr val="C00000"/>
                </a:solidFill>
              </a:rPr>
              <a:t>*Medical field (ESRF, INSERM Grenoble)		                        	                                    *Cultural Heritage (C2RMF CNRS – Louvre Museum)</a:t>
            </a:r>
            <a:r>
              <a:rPr lang="en-US" altLang="fr-FR" sz="18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br>
              <a:rPr lang="en-US" altLang="fr-FR" sz="1800" b="1" dirty="0" smtClean="0">
                <a:solidFill>
                  <a:srgbClr val="C00000"/>
                </a:solidFill>
                <a:sym typeface="Wingdings" panose="05000000000000000000" pitchFamily="2" charset="2"/>
              </a:rPr>
            </a:br>
            <a:r>
              <a:rPr lang="en-US" altLang="fr-FR" sz="18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                                                                                                                     LAMS</a:t>
            </a:r>
            <a:r>
              <a:rPr lang="en-US" altLang="fr-FR" sz="1600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(Archeology Labs.)</a:t>
            </a:r>
            <a:endParaRPr lang="fr-FR" altLang="fr-FR" sz="1600" b="1" dirty="0" smtClean="0">
              <a:solidFill>
                <a:srgbClr val="C00000"/>
              </a:solidFill>
            </a:endParaRPr>
          </a:p>
          <a:p>
            <a:endParaRPr lang="fr-FR" altLang="fr-FR" sz="1600" b="1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49935" y="2132856"/>
            <a:ext cx="1728191" cy="43204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K-edge imaging</a:t>
            </a:r>
            <a:endParaRPr lang="fr-FR" sz="1600" b="1" dirty="0" smtClean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54000" y="3036143"/>
            <a:ext cx="3927475" cy="3462338"/>
            <a:chOff x="2330" y="512"/>
            <a:chExt cx="5787" cy="4885"/>
          </a:xfrm>
        </p:grpSpPr>
        <p:pic>
          <p:nvPicPr>
            <p:cNvPr id="6" name="Picture 5" descr="scan_results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1793"/>
              <a:ext cx="2246" cy="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330" y="4207"/>
              <a:ext cx="5787" cy="1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r>
                <a:rPr lang="fr-FR" altLang="fr-FR" sz="1000" i="1"/>
                <a:t>K-edge imaging</a:t>
              </a:r>
              <a:r>
                <a:rPr lang="fr-FR" altLang="fr-FR" sz="1000"/>
                <a:t>  (Pb</a:t>
              </a:r>
              <a:r>
                <a:rPr lang="fr-FR" altLang="fr-FR" sz="1000">
                  <a:sym typeface="Wingdings" pitchFamily="2" charset="2"/>
                </a:rPr>
                <a:t>white, Hg vermilion…) of a Van-Gogh’s painting</a:t>
              </a:r>
              <a:endParaRPr lang="fr-FR" altLang="fr-FR" sz="1000"/>
            </a:p>
            <a:p>
              <a:r>
                <a:rPr lang="fr-FR" altLang="fr-FR" sz="1000"/>
                <a:t>J. Dik et al., </a:t>
              </a:r>
              <a:r>
                <a:rPr lang="fr-FR" altLang="fr-FR" sz="1000" i="1"/>
                <a:t>Analytical Chemistry</a:t>
              </a:r>
              <a:r>
                <a:rPr lang="fr-FR" altLang="fr-FR" sz="1000"/>
                <a:t>, </a:t>
              </a:r>
              <a:r>
                <a:rPr lang="fr-FR" altLang="fr-FR" sz="1000" b="1"/>
                <a:t>2008, </a:t>
              </a:r>
              <a:r>
                <a:rPr lang="fr-FR" altLang="fr-FR" sz="1000" i="1"/>
                <a:t>80, </a:t>
              </a:r>
              <a:r>
                <a:rPr lang="fr-FR" altLang="fr-FR" sz="1000"/>
                <a:t>6436</a:t>
              </a:r>
            </a:p>
            <a:p>
              <a:endParaRPr lang="fr-FR" altLang="fr-FR" sz="1400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2330" y="512"/>
              <a:ext cx="345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/>
              <a:endParaRPr lang="en-US" altLang="fr-FR" sz="1000"/>
            </a:p>
          </p:txBody>
        </p:sp>
      </p:grp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" t="5966" r="4594" b="5807"/>
          <a:stretch>
            <a:fillRect/>
          </a:stretch>
        </p:blipFill>
        <p:spPr bwMode="auto">
          <a:xfrm>
            <a:off x="2124075" y="2547193"/>
            <a:ext cx="18002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copy_of_ambre_tomo_m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347418"/>
            <a:ext cx="1800225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2165350" y="3879106"/>
            <a:ext cx="17176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Paleontology</a:t>
            </a:r>
          </a:p>
          <a:p>
            <a:pPr>
              <a:defRPr/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</a:rPr>
              <a:t>Non-destructive analysis</a:t>
            </a:r>
            <a:endParaRPr lang="fr-FR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57" descr="IoXeD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41" t="360" r="851" b="66827"/>
          <a:stretch>
            <a:fillRect/>
          </a:stretch>
        </p:blipFill>
        <p:spPr bwMode="auto">
          <a:xfrm>
            <a:off x="4225925" y="3280618"/>
            <a:ext cx="20288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8"/>
          <p:cNvGrpSpPr>
            <a:grpSpLocks/>
          </p:cNvGrpSpPr>
          <p:nvPr/>
        </p:nvGrpSpPr>
        <p:grpSpPr bwMode="auto">
          <a:xfrm>
            <a:off x="6937375" y="5518993"/>
            <a:ext cx="879475" cy="646113"/>
            <a:chOff x="1777" y="1968"/>
            <a:chExt cx="1823" cy="1766"/>
          </a:xfrm>
        </p:grpSpPr>
        <p:pic>
          <p:nvPicPr>
            <p:cNvPr id="14" name="Picture 10" descr="sample_E_minus_ok"/>
            <p:cNvPicPr>
              <a:picLocks noChangeAspect="1" noChangeArrowheads="1"/>
            </p:cNvPicPr>
            <p:nvPr/>
          </p:nvPicPr>
          <p:blipFill>
            <a:blip r:embed="rId6">
              <a:lum contras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5" t="12544" r="15009" b="14728"/>
            <a:stretch>
              <a:fillRect/>
            </a:stretch>
          </p:blipFill>
          <p:spPr bwMode="auto">
            <a:xfrm>
              <a:off x="1777" y="1968"/>
              <a:ext cx="1823" cy="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Line 12"/>
            <p:cNvSpPr>
              <a:spLocks noChangeShapeType="1"/>
            </p:cNvSpPr>
            <p:nvPr/>
          </p:nvSpPr>
          <p:spPr bwMode="auto">
            <a:xfrm>
              <a:off x="2400" y="2400"/>
              <a:ext cx="48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 flipH="1">
              <a:off x="2832" y="3168"/>
              <a:ext cx="9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Line 14"/>
            <p:cNvSpPr>
              <a:spLocks noChangeShapeType="1"/>
            </p:cNvSpPr>
            <p:nvPr/>
          </p:nvSpPr>
          <p:spPr bwMode="auto">
            <a:xfrm flipH="1">
              <a:off x="2976" y="2832"/>
              <a:ext cx="9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5444381"/>
            <a:ext cx="91122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ZoneTexte 3"/>
          <p:cNvSpPr txBox="1">
            <a:spLocks noChangeArrowheads="1"/>
          </p:cNvSpPr>
          <p:nvPr/>
        </p:nvSpPr>
        <p:spPr bwMode="auto">
          <a:xfrm>
            <a:off x="4186238" y="2582118"/>
            <a:ext cx="478155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200" dirty="0"/>
              <a:t>Physiopathology and  Contrast agents, </a:t>
            </a:r>
          </a:p>
          <a:p>
            <a:r>
              <a:rPr lang="en-US" altLang="fr-FR" sz="1200" dirty="0"/>
              <a:t>Dynamic Contrast Enhancement SRCT</a:t>
            </a:r>
          </a:p>
          <a:p>
            <a:r>
              <a:rPr lang="fr-FR" altLang="fr-FR" sz="1200" dirty="0"/>
              <a:t>Convection </a:t>
            </a:r>
            <a:r>
              <a:rPr lang="fr-FR" altLang="fr-FR" sz="1200" dirty="0" err="1"/>
              <a:t>Enhanced</a:t>
            </a:r>
            <a:r>
              <a:rPr lang="fr-FR" altLang="fr-FR" sz="1200" dirty="0"/>
              <a:t> </a:t>
            </a:r>
            <a:r>
              <a:rPr lang="fr-FR" altLang="fr-FR" sz="1200" dirty="0" err="1"/>
              <a:t>Delivery</a:t>
            </a:r>
            <a:r>
              <a:rPr lang="en-US" altLang="fr-FR" sz="1200" dirty="0"/>
              <a:t>  =&gt;</a:t>
            </a:r>
            <a:r>
              <a:rPr lang="fr-FR" altLang="fr-FR" sz="1200" dirty="0" err="1"/>
              <a:t>Stereotactic</a:t>
            </a:r>
            <a:r>
              <a:rPr lang="fr-FR" altLang="fr-FR" sz="1200" dirty="0"/>
              <a:t> Synchrotron RT</a:t>
            </a:r>
            <a:endParaRPr lang="en-GB" altLang="fr-FR" sz="1200" dirty="0"/>
          </a:p>
          <a:p>
            <a:endParaRPr lang="en-US" altLang="fr-FR" sz="1200" dirty="0"/>
          </a:p>
          <a:p>
            <a:pPr>
              <a:buFontTx/>
              <a:buNone/>
            </a:pPr>
            <a:endParaRPr lang="fr-FR" altLang="fr-FR" dirty="0"/>
          </a:p>
        </p:txBody>
      </p:sp>
      <p:pic>
        <p:nvPicPr>
          <p:cNvPr id="20" name="Picture 12" descr="figure5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563" y="5025281"/>
            <a:ext cx="1770062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ZoneTexte 11"/>
          <p:cNvSpPr txBox="1">
            <a:spLocks noChangeArrowheads="1"/>
          </p:cNvSpPr>
          <p:nvPr/>
        </p:nvSpPr>
        <p:spPr bwMode="auto">
          <a:xfrm>
            <a:off x="6254750" y="4696668"/>
            <a:ext cx="14922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200"/>
              <a:t>Imaging,</a:t>
            </a:r>
          </a:p>
          <a:p>
            <a:r>
              <a:rPr lang="en-US" altLang="fr-FR" sz="1200"/>
              <a:t>Mammography</a:t>
            </a:r>
          </a:p>
          <a:p>
            <a:r>
              <a:rPr lang="en-US" altLang="fr-FR" sz="1200"/>
              <a:t>Microtomography</a:t>
            </a:r>
            <a:endParaRPr lang="fr-FR" altLang="fr-FR" sz="1200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5" b="2887"/>
          <a:stretch>
            <a:fillRect/>
          </a:stretch>
        </p:blipFill>
        <p:spPr bwMode="auto">
          <a:xfrm>
            <a:off x="6737350" y="3374281"/>
            <a:ext cx="204787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16"/>
          <p:cNvSpPr txBox="1">
            <a:spLocks noChangeAspect="1" noChangeArrowheads="1"/>
          </p:cNvSpPr>
          <p:nvPr/>
        </p:nvSpPr>
        <p:spPr bwMode="auto">
          <a:xfrm>
            <a:off x="9683750" y="4596656"/>
            <a:ext cx="127000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en-US" altLang="fr-FR" sz="1400" b="1">
              <a:solidFill>
                <a:srgbClr val="0000FF"/>
              </a:solidFill>
              <a:latin typeface="Garamond" pitchFamily="18" charset="0"/>
            </a:endParaRPr>
          </a:p>
        </p:txBody>
      </p:sp>
      <p:pic>
        <p:nvPicPr>
          <p:cNvPr id="24" name="Picture 9" descr="Picture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2653556"/>
            <a:ext cx="4921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3762375" y="6141293"/>
            <a:ext cx="2822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lvl="1"/>
            <a:r>
              <a:rPr lang="fr-FR" altLang="fr-FR" sz="1000"/>
              <a:t>J Cereb Blood Flow and Metab, 2007. 27 (2):292-303.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6767513" y="6269881"/>
            <a:ext cx="2341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1000">
                <a:latin typeface="Times New Roman" pitchFamily="18" charset="0"/>
              </a:rPr>
              <a:t>Journal of Radiology </a:t>
            </a:r>
            <a:r>
              <a:rPr lang="en-GB" altLang="fr-FR" sz="1000">
                <a:latin typeface="Times New Roman" pitchFamily="18" charset="0"/>
              </a:rPr>
              <a:t>53, 226-237 (2005)</a:t>
            </a:r>
            <a:endParaRPr lang="en-US" altLang="fr-FR" sz="1000">
              <a:latin typeface="Times New Roman" pitchFamily="18" charset="0"/>
            </a:endParaRPr>
          </a:p>
        </p:txBody>
      </p:sp>
      <p:sp>
        <p:nvSpPr>
          <p:cNvPr id="27" name="Rectangle 38"/>
          <p:cNvSpPr>
            <a:spLocks noChangeArrowheads="1"/>
          </p:cNvSpPr>
          <p:nvPr/>
        </p:nvSpPr>
        <p:spPr bwMode="auto">
          <a:xfrm>
            <a:off x="7721600" y="4656981"/>
            <a:ext cx="1550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fr-FR" altLang="fr-FR" sz="1000"/>
              <a:t>Biston et al, Cancer Res 2004, 64, 2317-23</a:t>
            </a:r>
          </a:p>
        </p:txBody>
      </p:sp>
      <p:sp>
        <p:nvSpPr>
          <p:cNvPr id="28" name="ZoneTexte 1"/>
          <p:cNvSpPr txBox="1">
            <a:spLocks noChangeArrowheads="1"/>
          </p:cNvSpPr>
          <p:nvPr/>
        </p:nvSpPr>
        <p:spPr bwMode="auto">
          <a:xfrm>
            <a:off x="47625" y="6495306"/>
            <a:ext cx="22177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altLang="fr-FR" sz="800"/>
              <a:t> Acknowledgments to G.Le </a:t>
            </a:r>
            <a:r>
              <a:rPr lang="en-US" altLang="fr-FR" sz="1000"/>
              <a:t>Duc</a:t>
            </a:r>
            <a:r>
              <a:rPr lang="en-US" altLang="fr-FR" sz="800"/>
              <a:t>, P.Walter</a:t>
            </a:r>
            <a:endParaRPr lang="fr-FR" altLang="fr-FR" sz="800"/>
          </a:p>
        </p:txBody>
      </p:sp>
      <p:pic>
        <p:nvPicPr>
          <p:cNvPr id="29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75768"/>
            <a:ext cx="109220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2106225" y="2132856"/>
            <a:ext cx="1728191" cy="43204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Phase contrast imaging</a:t>
            </a:r>
            <a:endParaRPr lang="fr-FR" sz="14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15CC4-C20D-43CD-8631-6DEE2EEA8E1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239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7961</TotalTime>
  <Words>533</Words>
  <Application>Microsoft Office PowerPoint</Application>
  <PresentationFormat>Affichage à l'écran (4:3)</PresentationFormat>
  <Paragraphs>166</Paragraphs>
  <Slides>13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5" baseType="lpstr">
      <vt:lpstr>Thème Office</vt:lpstr>
      <vt:lpstr>Acrobat Document</vt:lpstr>
      <vt:lpstr>Laser-electron beam interactions  group activities</vt:lpstr>
      <vt:lpstr>Présentation PowerPoint</vt:lpstr>
      <vt:lpstr>Introduction to POSIPOL (MightyLaser)</vt:lpstr>
      <vt:lpstr>Présentation PowerPoint</vt:lpstr>
      <vt:lpstr>Présentation PowerPoint</vt:lpstr>
      <vt:lpstr>Présentation PowerPoint</vt:lpstr>
      <vt:lpstr>Compton Experiments at ATF</vt:lpstr>
      <vt:lpstr>Future: ThomX</vt:lpstr>
      <vt:lpstr>ThomX: a machine turned toward societal applications </vt:lpstr>
      <vt:lpstr>Présentation PowerPoint</vt:lpstr>
      <vt:lpstr>ELI-NP g-ray beam (European answer to a EC tender)</vt:lpstr>
      <vt:lpstr>LAL contribution to ELI-NP</vt:lpstr>
      <vt:lpstr>Summary</vt:lpstr>
    </vt:vector>
  </TitlesOfParts>
  <Company>LAL - CNRS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Laser-electron beam interactions  Scientific facts (2008) &amp; Perspectives</dc:title>
  <dc:creator>$zomer</dc:creator>
  <cp:lastModifiedBy>$zomer</cp:lastModifiedBy>
  <cp:revision>267</cp:revision>
  <dcterms:created xsi:type="dcterms:W3CDTF">2013-11-19T09:17:18Z</dcterms:created>
  <dcterms:modified xsi:type="dcterms:W3CDTF">2014-05-18T08:35:45Z</dcterms:modified>
</cp:coreProperties>
</file>